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59B0-D284-48AD-AFDA-853CF63DC82C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67FDFA-2F8A-4E18-A27C-0E6D63C3E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59B0-D284-48AD-AFDA-853CF63DC82C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67FDFA-2F8A-4E18-A27C-0E6D63C3E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7315914" y="533400"/>
            <a:ext cx="1028968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59B0-D284-48AD-AFDA-853CF63DC82C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67FDFA-2F8A-4E18-A27C-0E6D63C3E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59B0-D284-48AD-AFDA-853CF63DC82C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67FDFA-2F8A-4E18-A27C-0E6D63C3E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2108" y="2514601"/>
            <a:ext cx="6859786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59B0-D284-48AD-AFDA-853CF63DC82C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67FDFA-2F8A-4E18-A27C-0E6D63C3E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59B0-D284-48AD-AFDA-853CF63DC82C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67FDFA-2F8A-4E18-A27C-0E6D63C3E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59B0-D284-48AD-AFDA-853CF63DC82C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67FDFA-2F8A-4E18-A27C-0E6D63C3E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59B0-D284-48AD-AFDA-853CF63DC82C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67FDFA-2F8A-4E18-A27C-0E6D63C3E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59B0-D284-48AD-AFDA-853CF63DC82C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67FDFA-2F8A-4E18-A27C-0E6D63C3E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59B0-D284-48AD-AFDA-853CF63DC82C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67FDFA-2F8A-4E18-A27C-0E6D63C3E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57" y="458788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24E59B0-D284-48AD-AFDA-853CF63DC82C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667FDFA-2F8A-4E18-A27C-0E6D63C3E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358246" cy="3505200"/>
          </a:xfrm>
        </p:spPr>
        <p:txBody>
          <a:bodyPr/>
          <a:lstStyle/>
          <a:p>
            <a:pPr algn="ctr"/>
            <a:r>
              <a:rPr lang="ru-RU" sz="4400" b="1" dirty="0" smtClean="0"/>
              <a:t>Голос как средство повышения значимости речи педагога в процессе профессионально – педагогического общения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6143644"/>
            <a:ext cx="6786578" cy="714356"/>
          </a:xfrm>
        </p:spPr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smtClean="0"/>
              <a:t>воспитатель Миронова </a:t>
            </a:r>
            <a:r>
              <a:rPr lang="ru-RU" dirty="0" smtClean="0"/>
              <a:t>Ю.А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2000240"/>
            <a:ext cx="86439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Кан-Калик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В.А. Учителю о педагогическом общении: Кн.для учителя. – М.: Просвещение, 1987. 190 с.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«Голос педагога как инструмент воздействия» [электронный ресурс]. - Режим доступа: https://studopedia.ru/5_147189_golos-pedagoga-kak-instrument-vozdeystviya.html.(дата обращения: 22.04.2021).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Основы педагогического мастерства / Под ред. И.А.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Зязюна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 - М., 1989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202776" cy="1143000"/>
          </a:xfrm>
        </p:spPr>
        <p:txBody>
          <a:bodyPr/>
          <a:lstStyle/>
          <a:p>
            <a:pPr algn="ctr"/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714488"/>
            <a:ext cx="742222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Понятие «голос».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Основные </a:t>
            </a:r>
            <a:r>
              <a:rPr lang="ru-RU" dirty="0"/>
              <a:t>характеристики профессионального голоса педагога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/>
            <a:r>
              <a:rPr lang="ru-RU" dirty="0" smtClean="0"/>
              <a:t>2.1. </a:t>
            </a:r>
            <a:r>
              <a:rPr lang="ru-RU" dirty="0"/>
              <a:t>Артикуляционная </a:t>
            </a:r>
            <a:r>
              <a:rPr lang="ru-RU" dirty="0" smtClean="0"/>
              <a:t>чистота.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2.2. </a:t>
            </a:r>
            <a:r>
              <a:rPr lang="ru-RU" dirty="0"/>
              <a:t>Интонационная широкая палитра </a:t>
            </a:r>
            <a:r>
              <a:rPr lang="ru-RU" dirty="0" smtClean="0"/>
              <a:t>голоса.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 smtClean="0"/>
              <a:t>2.3. </a:t>
            </a:r>
            <a:r>
              <a:rPr lang="ru-RU" dirty="0"/>
              <a:t>Мелодичность </a:t>
            </a:r>
            <a:r>
              <a:rPr lang="ru-RU" dirty="0" smtClean="0"/>
              <a:t>голоса.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2.4. Способность </a:t>
            </a:r>
            <a:r>
              <a:rPr lang="ru-RU" dirty="0"/>
              <a:t>голоса педагога к разным регистрам</a:t>
            </a:r>
            <a:r>
              <a:rPr lang="ru-RU" dirty="0" smtClean="0"/>
              <a:t>.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 smtClean="0"/>
              <a:t>3. Вывод.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Литература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71472" y="1571612"/>
            <a:ext cx="8143932" cy="17145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/>
              <a:t>Голосом</a:t>
            </a:r>
            <a:r>
              <a:rPr lang="ru-RU" sz="2800" dirty="0" smtClean="0"/>
              <a:t> называют то звучание, которое производит человек при помощи колебания связок, находящихся в горле. Это звучание и есть техническое обеспечение речи педагога.</a:t>
            </a:r>
            <a:endParaRPr lang="ru-RU" sz="2800" b="1" dirty="0"/>
          </a:p>
        </p:txBody>
      </p:sp>
      <p:pic>
        <p:nvPicPr>
          <p:cNvPr id="4098" name="Picture 2" descr="https://attuale.ru/wp-content/uploads/2018/11/im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429000"/>
            <a:ext cx="4530485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характеристики</a:t>
            </a:r>
            <a:r>
              <a:rPr lang="ru-RU" dirty="0" smtClean="0"/>
              <a:t> </a:t>
            </a:r>
            <a:r>
              <a:rPr lang="ru-RU" b="1" dirty="0" smtClean="0"/>
              <a:t>профессионального голоса педагога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357430"/>
            <a:ext cx="63898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/>
              <a:t>Артикуляционная </a:t>
            </a:r>
            <a:r>
              <a:rPr lang="ru-RU" b="1" dirty="0" smtClean="0"/>
              <a:t>чистота.</a:t>
            </a:r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Интонационная широкая палитра </a:t>
            </a:r>
            <a:r>
              <a:rPr lang="ru-RU" b="1" dirty="0" smtClean="0"/>
              <a:t>голоса.</a:t>
            </a:r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Мелодичность голоса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Способность </a:t>
            </a:r>
            <a:r>
              <a:rPr lang="ru-RU" b="1" dirty="0"/>
              <a:t>голоса педагога к разным </a:t>
            </a:r>
            <a:r>
              <a:rPr lang="ru-RU" b="1" dirty="0" smtClean="0"/>
              <a:t>регистрам.</a:t>
            </a:r>
            <a:endParaRPr lang="ru-RU" dirty="0"/>
          </a:p>
        </p:txBody>
      </p:sp>
      <p:pic>
        <p:nvPicPr>
          <p:cNvPr id="19458" name="Picture 2" descr="https://3.bp.blogspot.com/-lbSoqhOqotw/W-lhz2SdXII/AAAAAAAAG2Q/ieq6GPwUIzo47Rd6pbwj5oRn5N1kv0oNACLcBGAs/s1600/GettyImages-871226640-5a06698022fa3a0036b3f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357694"/>
            <a:ext cx="3214710" cy="214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202776" cy="1143000"/>
          </a:xfrm>
        </p:spPr>
        <p:txBody>
          <a:bodyPr/>
          <a:lstStyle/>
          <a:p>
            <a:pPr algn="ctr"/>
            <a:r>
              <a:rPr lang="ru-RU" b="1" dirty="0" smtClean="0"/>
              <a:t>Артикуляционная чистота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2143116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Артикуляционная чистота </a:t>
            </a:r>
            <a:r>
              <a:rPr lang="ru-RU" sz="2000" dirty="0" smtClean="0"/>
              <a:t>обеспечивает </a:t>
            </a:r>
            <a:r>
              <a:rPr lang="ru-RU" sz="2000" dirty="0"/>
              <a:t>внятность речи педагога, зависит от работы, органов речи (языка, губ, голосовых связок, мягкого нёба).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71475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solidFill>
                  <a:srgbClr val="FF0000"/>
                </a:solidFill>
              </a:rPr>
              <a:t>!</a:t>
            </a:r>
            <a:r>
              <a:rPr lang="ru-RU" sz="2000" dirty="0" smtClean="0"/>
              <a:t> Педагог </a:t>
            </a:r>
            <a:r>
              <a:rPr lang="ru-RU" sz="2000" dirty="0"/>
              <a:t>не должен говорить громко — он должен уметь говорить так, чтобы каждый мог его услышать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Интонационная широкая палитра голоса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143116"/>
            <a:ext cx="7929618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/>
              <a:t>Интонационная широкая палитра голоса</a:t>
            </a:r>
            <a:r>
              <a:rPr lang="ru-RU" sz="2000" dirty="0"/>
              <a:t>, обусловленная интонационной насыщенностью, позволяет педагогу очень скупыми лексическими способами отреагировать на случившееся или произвести лаконичное воздействие.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071942"/>
            <a:ext cx="400052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Умение ставить логическое ударение, выделять отдельные слова, значимые для содержания сказанного, обеспечивают выразительность педагогической </a:t>
            </a:r>
            <a:r>
              <a:rPr lang="ru-RU" sz="2000" dirty="0" smtClean="0"/>
              <a:t>речи.</a:t>
            </a:r>
            <a:endParaRPr lang="ru-RU" sz="2000" dirty="0"/>
          </a:p>
        </p:txBody>
      </p:sp>
      <p:pic>
        <p:nvPicPr>
          <p:cNvPr id="1026" name="Picture 2" descr="https://love-is.org/wp-content/uploads/2020/05/rechevoj-etike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48" y="3723756"/>
            <a:ext cx="350131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s://superlogoped.com/assets/zhurnal/%D0%94%D0%B5%D1%82%D0%B8/8003-e1544203485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6640" y="1428736"/>
            <a:ext cx="2891829" cy="19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202776" cy="1143000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Мелодичность голоса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071810"/>
            <a:ext cx="792961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/>
              <a:t>Мелодичность голоса</a:t>
            </a:r>
            <a:r>
              <a:rPr lang="ru-RU" sz="2000" dirty="0"/>
              <a:t> придает ему индивидуальную окраску и решительным образом может влиять на эмоциональное самочувствие детей.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4429132"/>
            <a:ext cx="7929618" cy="1600438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Мелодичный </a:t>
            </a:r>
            <a:r>
              <a:rPr lang="ru-RU" sz="2000" dirty="0"/>
              <a:t>голос педагога наполняется чувствами, сообщает </a:t>
            </a:r>
            <a:r>
              <a:rPr lang="ru-RU" sz="2000" dirty="0" smtClean="0"/>
              <a:t>разнообразную </a:t>
            </a:r>
            <a:r>
              <a:rPr lang="ru-RU" sz="2000" dirty="0"/>
              <a:t>палитру эмоций и тем самым служит одним из самых сильных способов развития эмоциональной сферы личности ребенка.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Способность голоса педагога к разным регистрам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413338"/>
            <a:ext cx="7858180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В качестве дополнительной характеристики отметим </a:t>
            </a:r>
            <a:r>
              <a:rPr lang="ru-RU" sz="2000" b="1" i="1" dirty="0"/>
              <a:t>способность голоса педагога к разным регистрам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00438"/>
            <a:ext cx="7858180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Низкий звук успокаивает, придает какую-то особую значимость речи. Высокие звуки вызывают раздражение, утомляют.</a:t>
            </a:r>
            <a:endParaRPr lang="ru-RU" sz="2000" dirty="0"/>
          </a:p>
        </p:txBody>
      </p:sp>
      <p:pic>
        <p:nvPicPr>
          <p:cNvPr id="21506" name="Picture 2" descr="https://admin.cgon.ru/storage/nZOiUD5XDrIXiRC3DifHWhxqizVo2AHGWfKMoek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572008"/>
            <a:ext cx="4696387" cy="15850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ttps://sun9-3.userapi.com/c857724/v857724608/144388/Ya83IsJIp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00372"/>
            <a:ext cx="3929090" cy="2615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1785926"/>
            <a:ext cx="835824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Исследования показали, что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монотонное изложение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материала снижает восприятие на 35—55%.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071810"/>
            <a:ext cx="3929090" cy="224676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Овладеть технологией интонирования — значит уметь совершенно точно соотнести задачу педагогического воздействия с определенной выразительной системой интонирования.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10793120_TF02886637" id="{EF4838D5-005E-481C-8917-CAE38CE26568}" vid="{5700F920-DCD6-4852-9D53-05CF7BB307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tf02886637_win32</Template>
  <TotalTime>48</TotalTime>
  <Words>368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Акварель_16x9</vt:lpstr>
      <vt:lpstr>Голос как средство повышения значимости речи педагога в процессе профессионально – педагогического общения </vt:lpstr>
      <vt:lpstr>План:</vt:lpstr>
      <vt:lpstr>Слайд 3</vt:lpstr>
      <vt:lpstr>Основные характеристики профессионального голоса педагога</vt:lpstr>
      <vt:lpstr>Артикуляционная чистота</vt:lpstr>
      <vt:lpstr>Интонационная широкая палитра голоса</vt:lpstr>
      <vt:lpstr>  Мелодичность голоса </vt:lpstr>
      <vt:lpstr>Способность голоса педагога к разным регистрам</vt:lpstr>
      <vt:lpstr>Слайд 9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Голос как средство повышения значимости речи педагога в процессе профессионально – педагогического общения</dc:title>
  <dc:creator>user</dc:creator>
  <cp:lastModifiedBy>user</cp:lastModifiedBy>
  <cp:revision>6</cp:revision>
  <dcterms:created xsi:type="dcterms:W3CDTF">2021-04-22T22:49:23Z</dcterms:created>
  <dcterms:modified xsi:type="dcterms:W3CDTF">2023-03-20T07:31:46Z</dcterms:modified>
</cp:coreProperties>
</file>