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72" r:id="rId6"/>
    <p:sldId id="271" r:id="rId7"/>
    <p:sldId id="264" r:id="rId8"/>
    <p:sldId id="265" r:id="rId9"/>
    <p:sldId id="267" r:id="rId10"/>
    <p:sldId id="266" r:id="rId11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F87F922-8462-414D-9C10-61E4F4B385E5}">
          <p14:sldIdLst>
            <p14:sldId id="256"/>
            <p14:sldId id="259"/>
            <p14:sldId id="260"/>
            <p14:sldId id="262"/>
            <p14:sldId id="272"/>
            <p14:sldId id="271"/>
            <p14:sldId id="264"/>
            <p14:sldId id="265"/>
            <p14:sldId id="267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257-8720-4938-BC56-DE6BD9E77C5E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59A7-3CAD-4626-B5E5-59494C19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99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257-8720-4938-BC56-DE6BD9E77C5E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59A7-3CAD-4626-B5E5-59494C19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78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257-8720-4938-BC56-DE6BD9E77C5E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59A7-3CAD-4626-B5E5-59494C19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7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257-8720-4938-BC56-DE6BD9E77C5E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59A7-3CAD-4626-B5E5-59494C19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95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257-8720-4938-BC56-DE6BD9E77C5E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59A7-3CAD-4626-B5E5-59494C19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40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257-8720-4938-BC56-DE6BD9E77C5E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59A7-3CAD-4626-B5E5-59494C19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21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257-8720-4938-BC56-DE6BD9E77C5E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59A7-3CAD-4626-B5E5-59494C19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6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257-8720-4938-BC56-DE6BD9E77C5E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59A7-3CAD-4626-B5E5-59494C19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257-8720-4938-BC56-DE6BD9E77C5E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59A7-3CAD-4626-B5E5-59494C19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69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257-8720-4938-BC56-DE6BD9E77C5E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59A7-3CAD-4626-B5E5-59494C19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3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6257-8720-4938-BC56-DE6BD9E77C5E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59A7-3CAD-4626-B5E5-59494C19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6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9000">
              <a:schemeClr val="accent1">
                <a:lumMod val="20000"/>
                <a:lumOff val="80000"/>
              </a:schemeClr>
            </a:gs>
            <a:gs pos="25000">
              <a:schemeClr val="accent1">
                <a:lumMod val="30000"/>
                <a:lumOff val="70000"/>
                <a:alpha val="34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6257-8720-4938-BC56-DE6BD9E77C5E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059A7-3CAD-4626-B5E5-59494C19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1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9493" y="335339"/>
            <a:ext cx="9444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дошкольное образовательное учреждение </a:t>
            </a:r>
          </a:p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Починковский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854" y="1481750"/>
            <a:ext cx="1105468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ОРГАНИЗАЦИИ ДЕЖУРСТВА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СТАРШЕЙ ГРУППЕ ДОУ»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Рожкова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Юлия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Вячеславовна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воспитатель высшей                                           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квалификационной                        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категории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6995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9118" y="-25459"/>
            <a:ext cx="10440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ФОТООТЧЁТ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организации дежурства в старшей группе ДОУ»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85418" y="635964"/>
            <a:ext cx="3316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ОПТИМИЗАЦИИ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803" y="1744495"/>
            <a:ext cx="2711294" cy="49776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5290" t="11108" r="2597" b="18661"/>
          <a:stretch/>
        </p:blipFill>
        <p:spPr>
          <a:xfrm>
            <a:off x="109184" y="921681"/>
            <a:ext cx="2862602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15303" b="23559"/>
          <a:stretch/>
        </p:blipFill>
        <p:spPr>
          <a:xfrm rot="16200000">
            <a:off x="6004125" y="2254872"/>
            <a:ext cx="2444708" cy="2661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607" y="4984628"/>
            <a:ext cx="3566469" cy="1828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1166" y="2186426"/>
            <a:ext cx="3131956" cy="1777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4522" y="4098385"/>
            <a:ext cx="1972677" cy="2715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6803" y="1009161"/>
            <a:ext cx="3060662" cy="1058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883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160388"/>
              </p:ext>
            </p:extLst>
          </p:nvPr>
        </p:nvGraphicFramePr>
        <p:xfrm>
          <a:off x="259309" y="682387"/>
          <a:ext cx="11737075" cy="5541054"/>
        </p:xfrm>
        <a:graphic>
          <a:graphicData uri="http://schemas.openxmlformats.org/drawingml/2006/table">
            <a:tbl>
              <a:tblPr firstRow="1" firstCol="1" bandRow="1"/>
              <a:tblGrid>
                <a:gridCol w="4558352"/>
                <a:gridCol w="818866"/>
                <a:gridCol w="800680"/>
                <a:gridCol w="1448576"/>
                <a:gridCol w="4110601"/>
              </a:tblGrid>
              <a:tr h="436729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 ПРОЕКТА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«Оптимизация процесса организации дежурства в старшей группе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ДОУ»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УТВЕРЖДАЮ</a:t>
                      </a: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____             </a:t>
                      </a:r>
                      <a:r>
                        <a:rPr lang="en-US" sz="1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ru-RU" sz="1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С.В.Тяпухина</a:t>
                      </a:r>
                      <a:r>
                        <a:rPr lang="ru-RU" sz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«_______» ___________20___г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9813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ВОВЛЕЧЕННЫЕ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И РАМКИ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7199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Заказчики процесса — Педагоги, дети</a:t>
                      </a: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Периметр проекта — групповая комната МК ДОУ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Починковского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детского сада№8</a:t>
                      </a: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Владелец процесса —заведующий С.В.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Тяпухина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 —воспитатель МК ДОУ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Починковский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 №8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Рожкова Ю.В.</a:t>
                      </a: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проекта — воспитатель Рожкова Ю.В.,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Нугаева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Е.С.</a:t>
                      </a: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8731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Ключевой риск-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нарушение последующих режимных моментов,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нарушение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СаНпиН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по подготовке и продолжительности ООД </a:t>
                      </a:r>
                    </a:p>
                    <a:p>
                      <a:pPr marL="8731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Проблемы:</a:t>
                      </a:r>
                    </a:p>
                    <a:p>
                      <a:pPr marL="8731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Длительный поиск дежурных</a:t>
                      </a:r>
                    </a:p>
                    <a:p>
                      <a:pPr marL="8731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Большие потери времени для выбора дежурных</a:t>
                      </a:r>
                    </a:p>
                    <a:p>
                      <a:pPr marL="8731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3.Лишнее перемещение по группе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при уточнении выполнений действий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4.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Отсутсвие мотивации и не желание дежурить</a:t>
                      </a: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135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ЦЕЛИ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ПЛАНОВЫЙ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КЛЮЧЕВЫЕ СОБЫТИЯ ПРОЕКТА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257175" indent="-169863">
                        <a:spcAft>
                          <a:spcPts val="0"/>
                        </a:spcAft>
                      </a:pPr>
                      <a:r>
                        <a:rPr lang="ru-RU" sz="14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Старт проекта —28.02.2022г.</a:t>
                      </a:r>
                    </a:p>
                    <a:p>
                      <a:pPr marL="257175" indent="-169863">
                        <a:spcAft>
                          <a:spcPts val="0"/>
                        </a:spcAft>
                      </a:pPr>
                      <a:r>
                        <a:rPr lang="ru-RU" sz="14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	Диагностика и определение целевого состояния —01.03.2022-14.03.2022</a:t>
                      </a:r>
                    </a:p>
                    <a:p>
                      <a:pPr marL="257175" indent="-169863">
                        <a:spcAft>
                          <a:spcPts val="0"/>
                        </a:spcAft>
                      </a:pPr>
                      <a:r>
                        <a:rPr lang="ru-RU" sz="14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-разработка карты текущего состояния —07.03.2022-14.03.2022</a:t>
                      </a:r>
                    </a:p>
                    <a:p>
                      <a:pPr marL="257175" indent="-169863">
                        <a:spcAft>
                          <a:spcPts val="0"/>
                        </a:spcAft>
                      </a:pPr>
                      <a:r>
                        <a:rPr lang="ru-RU" sz="14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-разработка карты целевого состояния- 14.03.2022- 16.02.2022</a:t>
                      </a:r>
                    </a:p>
                    <a:p>
                      <a:pPr marL="257175" indent="-169863">
                        <a:spcAft>
                          <a:spcPts val="0"/>
                        </a:spcAft>
                      </a:pPr>
                      <a:r>
                        <a:rPr lang="ru-RU" sz="14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	Внедрение улучшений — 16.02.2022 – 29.04.2022 г.</a:t>
                      </a:r>
                    </a:p>
                    <a:p>
                      <a:pPr marL="257175" indent="-169863">
                        <a:spcAft>
                          <a:spcPts val="0"/>
                        </a:spcAft>
                      </a:pPr>
                      <a:r>
                        <a:rPr lang="ru-RU" sz="14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защите подходов внедрения — 19.05.2022 г.</a:t>
                      </a:r>
                    </a:p>
                    <a:p>
                      <a:pPr marL="257175" indent="-169863">
                        <a:spcAft>
                          <a:spcPts val="0"/>
                        </a:spcAft>
                      </a:pPr>
                      <a:r>
                        <a:rPr lang="ru-RU" sz="14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	Закрепление результатов и закрытие проекта — 10.06.2022</a:t>
                      </a:r>
                    </a:p>
                    <a:p>
                      <a:pPr marL="257175" indent="-169863">
                        <a:spcAft>
                          <a:spcPts val="0"/>
                        </a:spcAft>
                      </a:pPr>
                      <a:r>
                        <a:rPr lang="ru-RU" sz="14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завершающее совещание 29.06.2022 г</a:t>
                      </a:r>
                    </a:p>
                    <a:p>
                      <a:pPr marL="257175" indent="-169863">
                        <a:spcAft>
                          <a:spcPts val="0"/>
                        </a:spcAft>
                      </a:pPr>
                      <a:endParaRPr lang="ru-RU" sz="14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0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87313" indent="0" algn="just"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1.Сокращение времени на выбор дежурных</a:t>
                      </a:r>
                    </a:p>
                    <a:p>
                      <a:pPr marL="87313" indent="0" algn="just">
                        <a:buNone/>
                      </a:pPr>
                      <a:r>
                        <a:rPr lang="ru-RU" sz="1400" b="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Сокращение количество времени на распределение по видам дежурств</a:t>
                      </a:r>
                    </a:p>
                    <a:p>
                      <a:pPr marL="87313" indent="0" algn="just">
                        <a:buNone/>
                      </a:pPr>
                      <a:r>
                        <a:rPr lang="ru-RU" sz="1400" b="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3.Сокращение</a:t>
                      </a:r>
                      <a:r>
                        <a:rPr lang="ru-RU" sz="1400" b="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времени при уточнении выполнения действий</a:t>
                      </a:r>
                      <a:endParaRPr lang="ru-RU" sz="1400" b="0" u="none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 мин</a:t>
                      </a:r>
                    </a:p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Franklin Gothic"/>
                        </a:rPr>
                        <a:t>8 мин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4мин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2мин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мин</a:t>
                      </a: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2мин</a:t>
                      </a: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615" y="226157"/>
            <a:ext cx="11395881" cy="707886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организации дежурства в старшей группе ДОУ»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1857991" y="2089338"/>
            <a:ext cx="440230" cy="13533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73035" y="1247663"/>
            <a:ext cx="806839" cy="19789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45019" y="1410765"/>
            <a:ext cx="693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для выбора дежурных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2864487" y="906435"/>
            <a:ext cx="941695" cy="83251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144179" y="1138025"/>
            <a:ext cx="50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44515" y="3203835"/>
            <a:ext cx="844825" cy="401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3МИН</a:t>
            </a:r>
            <a:endParaRPr lang="ru-RU" sz="1400" b="1" u="sng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8384" y="1094663"/>
            <a:ext cx="1221475" cy="472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10284" y="1262810"/>
            <a:ext cx="780813" cy="19789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дежурных по столовой.</a:t>
            </a: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78050" y="3244042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МИН</a:t>
            </a:r>
          </a:p>
        </p:txBody>
      </p:sp>
      <p:sp>
        <p:nvSpPr>
          <p:cNvPr id="18" name="Пятно 1 17"/>
          <p:cNvSpPr/>
          <p:nvPr/>
        </p:nvSpPr>
        <p:spPr>
          <a:xfrm>
            <a:off x="4379048" y="906708"/>
            <a:ext cx="829100" cy="73610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42870" y="1276065"/>
            <a:ext cx="793247" cy="1975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дежурных по занятиям</a:t>
            </a: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51544" y="3264599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МИН</a:t>
            </a:r>
          </a:p>
        </p:txBody>
      </p:sp>
      <p:sp>
        <p:nvSpPr>
          <p:cNvPr id="22" name="Пятно 1 21"/>
          <p:cNvSpPr/>
          <p:nvPr/>
        </p:nvSpPr>
        <p:spPr>
          <a:xfrm>
            <a:off x="5815736" y="891197"/>
            <a:ext cx="801638" cy="82014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72199" y="1287538"/>
            <a:ext cx="845643" cy="1989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дежурных по уголку природы.</a:t>
            </a: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65188" y="3272421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МИН</a:t>
            </a:r>
          </a:p>
        </p:txBody>
      </p:sp>
      <p:sp>
        <p:nvSpPr>
          <p:cNvPr id="27" name="Пятно 1 26"/>
          <p:cNvSpPr/>
          <p:nvPr/>
        </p:nvSpPr>
        <p:spPr>
          <a:xfrm>
            <a:off x="7275648" y="934043"/>
            <a:ext cx="777828" cy="83251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028896" y="1284188"/>
            <a:ext cx="898092" cy="19715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действий с помощью </a:t>
            </a:r>
            <a:r>
              <a:rPr lang="ru-RU" sz="12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воспиателя</a:t>
            </a: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ятно 1 29"/>
          <p:cNvSpPr/>
          <p:nvPr/>
        </p:nvSpPr>
        <p:spPr>
          <a:xfrm>
            <a:off x="8755605" y="906435"/>
            <a:ext cx="726743" cy="80693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139120" y="3261598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508762" y="1288607"/>
            <a:ext cx="866881" cy="19379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мотивации не желание дежурить </a:t>
            </a: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652499" y="3255722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МИН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07678" y="4665523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ВПП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мин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931722" y="4070796"/>
            <a:ext cx="1289713" cy="19264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процесса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238" y="4805672"/>
            <a:ext cx="634039" cy="182896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5039367" y="4177685"/>
            <a:ext cx="5336276" cy="17833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Длительный поиск дежурных</a:t>
            </a:r>
          </a:p>
          <a:p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Большие потери времени для выбора дежурных</a:t>
            </a:r>
          </a:p>
          <a:p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3.Лишнее перемещение по группе при уточнении выполнений действий</a:t>
            </a:r>
          </a:p>
          <a:p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4.Отсутсвие 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и </a:t>
            </a: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желание 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дежурить</a:t>
            </a:r>
          </a:p>
        </p:txBody>
      </p:sp>
      <p:sp>
        <p:nvSpPr>
          <p:cNvPr id="41" name="Пятно 1 40"/>
          <p:cNvSpPr/>
          <p:nvPr/>
        </p:nvSpPr>
        <p:spPr>
          <a:xfrm>
            <a:off x="10148790" y="974073"/>
            <a:ext cx="721529" cy="72421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42" y="1616833"/>
            <a:ext cx="1230949" cy="11157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570" y="2089338"/>
            <a:ext cx="457240" cy="1707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209" y="2089338"/>
            <a:ext cx="457240" cy="1707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066" y="2098220"/>
            <a:ext cx="457240" cy="17070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775" y="2099888"/>
            <a:ext cx="457240" cy="17070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0775" y="2116936"/>
            <a:ext cx="457240" cy="1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6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017" y="387907"/>
            <a:ext cx="9676263" cy="40011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КОМПЛЕКСА МЕРОПРИЯТИЙ ПО УСТРАНЕНИЮ ПРОБЛЕМ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284113"/>
              </p:ext>
            </p:extLst>
          </p:nvPr>
        </p:nvGraphicFramePr>
        <p:xfrm>
          <a:off x="232012" y="1378424"/>
          <a:ext cx="11682484" cy="4084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2889"/>
                <a:gridCol w="3740587"/>
                <a:gridCol w="3464073"/>
                <a:gridCol w="3954935"/>
              </a:tblGrid>
              <a:tr h="6687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№п\п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</a:p>
                    <a:p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причина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решения проблемы (устранения коренной причины)</a:t>
                      </a:r>
                    </a:p>
                  </a:txBody>
                  <a:tcPr/>
                </a:tc>
              </a:tr>
              <a:tr h="42439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Длительный поиск дежурных</a:t>
                      </a: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алгоритма </a:t>
                      </a:r>
                      <a:r>
                        <a:rPr lang="ru-RU" sz="14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выбора дежурных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алгоритма дежурства </a:t>
                      </a:r>
                      <a:endParaRPr lang="ru-RU" sz="14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потери времени для выбора дежурных</a:t>
                      </a: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системы порядка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дежурства (графика)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графика дежурств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307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Лишнее перемещение по группе при уточнении выполнений действий</a:t>
                      </a: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схем и  инструкций для выполнения действий вовремя дежурства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схем и инструкций</a:t>
                      </a:r>
                    </a:p>
                    <a:p>
                      <a:endParaRPr lang="ru-RU" sz="1400" b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флаеров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(карточек) на каждый вид дежурства с  символами, обозначающими 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последовательность действий детей во время дежурства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Отсутствие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мотивации, не желание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дежурить</a:t>
                      </a:r>
                    </a:p>
                    <a:p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Отсутствие способов мотивации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способа мотивации (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смайлики)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18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0185" y="346965"/>
            <a:ext cx="10031105" cy="707886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организации дежурства в старшей группе ДОУ»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1825996" y="2998471"/>
            <a:ext cx="440230" cy="13533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73035" y="2164907"/>
            <a:ext cx="1422122" cy="19497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8716" y="2624163"/>
            <a:ext cx="14262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для выбора дежурных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5049" y="4131847"/>
            <a:ext cx="844825" cy="401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u="sng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6552" y="2080688"/>
            <a:ext cx="1221475" cy="472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97100" y="2164907"/>
            <a:ext cx="1503402" cy="19354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дежурных по видам дежурств</a:t>
            </a:r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72471" y="4231468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2МИН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79076" y="4159626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56268" y="2164907"/>
            <a:ext cx="2853074" cy="19354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сбор </a:t>
            </a: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своего отношения 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выполненной </a:t>
            </a: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задаче</a:t>
            </a:r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98725" y="4186259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80" y="2487380"/>
            <a:ext cx="1499935" cy="135951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890" y="3039880"/>
            <a:ext cx="457240" cy="17070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234" y="3081786"/>
            <a:ext cx="457240" cy="170703"/>
          </a:xfrm>
          <a:prstGeom prst="rect">
            <a:avLst/>
          </a:prstGeom>
        </p:spPr>
      </p:pic>
      <p:sp>
        <p:nvSpPr>
          <p:cNvPr id="31" name="Облако 30"/>
          <p:cNvSpPr/>
          <p:nvPr/>
        </p:nvSpPr>
        <p:spPr>
          <a:xfrm>
            <a:off x="3462799" y="1816673"/>
            <a:ext cx="764275" cy="6964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891" y="1759112"/>
            <a:ext cx="731583" cy="78645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392" y="1873959"/>
            <a:ext cx="725487" cy="71939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96551" y="4835531"/>
            <a:ext cx="11554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ВПП= 6 МИН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  алгоритм дежурств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 график дежурств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Разработаны схемы, инструкции,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флаеры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каждый вид дежурства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обозначающими последовательность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детей во время дежурства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Созданы смайлики для мотивации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6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69" y="0"/>
            <a:ext cx="10455546" cy="53649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473117"/>
              </p:ext>
            </p:extLst>
          </p:nvPr>
        </p:nvGraphicFramePr>
        <p:xfrm>
          <a:off x="0" y="368489"/>
          <a:ext cx="12191999" cy="6238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966"/>
                <a:gridCol w="5895834"/>
                <a:gridCol w="1665027"/>
                <a:gridCol w="1760561"/>
                <a:gridCol w="2365611"/>
              </a:tblGrid>
              <a:tr h="63212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n/n</a:t>
                      </a:r>
                    </a:p>
                    <a:p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</a:p>
                    <a:p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</a:t>
                      </a:r>
                    </a:p>
                    <a:p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ИСПОЛНИТЕЛЬ</a:t>
                      </a:r>
                    </a:p>
                  </a:txBody>
                  <a:tcPr/>
                </a:tc>
              </a:tr>
              <a:tr h="693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рабочей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группы.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проблем в организации дежурства в группе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28.02.2022-01.03.202г</a:t>
                      </a: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Сформирована команда проекта.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Определены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проблемы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Заведующий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Тяпухина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С.В.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Старший воспитатель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МорозоваО.К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Рожкова Ю.В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Нугаева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Е.С.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/>
                </a:tc>
              </a:tr>
              <a:tr h="636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текущего состояния пространства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групповой комнаты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07.03.2022-14.03.2022г</a:t>
                      </a: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текущего состояния процесса с отражением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выявленных проблем процесса</a:t>
                      </a: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Рожкова Ю.В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Нугаева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Е.С. </a:t>
                      </a:r>
                    </a:p>
                  </a:txBody>
                  <a:tcPr marL="53291" marR="53291" marT="7613" marB="0"/>
                </a:tc>
              </a:tr>
              <a:tr h="350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состояния процесса и определение мероприятий, направленных на решение проблем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14.03.2022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–16.03.2022г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целевого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состояния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мероприятий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Рожкова Ю.В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Нугаева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Е.С. </a:t>
                      </a:r>
                    </a:p>
                  </a:txBody>
                  <a:tcPr marL="53291" marR="53291" marT="7613" marB="0"/>
                </a:tc>
              </a:tr>
              <a:tr h="558239">
                <a:tc rowSpan="4"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улучшений:</a:t>
                      </a: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алгоритм дежурств</a:t>
                      </a: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график дежурств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16.03.2022-18.03.2022г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Внедрена система 5С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Рожкова Ю.В</a:t>
                      </a: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Нугаева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Е.С.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Разработка:</a:t>
                      </a:r>
                    </a:p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разработаны схемы, инструкции,  </a:t>
                      </a:r>
                      <a:r>
                        <a:rPr lang="ru-RU" sz="11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флаеры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(карточки) на каждый вид дежурства с символами, обозначающими последовательность действий детей во время дежурства</a:t>
                      </a: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-изготовление смайликов, отражающих настроение ребенка после дежурства </a:t>
                      </a: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-проведение серии упражнений по обучению детей работе с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флаерами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смайликами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18.03.2022-22.03.2022г.</a:t>
                      </a:r>
                    </a:p>
                    <a:p>
                      <a:pPr algn="l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Рожкова Ю.В</a:t>
                      </a: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Нугаева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Е.С</a:t>
                      </a: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787"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-Приобретение контейнера и учебного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материала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организации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дежурства в группе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22.03.2022-24.03.2022г.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по хоз. части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Поливцева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Н.В.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-Сортировка персональных карточек детей,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флаеров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(карточек) на каждый вид дежурства с алгоритмом последовательных действий во время дежурства, смайликов.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24.03.2022-29.03.2022</a:t>
                      </a: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Рожкова Ю.В</a:t>
                      </a: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Нугаева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Е.С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31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защите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19.05.2022г</a:t>
                      </a: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Принятие результатов и внесение поправок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Заведующий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Тяпухина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С.В.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Старший воспитатель Морозова О.К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Рожкова Ю.В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Нугаева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Е.С. </a:t>
                      </a:r>
                    </a:p>
                  </a:txBody>
                  <a:tcPr marL="53291" marR="53291" marT="7613" marB="0"/>
                </a:tc>
              </a:tr>
              <a:tr h="673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результатов и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закрытие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10.06.2022-29.06.2022г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организации дежурства в старшей групп ДОУ</a:t>
                      </a:r>
                    </a:p>
                  </a:txBody>
                  <a:tcPr marL="29908" marR="29908" marT="7613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Рожкова Ю.В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Нугаева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Е.С.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Заведующий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Тяпухина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С.В.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Старший воспитатель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МорозоваО.К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25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1833" y="170808"/>
            <a:ext cx="11013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ФОТООТЧЁТ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организации дежурства в старшей группе ДОУ»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20705" y="93865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ОПТИМИЗАЦИИ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614" t="7756" r="20295" b="7059"/>
          <a:stretch/>
        </p:blipFill>
        <p:spPr>
          <a:xfrm>
            <a:off x="163774" y="2142700"/>
            <a:ext cx="4544703" cy="3063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618" t="6654" r="2920" b="14963"/>
          <a:stretch/>
        </p:blipFill>
        <p:spPr>
          <a:xfrm>
            <a:off x="5036318" y="1398728"/>
            <a:ext cx="3534770" cy="5167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Блок-схема: узел 6"/>
          <p:cNvSpPr/>
          <p:nvPr/>
        </p:nvSpPr>
        <p:spPr>
          <a:xfrm>
            <a:off x="8796864" y="1338766"/>
            <a:ext cx="668740" cy="69475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581317" y="1501475"/>
            <a:ext cx="2477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Дежурный по столовой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8783806" y="2493588"/>
            <a:ext cx="681798" cy="74093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560030" y="2679387"/>
            <a:ext cx="2499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Дежурный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8796864" y="3821374"/>
            <a:ext cx="668740" cy="73697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568589" y="4005197"/>
            <a:ext cx="2162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уголке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2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6467" y="-19437"/>
            <a:ext cx="1889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0239" y="299067"/>
            <a:ext cx="10768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«Спагетти»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группе при уточнении выполнения действий во время дежурства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504" y="932862"/>
            <a:ext cx="11485418" cy="5703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37313"/>
          <a:stretch/>
        </p:blipFill>
        <p:spPr>
          <a:xfrm>
            <a:off x="3845035" y="3020290"/>
            <a:ext cx="1200710" cy="1066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373091" y="2163615"/>
            <a:ext cx="562146" cy="10806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</a:t>
            </a: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655" y="2147676"/>
            <a:ext cx="579170" cy="10912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067" y="3784596"/>
            <a:ext cx="579170" cy="10912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655" y="3784593"/>
            <a:ext cx="579170" cy="10912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635" y="2147677"/>
            <a:ext cx="579170" cy="10912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595" y="2147675"/>
            <a:ext cx="579170" cy="10912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635" y="3784594"/>
            <a:ext cx="579170" cy="10912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595" y="3784593"/>
            <a:ext cx="579170" cy="10912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976" y="2577246"/>
            <a:ext cx="512108" cy="3231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007" y="2556314"/>
            <a:ext cx="512108" cy="3231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6678" y="2556314"/>
            <a:ext cx="512108" cy="32311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838" y="4151903"/>
            <a:ext cx="512108" cy="3231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027" y="4168674"/>
            <a:ext cx="512108" cy="3231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093" y="4151903"/>
            <a:ext cx="512108" cy="32311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2005" y="4151903"/>
            <a:ext cx="512108" cy="323116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3284065" y="5407094"/>
            <a:ext cx="1524000" cy="9965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4362" y="5488978"/>
            <a:ext cx="1268078" cy="804742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5106260" y="1011324"/>
            <a:ext cx="1385454" cy="5651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980" y="1030409"/>
            <a:ext cx="1402202" cy="5730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9757" y="1020440"/>
            <a:ext cx="1396105" cy="57917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5571" y="1121032"/>
            <a:ext cx="1268078" cy="37798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9157" y="1030409"/>
            <a:ext cx="2359388" cy="591363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0487" y="2924061"/>
            <a:ext cx="695004" cy="1426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7" name="Прямая со стрелкой 16"/>
          <p:cNvCxnSpPr/>
          <p:nvPr/>
        </p:nvCxnSpPr>
        <p:spPr>
          <a:xfrm>
            <a:off x="2715491" y="3889612"/>
            <a:ext cx="112954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3" idx="3"/>
          </p:cNvCxnSpPr>
          <p:nvPr/>
        </p:nvCxnSpPr>
        <p:spPr>
          <a:xfrm>
            <a:off x="2715491" y="3637355"/>
            <a:ext cx="1129544" cy="659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715491" y="3325514"/>
            <a:ext cx="1091846" cy="21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8355" y="5167647"/>
            <a:ext cx="829128" cy="1292464"/>
          </a:xfrm>
          <a:prstGeom prst="rect">
            <a:avLst/>
          </a:prstGeom>
        </p:spPr>
      </p:pic>
      <p:cxnSp>
        <p:nvCxnSpPr>
          <p:cNvPr id="66" name="Прямая со стрелкой 65"/>
          <p:cNvCxnSpPr/>
          <p:nvPr/>
        </p:nvCxnSpPr>
        <p:spPr>
          <a:xfrm flipH="1">
            <a:off x="2933900" y="3985146"/>
            <a:ext cx="911135" cy="118250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>
            <a:off x="3999489" y="4151903"/>
            <a:ext cx="204021" cy="116830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V="1">
            <a:off x="4528251" y="1638068"/>
            <a:ext cx="1108274" cy="128599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>
            <a:off x="2715491" y="1621772"/>
            <a:ext cx="2921034" cy="125765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2740201" y="2924062"/>
            <a:ext cx="1288082" cy="2383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V="1">
            <a:off x="4026271" y="1627606"/>
            <a:ext cx="2035339" cy="133198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>
            <a:off x="6059509" y="1681174"/>
            <a:ext cx="667562" cy="51601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H="1" flipV="1">
            <a:off x="2740201" y="4330232"/>
            <a:ext cx="237282" cy="8374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flipH="1" flipV="1">
            <a:off x="2769496" y="4168674"/>
            <a:ext cx="1221797" cy="105560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flipV="1">
            <a:off x="2784901" y="4015192"/>
            <a:ext cx="977562" cy="809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flipH="1">
            <a:off x="3661543" y="4046969"/>
            <a:ext cx="135515" cy="13499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V="1">
            <a:off x="3735830" y="3069719"/>
            <a:ext cx="2701153" cy="227060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>
            <a:off x="7538084" y="2900362"/>
            <a:ext cx="104555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>
            <a:off x="8624093" y="3238954"/>
            <a:ext cx="0" cy="5456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flipH="1">
            <a:off x="7569825" y="4475019"/>
            <a:ext cx="101381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>
            <a:off x="7569825" y="2441160"/>
            <a:ext cx="101381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>
            <a:endCxn id="15" idx="0"/>
          </p:cNvCxnSpPr>
          <p:nvPr/>
        </p:nvCxnSpPr>
        <p:spPr>
          <a:xfrm>
            <a:off x="9532180" y="3238954"/>
            <a:ext cx="0" cy="54563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flipH="1">
            <a:off x="7569825" y="4055670"/>
            <a:ext cx="101381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flipV="1">
            <a:off x="4335460" y="1431483"/>
            <a:ext cx="5436337" cy="150148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 flipH="1">
            <a:off x="9771797" y="1403919"/>
            <a:ext cx="40173" cy="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H="1">
            <a:off x="2318753" y="1402557"/>
            <a:ext cx="7385137" cy="142627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flipV="1">
            <a:off x="2453303" y="1648788"/>
            <a:ext cx="8064506" cy="114661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>
            <a:off x="2383526" y="2768240"/>
            <a:ext cx="2047218" cy="12118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86970" y="5335497"/>
            <a:ext cx="891881" cy="803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43135" y="5407094"/>
            <a:ext cx="458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-Лишнее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 по группе при уточнении выполнений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во время дежурства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236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68093" y="125574"/>
            <a:ext cx="1889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3455" y="525684"/>
            <a:ext cx="1127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«Спагетти»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перемещений воспитанников по группе при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 действий во время дежурства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1447995"/>
            <a:ext cx="11568546" cy="52350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752" y="5277195"/>
            <a:ext cx="1808985" cy="11916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237" y="5513696"/>
            <a:ext cx="1341743" cy="8514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946" y="1460188"/>
            <a:ext cx="1396105" cy="5791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7585" y="1466284"/>
            <a:ext cx="1402202" cy="5730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0831" y="1447995"/>
            <a:ext cx="2359356" cy="5913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7936" y="1463236"/>
            <a:ext cx="1396105" cy="5791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5963" y="1633680"/>
            <a:ext cx="1268078" cy="3779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7077" y="3030044"/>
            <a:ext cx="1201016" cy="10668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585" y="2641298"/>
            <a:ext cx="579170" cy="10912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1570" y="2641298"/>
            <a:ext cx="579170" cy="10912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585" y="4152077"/>
            <a:ext cx="579170" cy="10912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1570" y="4152077"/>
            <a:ext cx="579170" cy="10912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8766" y="2641297"/>
            <a:ext cx="579170" cy="109127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5161" y="2641297"/>
            <a:ext cx="579170" cy="10912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8766" y="4096936"/>
            <a:ext cx="579170" cy="109127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5161" y="4096936"/>
            <a:ext cx="579170" cy="1091279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878614" y="5188215"/>
            <a:ext cx="1018425" cy="13137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Доска задач</a:t>
            </a: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0083" y="2552018"/>
            <a:ext cx="840270" cy="1724766"/>
          </a:xfrm>
          <a:prstGeom prst="rect">
            <a:avLst/>
          </a:prstGeom>
        </p:spPr>
      </p:pic>
      <p:cxnSp>
        <p:nvCxnSpPr>
          <p:cNvPr id="39" name="Прямая со стрелкой 38"/>
          <p:cNvCxnSpPr/>
          <p:nvPr/>
        </p:nvCxnSpPr>
        <p:spPr>
          <a:xfrm flipV="1">
            <a:off x="1705970" y="1633680"/>
            <a:ext cx="3691976" cy="355453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1705970" y="3944203"/>
            <a:ext cx="2061107" cy="129915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530083" y="4276784"/>
            <a:ext cx="0" cy="9114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397946" y="1743676"/>
            <a:ext cx="1459639" cy="128636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8120740" y="3060731"/>
            <a:ext cx="113802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9548351" y="3732576"/>
            <a:ext cx="0" cy="3329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26" idx="1"/>
          </p:cNvCxnSpPr>
          <p:nvPr/>
        </p:nvCxnSpPr>
        <p:spPr>
          <a:xfrm flipH="1" flipV="1">
            <a:off x="8120740" y="4640239"/>
            <a:ext cx="1138026" cy="23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1897039" y="4096936"/>
            <a:ext cx="1870038" cy="118025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1897039" y="2011665"/>
            <a:ext cx="8028122" cy="326553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>
            <a:off x="1530083" y="3575713"/>
            <a:ext cx="2236994" cy="16125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1705970" y="5188215"/>
            <a:ext cx="1924334" cy="5514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3616657" y="3575713"/>
            <a:ext cx="3240928" cy="16125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8120740" y="3370997"/>
            <a:ext cx="113802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9367948" y="3701142"/>
            <a:ext cx="0" cy="36436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8120740" y="4276784"/>
            <a:ext cx="113802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82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988</TotalTime>
  <Words>855</Words>
  <Application>Microsoft Office PowerPoint</Application>
  <PresentationFormat>Широкоэкранный</PresentationFormat>
  <Paragraphs>211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Franklin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87</cp:revision>
  <cp:lastPrinted>2023-02-15T19:45:56Z</cp:lastPrinted>
  <dcterms:created xsi:type="dcterms:W3CDTF">2023-02-09T08:03:10Z</dcterms:created>
  <dcterms:modified xsi:type="dcterms:W3CDTF">2023-02-16T13:44:59Z</dcterms:modified>
</cp:coreProperties>
</file>