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48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Лист3!$B$11</c:f>
              <c:strCache>
                <c:ptCount val="1"/>
                <c:pt idx="0">
                  <c:v>Результаты диагностики в начале работы над проектом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10%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03E7-4639-A2CD-EC819FEA165D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55%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3E7-4639-A2CD-EC819FEA165D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35%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03E7-4639-A2CD-EC819FEA165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Лист3!$A$12:$A$14</c:f>
              <c:strCache>
                <c:ptCount val="3"/>
                <c:pt idx="0">
                  <c:v>Высокий уровень</c:v>
                </c:pt>
                <c:pt idx="1">
                  <c:v>Средний уровень</c:v>
                </c:pt>
                <c:pt idx="2">
                  <c:v>Низкий уровень</c:v>
                </c:pt>
              </c:strCache>
            </c:strRef>
          </c:cat>
          <c:val>
            <c:numRef>
              <c:f>Лист3!$B$12:$B$14</c:f>
              <c:numCache>
                <c:formatCode>0%</c:formatCode>
                <c:ptCount val="3"/>
                <c:pt idx="0">
                  <c:v>0.15000000000000024</c:v>
                </c:pt>
                <c:pt idx="1">
                  <c:v>0.62000000000000144</c:v>
                </c:pt>
                <c:pt idx="2">
                  <c:v>0.23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03E7-4639-A2CD-EC819FEA165D}"/>
            </c:ext>
          </c:extLst>
        </c:ser>
        <c:ser>
          <c:idx val="1"/>
          <c:order val="1"/>
          <c:tx>
            <c:strRef>
              <c:f>Лист3!$C$11</c:f>
              <c:strCache>
                <c:ptCount val="1"/>
                <c:pt idx="0">
                  <c:v>Результаты диагностики по окончанию работы над проектом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60%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03E7-4639-A2CD-EC819FEA165D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35%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03E7-4639-A2CD-EC819FEA165D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5%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03E7-4639-A2CD-EC819FEA165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Лист3!$A$12:$A$14</c:f>
              <c:strCache>
                <c:ptCount val="3"/>
                <c:pt idx="0">
                  <c:v>Высокий уровень</c:v>
                </c:pt>
                <c:pt idx="1">
                  <c:v>Средний уровень</c:v>
                </c:pt>
                <c:pt idx="2">
                  <c:v>Низкий уровень</c:v>
                </c:pt>
              </c:strCache>
            </c:strRef>
          </c:cat>
          <c:val>
            <c:numRef>
              <c:f>Лист3!$C$12:$C$14</c:f>
              <c:numCache>
                <c:formatCode>0%</c:formatCode>
                <c:ptCount val="3"/>
                <c:pt idx="0">
                  <c:v>0.54</c:v>
                </c:pt>
                <c:pt idx="1">
                  <c:v>0.38000000000000084</c:v>
                </c:pt>
                <c:pt idx="2">
                  <c:v>8.0000000000000127E-2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03E7-4639-A2CD-EC819FEA165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34678400"/>
        <c:axId val="135945216"/>
      </c:barChart>
      <c:catAx>
        <c:axId val="134678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5945216"/>
        <c:crosses val="autoZero"/>
        <c:auto val="1"/>
        <c:lblAlgn val="ctr"/>
        <c:lblOffset val="100"/>
        <c:noMultiLvlLbl val="0"/>
      </c:catAx>
      <c:valAx>
        <c:axId val="1359452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46784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78ADF97B-D11E-4B5C-852F-FAD5D38D5EED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BE2AE93E-4038-44A0-A937-EFB652ED1E6A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0941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DF97B-D11E-4B5C-852F-FAD5D38D5EED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AE93E-4038-44A0-A937-EFB652ED1E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4296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DF97B-D11E-4B5C-852F-FAD5D38D5EED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AE93E-4038-44A0-A937-EFB652ED1E6A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75180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DF97B-D11E-4B5C-852F-FAD5D38D5EED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AE93E-4038-44A0-A937-EFB652ED1E6A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27532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DF97B-D11E-4B5C-852F-FAD5D38D5EED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AE93E-4038-44A0-A937-EFB652ED1E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19770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DF97B-D11E-4B5C-852F-FAD5D38D5EED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AE93E-4038-44A0-A937-EFB652ED1E6A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00439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DF97B-D11E-4B5C-852F-FAD5D38D5EED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AE93E-4038-44A0-A937-EFB652ED1E6A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73297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DF97B-D11E-4B5C-852F-FAD5D38D5EED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AE93E-4038-44A0-A937-EFB652ED1E6A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95857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DF97B-D11E-4B5C-852F-FAD5D38D5EED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AE93E-4038-44A0-A937-EFB652ED1E6A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8026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DF97B-D11E-4B5C-852F-FAD5D38D5EED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AE93E-4038-44A0-A937-EFB652ED1E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6120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DF97B-D11E-4B5C-852F-FAD5D38D5EED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AE93E-4038-44A0-A937-EFB652ED1E6A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7179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DF97B-D11E-4B5C-852F-FAD5D38D5EED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AE93E-4038-44A0-A937-EFB652ED1E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8305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DF97B-D11E-4B5C-852F-FAD5D38D5EED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AE93E-4038-44A0-A937-EFB652ED1E6A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335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DF97B-D11E-4B5C-852F-FAD5D38D5EED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AE93E-4038-44A0-A937-EFB652ED1E6A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8902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DF97B-D11E-4B5C-852F-FAD5D38D5EED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AE93E-4038-44A0-A937-EFB652ED1E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5370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DF97B-D11E-4B5C-852F-FAD5D38D5EED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AE93E-4038-44A0-A937-EFB652ED1E6A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0708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DF97B-D11E-4B5C-852F-FAD5D38D5EED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AE93E-4038-44A0-A937-EFB652ED1E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8358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8ADF97B-D11E-4B5C-852F-FAD5D38D5EED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E2AE93E-4038-44A0-A937-EFB652ED1E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0755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Образовательный проект </a:t>
            </a:r>
            <a:br>
              <a:rPr lang="ru-RU" dirty="0" smtClean="0"/>
            </a:br>
            <a:r>
              <a:rPr lang="ru-RU" dirty="0" smtClean="0"/>
              <a:t>«Где живет электричество?»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450215" algn="ctr">
              <a:spcAft>
                <a:spcPts val="0"/>
              </a:spcAft>
            </a:pP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Автор: Малашина Наталья Алексеевна</a:t>
            </a:r>
            <a:endParaRPr lang="ru-RU" sz="12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indent="450215" algn="ctr">
              <a:spcAft>
                <a:spcPts val="0"/>
              </a:spcAft>
            </a:pP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Воспитатель МКДОУ «</a:t>
            </a:r>
            <a:r>
              <a:rPr lang="ru-RU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Починко</a:t>
            </a:r>
            <a:r>
              <a:rPr lang="ru-RU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ский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детский сад №8»</a:t>
            </a:r>
            <a:endParaRPr lang="ru-RU" sz="12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0451" y="3495990"/>
            <a:ext cx="3534414" cy="2650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925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Аналитический этап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основании данных мониторинга выявилось, что если в начале работы над проектом высокий уровень интеллектуальных способностей демонстрировали 10%, средний уровень – 55% детей, низкий уровень – 2 % детей, то по окончании проекта высокий уровень наблюдается у 60%, средний у 35%, низкий – у 5 % дошкольников (См. диаграмма 1).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3727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Аналитический этап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1295400" y="2557463"/>
          <a:ext cx="9601200" cy="3317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64252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Литература, используемая в процессе реализации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Аксенова Т. А., Развитие дошкольника в познавательно – исследовательской деятельности в условиях реализации ФГОС ДО / Т. А. Аксенова. – Текст : непосредственный // Молодой ученый. – 2016. – №12. – С. 1 – 6.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3. Артеменко, О. Н. Педагогика : учебное пособие / О. Н. Артеменко, Л. И.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Макадей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– Северо-Кавказский федеральный университет. – Ставрополь, 2015. – 251 с. – URL: http://biblioclub.ru/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index.php?page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=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book&amp;id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=457136 (дата обращения: 05.03.2020). – ISBN 978-5-9296-0731-8. – Текст : электронный.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4. Ветлугина, Н. А. Информатизация образования на современном этапе / Н. А. Ветлугина. – Текст : непосредственный. // Дошкольное воспитание. – 2017. – № 1. – С. 35–45. – ISBN 450-654-67-0.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5. Вернов, Г. А. Информационно – коммуникативные технологии в образовательном процессе / Л. С. Выготский. – Москва: Просвещение, 2011. – 93 с. – Текст : непосредственный.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6. Василькова, Т. А. Дошкольная педагогика: педагогический опыт и методы работы: Учебное пособие для студентов высших учебных заведений / Т. А. Василькова. – Москва: ИЦ Академия, 2017. – 208 c. – Текст : непосредственный.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3565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Актуальность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0437" y="2115127"/>
            <a:ext cx="10594108" cy="4204086"/>
          </a:xfrm>
        </p:spPr>
        <p:txBody>
          <a:bodyPr>
            <a:normAutofit fontScale="55000" lnSpcReduction="20000"/>
          </a:bodyPr>
          <a:lstStyle/>
          <a:p>
            <a:pPr indent="450215" algn="just" fontAlgn="base">
              <a:lnSpc>
                <a:spcPct val="150000"/>
              </a:lnSpc>
              <a:spcAft>
                <a:spcPts val="0"/>
              </a:spcAft>
            </a:pPr>
            <a:r>
              <a:rPr lang="ru-RU" sz="2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Внедрение новых инноваций и технологий в образовательный процесс дошкольных организаций способствует более эффективному воспитанию ребенка, который стремится творчески подходить к решению различных жизненных ситуаций и хочет получать новые знания об окружающем мире. Использование таких технологий безусловно влияет на формирование положительной мотивации к дальнейшему обучению.</a:t>
            </a:r>
            <a:br>
              <a:rPr lang="ru-RU" sz="2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Современный этап развития дошкольного образования характеризуется быстрым темпом внедрения различных технологий в практику работы детских садов. ФГОС ДО требует изменений во взаимодействии взрослых с детьми. В связи с этим, перед педагогами встает вопрос: как сделать деятельность с детьми интересной и развивающей? Как предоставить возможности дошкольникам для интересных возможностей и открытий? Этому поспособствует экспериментальная деятельность. Детское экспериментирование во многом похоже на научное, дети испытывают положительные эмоции от ощущения важности проделанной работы, получения видимых результатов, новой информации. Наиболее интересной экспериментальная деятельность представляется с таким материалом, как электричество. </a:t>
            </a:r>
            <a:endParaRPr lang="ru-RU" sz="29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2480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Характеристика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Характеристика проекта: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 является долгосрочным, сроки реализации: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февраль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2022 г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– апрель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2022 г. Проект имеет три направления: исследовательский, творческий, игровой. 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Участники проекта: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дети старшего дошкольного возраста, педагоги МКДОУ №8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пгт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Починки, родители воспитанников.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Реализация проекта включала три этапа: организационный, основной и аналитический.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8011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Объект и предмет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4130195"/>
          </a:xfrm>
        </p:spPr>
        <p:txBody>
          <a:bodyPr>
            <a:normAutofit fontScale="70000" lnSpcReduction="20000"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Объект проекта: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процесс</a:t>
            </a:r>
            <a:r>
              <a:rPr lang="ru-RU" b="1" dirty="0">
                <a:solidFill>
                  <a:srgbClr val="1111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реализации работы по познавательному развитию дошкольников с применением игр – экспериментов с электричеством.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Предмет: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экспериментирование с электричеством как средство формирования познавательного интереса детей к открытиям окружающего мира</a:t>
            </a: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Нами были спроектированы следующие </a:t>
            </a:r>
            <a:r>
              <a:rPr lang="ru-RU" b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задачи</a:t>
            </a: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 Создать условия для использования экспериментальной деятельности детей в </a:t>
            </a:r>
            <a:r>
              <a:rPr lang="ru-RU" b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ДОО</a:t>
            </a: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 Учить детей работать с различными технологиями.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3. Создать условия для совместной </a:t>
            </a:r>
            <a:r>
              <a:rPr lang="ru-RU" b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деятельности детей и взрослых</a:t>
            </a: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4. Обеспечить условия для взаимосвязи, </a:t>
            </a:r>
            <a:r>
              <a:rPr lang="ru-RU" b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инновационной, образовательной и других видов деятельности.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431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Этапы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072" y="2418385"/>
            <a:ext cx="10935855" cy="4010123"/>
          </a:xfrm>
        </p:spPr>
        <p:txBody>
          <a:bodyPr>
            <a:normAutofit fontScale="62500" lnSpcReduction="20000"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Первый, организационный этап, подразумевал создание условий, способствующих внедрению проекта в практическую деятельность. Нами были сформулированы цели, задачи проекта, а также проектирование конечных результатов, отбор содержания программ дошкольного образования, проведение работы с педагогами по формированию у них профессиональной компетентности по развитию познавательного интереса дошкольников к экспериментированию.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основе проделанной работы нам удалось поставить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проекта: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Создание оптимальных условий для развития эмоционально-волевой, познавательной, двигательной сферы, речи, развитие позитивных качеств личности каждого ребенка посредством применения инновационной деятельности, а также современных технологий.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Развитие способностей использовать современные технологии в повседневной жизни, коммуникативных навыков дошкольников, а также интеллектуальное развитие детей.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Выяснить, что такое электричество, что такое электрический ток, что такое электрическое напряжение, когда оно возникает, как образуется электричество, как оно попадает в дома.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886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Основной этап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5018" y="2556932"/>
            <a:ext cx="10788073" cy="4301068"/>
          </a:xfrm>
        </p:spPr>
        <p:txBody>
          <a:bodyPr>
            <a:normAutofit fontScale="70000" lnSpcReduction="20000"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Работа с детьми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в рамках проекта включала: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Сначала мы провели с детьми беседы на темы: «Что мы знаем об электричестве», «Электричество живет повсюду».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Нарисовали с детьми схему «Как электричество попадает в наш дом».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Познакомились с историей открытия электричества. Для этого мы создали «Музей Света», где собрали иллюстрации, фотографии, портреты и предметы по теме.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Рассказали детям, как работают электроприборы, о правилах безопасности при их использовании. Для закрепления сделали настольно-печатные игры: «Собери картинку», «Найди пару».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проведения экспериментов и опытов дополнили наш экспериментальный уголок новыми приборами, атрибутами для работы по теме. Напечатали цикл опытов по теме «Электричество».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2842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с детьми</a:t>
            </a:r>
            <a:endParaRPr lang="ru-RU" dirty="0"/>
          </a:p>
        </p:txBody>
      </p:sp>
      <p:pic>
        <p:nvPicPr>
          <p:cNvPr id="1026" name="Picture 2" descr="https://sun9-79.userapi.com/impg/EpSUSNm66Ff6g6P29i4fHy3Y9Ytg0EZd50osVw/tyaIjj4d574.jpg?size=1425x1920&amp;quality=95&amp;sign=2223b94dd80e64745e1b63aedf64d267&amp;type=album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847" y="2538990"/>
            <a:ext cx="2462485" cy="331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0402" y="2568839"/>
            <a:ext cx="4384035" cy="3288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594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2970" y="908242"/>
            <a:ext cx="9601196" cy="1303867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Экспериментальная </a:t>
            </a:r>
            <a:br>
              <a:rPr lang="ru-RU" dirty="0" smtClean="0"/>
            </a:br>
            <a:r>
              <a:rPr lang="ru-RU" dirty="0" smtClean="0"/>
              <a:t>деятельность</a:t>
            </a:r>
            <a:endParaRPr lang="ru-RU" dirty="0"/>
          </a:p>
        </p:txBody>
      </p:sp>
      <p:pic>
        <p:nvPicPr>
          <p:cNvPr id="2050" name="Picture 2" descr="https://sun9-70.userapi.com/impg/qAgfvqd011Hz-bW4SIHZkgSNHoQcEG7sbkXyzA/CtuIZwST6xA.jpg?size=1920x1440&amp;quality=95&amp;sign=cb8c5cbd5f24c5becaa142da736cf26e&amp;type=album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301" y="2622118"/>
            <a:ext cx="4423833" cy="331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168" y="803564"/>
            <a:ext cx="5103814" cy="5284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214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Заключительный этап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Проведение итогового занятия («Электричество. Увлекательное путешествие с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Фиксиками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», Эксперимент «Головокружительные пируэты», «Подружились»).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Разработка методических рекомендаций для педагогов ДОО по использованию экспериментов с электричеством в образовательном процессе.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 Выставка детских рисунков на тему «Электричество среди нас». 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9917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22</TotalTime>
  <Words>657</Words>
  <Application>Microsoft Office PowerPoint</Application>
  <PresentationFormat>Произвольный</PresentationFormat>
  <Paragraphs>52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Натуральные материалы</vt:lpstr>
      <vt:lpstr>Образовательный проект  «Где живет электричество?»</vt:lpstr>
      <vt:lpstr>Актуальность</vt:lpstr>
      <vt:lpstr>Характеристика</vt:lpstr>
      <vt:lpstr>Объект и предмет</vt:lpstr>
      <vt:lpstr>Этапы проекта</vt:lpstr>
      <vt:lpstr>Основной этап</vt:lpstr>
      <vt:lpstr>Работа с детьми</vt:lpstr>
      <vt:lpstr>Экспериментальная  деятельность</vt:lpstr>
      <vt:lpstr>Заключительный этап</vt:lpstr>
      <vt:lpstr>Аналитический этап</vt:lpstr>
      <vt:lpstr>Аналитический этап</vt:lpstr>
      <vt:lpstr>Литература, используемая в процессе реализации проекта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Образовательный проект  «Где живет электричество?»</dc:title>
  <dc:creator>79276</dc:creator>
  <cp:lastModifiedBy>User</cp:lastModifiedBy>
  <cp:revision>3</cp:revision>
  <dcterms:created xsi:type="dcterms:W3CDTF">2022-04-18T16:28:30Z</dcterms:created>
  <dcterms:modified xsi:type="dcterms:W3CDTF">2022-04-19T10:46:39Z</dcterms:modified>
</cp:coreProperties>
</file>