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6" r:id="rId15"/>
    <p:sldId id="261" r:id="rId16"/>
    <p:sldId id="268" r:id="rId17"/>
    <p:sldId id="265" r:id="rId18"/>
    <p:sldId id="264" r:id="rId19"/>
    <p:sldId id="271" r:id="rId20"/>
    <p:sldId id="274" r:id="rId21"/>
    <p:sldId id="295" r:id="rId22"/>
    <p:sldId id="278" r:id="rId23"/>
    <p:sldId id="279" r:id="rId24"/>
    <p:sldId id="256" r:id="rId25"/>
    <p:sldId id="257" r:id="rId26"/>
    <p:sldId id="258" r:id="rId27"/>
    <p:sldId id="259" r:id="rId28"/>
    <p:sldId id="260" r:id="rId29"/>
    <p:sldId id="297" r:id="rId30"/>
    <p:sldId id="301" r:id="rId31"/>
    <p:sldId id="263" r:id="rId32"/>
    <p:sldId id="272" r:id="rId33"/>
    <p:sldId id="266" r:id="rId34"/>
    <p:sldId id="273" r:id="rId35"/>
    <p:sldId id="267" r:id="rId36"/>
    <p:sldId id="269" r:id="rId37"/>
    <p:sldId id="270" r:id="rId38"/>
    <p:sldId id="298" r:id="rId39"/>
    <p:sldId id="299" r:id="rId40"/>
    <p:sldId id="300" r:id="rId41"/>
    <p:sldId id="30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VETA\Desktop\&#1080;&#1090;&#1086;&#1075;&#1086;&#1074;&#1099;&#1081;%20%20&#1087;&#1077;&#1076;&#1089;&#1086;&#1074;&#1077;&#1090;\&#1089;&#1090;&#1072;&#1090;&#1100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937894871185112"/>
          <c:y val="6.3128927942097207E-2"/>
          <c:w val="0.71040155317912335"/>
          <c:h val="0.513548553900527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группа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Методическая компетентность</c:v>
                </c:pt>
                <c:pt idx="2">
                  <c:v>Коммуникативная компетентность</c:v>
                </c:pt>
                <c:pt idx="4">
                  <c:v>Предметная компетентность </c:v>
                </c:pt>
                <c:pt idx="6">
                  <c:v>Психологическая компетентность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 formatCode="0%">
                  <c:v>0.5</c:v>
                </c:pt>
                <c:pt idx="2" formatCode="0%">
                  <c:v>0.6</c:v>
                </c:pt>
                <c:pt idx="4" formatCode="0%">
                  <c:v>0.55000000000000004</c:v>
                </c:pt>
                <c:pt idx="6" formatCode="0%">
                  <c:v>0.55000000000000004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группа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Методическая компетентность</c:v>
                </c:pt>
                <c:pt idx="2">
                  <c:v>Коммуникативная компетентность</c:v>
                </c:pt>
                <c:pt idx="4">
                  <c:v>Предметная компетентность </c:v>
                </c:pt>
                <c:pt idx="6">
                  <c:v>Психологическая компетентность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 formatCode="0%">
                  <c:v>0.4</c:v>
                </c:pt>
                <c:pt idx="2" formatCode="0%">
                  <c:v>0.35</c:v>
                </c:pt>
                <c:pt idx="4" formatCode="0%">
                  <c:v>0.4</c:v>
                </c:pt>
                <c:pt idx="6" formatCode="0%">
                  <c:v>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группа</c:v>
                </c:pt>
              </c:strCache>
            </c:strRef>
          </c:tx>
          <c:spPr>
            <a:solidFill>
              <a:srgbClr val="D4FCFE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Методическая компетентность</c:v>
                </c:pt>
                <c:pt idx="2">
                  <c:v>Коммуникативная компетентность</c:v>
                </c:pt>
                <c:pt idx="4">
                  <c:v>Предметная компетентность </c:v>
                </c:pt>
                <c:pt idx="6">
                  <c:v>Психологическая компетентность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 formatCode="0%">
                  <c:v>0.1</c:v>
                </c:pt>
                <c:pt idx="2" formatCode="0%">
                  <c:v>0.05</c:v>
                </c:pt>
                <c:pt idx="4" formatCode="0%">
                  <c:v>0.05</c:v>
                </c:pt>
                <c:pt idx="6" formatCode="0%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016320"/>
        <c:axId val="107864064"/>
      </c:barChart>
      <c:catAx>
        <c:axId val="101016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en-US"/>
          </a:p>
        </c:txPr>
        <c:crossAx val="107864064"/>
        <c:crosses val="autoZero"/>
        <c:auto val="1"/>
        <c:lblAlgn val="ctr"/>
        <c:lblOffset val="100"/>
        <c:noMultiLvlLbl val="0"/>
      </c:catAx>
      <c:valAx>
        <c:axId val="1078640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101632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метод материал</c:v>
                </c:pt>
              </c:strCache>
            </c:strRef>
          </c:tx>
          <c:invertIfNegative val="0"/>
          <c:cat>
            <c:strRef>
              <c:f>Лист1!$D$4:$E$15</c:f>
              <c:strCache>
                <c:ptCount val="12"/>
                <c:pt idx="0">
                  <c:v>Пургина Е.И</c:v>
                </c:pt>
                <c:pt idx="1">
                  <c:v>Миронова Ю.А.</c:v>
                </c:pt>
                <c:pt idx="2">
                  <c:v>Рожкова Ю.В.</c:v>
                </c:pt>
                <c:pt idx="3">
                  <c:v>Легкова Т.Н.</c:v>
                </c:pt>
                <c:pt idx="4">
                  <c:v>Шалунова Л.А.</c:v>
                </c:pt>
                <c:pt idx="5">
                  <c:v>Малашина Н.А.</c:v>
                </c:pt>
                <c:pt idx="6">
                  <c:v>Короткова И.А.</c:v>
                </c:pt>
                <c:pt idx="7">
                  <c:v>Кошкина Г.И.</c:v>
                </c:pt>
                <c:pt idx="8">
                  <c:v>Кшукина Е.Е.</c:v>
                </c:pt>
                <c:pt idx="9">
                  <c:v>Гусева М.Л.</c:v>
                </c:pt>
                <c:pt idx="10">
                  <c:v>Безбородова Е.Ю.</c:v>
                </c:pt>
                <c:pt idx="11">
                  <c:v>Волкова Л.А.</c:v>
                </c:pt>
              </c:strCache>
            </c:strRef>
          </c:cat>
          <c:val>
            <c:numRef>
              <c:f>Лист1!$F$4:$F$15</c:f>
              <c:numCache>
                <c:formatCode>General</c:formatCode>
                <c:ptCount val="12"/>
                <c:pt idx="0">
                  <c:v>1</c:v>
                </c:pt>
                <c:pt idx="2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  <c:pt idx="7">
                  <c:v>8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Лист1!$G$3</c:f>
              <c:strCache>
                <c:ptCount val="1"/>
                <c:pt idx="0">
                  <c:v>газеты</c:v>
                </c:pt>
              </c:strCache>
            </c:strRef>
          </c:tx>
          <c:invertIfNegative val="0"/>
          <c:cat>
            <c:strRef>
              <c:f>Лист1!$D$4:$E$15</c:f>
              <c:strCache>
                <c:ptCount val="12"/>
                <c:pt idx="0">
                  <c:v>Пургина Е.И</c:v>
                </c:pt>
                <c:pt idx="1">
                  <c:v>Миронова Ю.А.</c:v>
                </c:pt>
                <c:pt idx="2">
                  <c:v>Рожкова Ю.В.</c:v>
                </c:pt>
                <c:pt idx="3">
                  <c:v>Легкова Т.Н.</c:v>
                </c:pt>
                <c:pt idx="4">
                  <c:v>Шалунова Л.А.</c:v>
                </c:pt>
                <c:pt idx="5">
                  <c:v>Малашина Н.А.</c:v>
                </c:pt>
                <c:pt idx="6">
                  <c:v>Короткова И.А.</c:v>
                </c:pt>
                <c:pt idx="7">
                  <c:v>Кошкина Г.И.</c:v>
                </c:pt>
                <c:pt idx="8">
                  <c:v>Кшукина Е.Е.</c:v>
                </c:pt>
                <c:pt idx="9">
                  <c:v>Гусева М.Л.</c:v>
                </c:pt>
                <c:pt idx="10">
                  <c:v>Безбородова Е.Ю.</c:v>
                </c:pt>
                <c:pt idx="11">
                  <c:v>Волкова Л.А.</c:v>
                </c:pt>
              </c:strCache>
            </c:strRef>
          </c:cat>
          <c:val>
            <c:numRef>
              <c:f>Лист1!$G$4:$G$15</c:f>
              <c:numCache>
                <c:formatCode>General</c:formatCode>
                <c:ptCount val="12"/>
                <c:pt idx="0">
                  <c:v>2</c:v>
                </c:pt>
                <c:pt idx="2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2</c:v>
                </c:pt>
                <c:pt idx="9">
                  <c:v>3</c:v>
                </c:pt>
                <c:pt idx="11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Лист1!$H$3</c:f>
              <c:strCache>
                <c:ptCount val="1"/>
                <c:pt idx="0">
                  <c:v>новости в группу</c:v>
                </c:pt>
              </c:strCache>
            </c:strRef>
          </c:tx>
          <c:invertIfNegative val="0"/>
          <c:cat>
            <c:strRef>
              <c:f>Лист1!$D$4:$E$15</c:f>
              <c:strCache>
                <c:ptCount val="12"/>
                <c:pt idx="0">
                  <c:v>Пургина Е.И</c:v>
                </c:pt>
                <c:pt idx="1">
                  <c:v>Миронова Ю.А.</c:v>
                </c:pt>
                <c:pt idx="2">
                  <c:v>Рожкова Ю.В.</c:v>
                </c:pt>
                <c:pt idx="3">
                  <c:v>Легкова Т.Н.</c:v>
                </c:pt>
                <c:pt idx="4">
                  <c:v>Шалунова Л.А.</c:v>
                </c:pt>
                <c:pt idx="5">
                  <c:v>Малашина Н.А.</c:v>
                </c:pt>
                <c:pt idx="6">
                  <c:v>Короткова И.А.</c:v>
                </c:pt>
                <c:pt idx="7">
                  <c:v>Кошкина Г.И.</c:v>
                </c:pt>
                <c:pt idx="8">
                  <c:v>Кшукина Е.Е.</c:v>
                </c:pt>
                <c:pt idx="9">
                  <c:v>Гусева М.Л.</c:v>
                </c:pt>
                <c:pt idx="10">
                  <c:v>Безбородова Е.Ю.</c:v>
                </c:pt>
                <c:pt idx="11">
                  <c:v>Волкова Л.А.</c:v>
                </c:pt>
              </c:strCache>
            </c:strRef>
          </c:cat>
          <c:val>
            <c:numRef>
              <c:f>Лист1!$H$4:$H$15</c:f>
              <c:numCache>
                <c:formatCode>General</c:formatCode>
                <c:ptCount val="12"/>
                <c:pt idx="0">
                  <c:v>5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5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923008"/>
        <c:axId val="94928896"/>
      </c:barChart>
      <c:catAx>
        <c:axId val="94923008"/>
        <c:scaling>
          <c:orientation val="minMax"/>
        </c:scaling>
        <c:delete val="0"/>
        <c:axPos val="b"/>
        <c:majorTickMark val="out"/>
        <c:minorTickMark val="none"/>
        <c:tickLblPos val="nextTo"/>
        <c:crossAx val="94928896"/>
        <c:crosses val="autoZero"/>
        <c:auto val="1"/>
        <c:lblAlgn val="ctr"/>
        <c:lblOffset val="100"/>
        <c:noMultiLvlLbl val="0"/>
      </c:catAx>
      <c:valAx>
        <c:axId val="94928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4923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0.16306</cdr:x>
      <cdr:y>0</cdr:y>
    </cdr:from>
    <cdr:to>
      <cdr:x>0.77971</cdr:x>
      <cdr:y>0.05207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66165" y="0"/>
          <a:ext cx="4032046" cy="264560"/>
        </a:xfrm>
        <a:prstGeom xmlns:a="http://schemas.openxmlformats.org/drawingml/2006/main" prst="rect">
          <a:avLst/>
        </a:prstGeom>
        <a:solidFill xmlns:a="http://schemas.openxmlformats.org/drawingml/2006/main">
          <a:srgbClr val="D4FCFE"/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/>
        <a:p xmlns:a="http://schemas.openxmlformats.org/drawingml/2006/main">
          <a:r>
            <a:rPr lang="ru-RU" b="1">
              <a:latin typeface="Times New Roman" pitchFamily="18" charset="0"/>
              <a:cs typeface="Times New Roman" pitchFamily="18" charset="0"/>
            </a:rPr>
            <a:t>Распространенные дефициты по следующим показателям</a:t>
          </a:r>
          <a:endParaRPr lang="en-US" b="1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0.0066</cdr:x>
      <cdr:y>0.70604</cdr:y>
    </cdr:from>
    <cdr:to>
      <cdr:x>0.98436</cdr:x>
      <cdr:y>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43132" y="3587438"/>
          <a:ext cx="6393180" cy="1493520"/>
        </a:xfrm>
        <a:prstGeom xmlns:a="http://schemas.openxmlformats.org/drawingml/2006/main" prst="rect">
          <a:avLst/>
        </a:prstGeom>
      </cdr:spPr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kremlin.ru/acts/bank/41954" TargetMode="External"/><Relationship Id="rId13" Type="http://schemas.openxmlformats.org/officeDocument/2006/relationships/hyperlink" Target="https://mkdou8pohinki.nubex.ru/sveden/document/" TargetMode="External"/><Relationship Id="rId3" Type="http://schemas.openxmlformats.org/officeDocument/2006/relationships/hyperlink" Target="http://docs.cntd.ru/document/901816019" TargetMode="External"/><Relationship Id="rId7" Type="http://schemas.openxmlformats.org/officeDocument/2006/relationships/hyperlink" Target="https://base.garant.ru/70535556/" TargetMode="External"/><Relationship Id="rId12" Type="http://schemas.openxmlformats.org/officeDocument/2006/relationships/hyperlink" Target="https://strategy.government-nnov.ru/ru-RU/national-projects/education" TargetMode="External"/><Relationship Id="rId2" Type="http://schemas.openxmlformats.org/officeDocument/2006/relationships/hyperlink" Target="https://www.garant.ru/products/ipo/prime/doc/7041224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ase.garant.ru/199499/" TargetMode="External"/><Relationship Id="rId11" Type="http://schemas.openxmlformats.org/officeDocument/2006/relationships/hyperlink" Target="https://base.garant.ru/71958974/" TargetMode="External"/><Relationship Id="rId5" Type="http://schemas.openxmlformats.org/officeDocument/2006/relationships/hyperlink" Target="https://www.garant.ru/products/ipo/prime/doc/71748426/" TargetMode="External"/><Relationship Id="rId10" Type="http://schemas.openxmlformats.org/officeDocument/2006/relationships/hyperlink" Target="https://base.garant.ru/71684480/" TargetMode="External"/><Relationship Id="rId4" Type="http://schemas.openxmlformats.org/officeDocument/2006/relationships/hyperlink" Target="https://base.garant.ru/71937200/" TargetMode="External"/><Relationship Id="rId9" Type="http://schemas.openxmlformats.org/officeDocument/2006/relationships/hyperlink" Target="http://kremlin.ru/acts/assignments/orders/56263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226188" cy="43204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Отчет по программе развития по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итогам 2022 – 2023 учебного года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342028" y="116632"/>
            <a:ext cx="4608512" cy="36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МК ДОУ Починковский детский сад №8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02196" y="6312178"/>
            <a:ext cx="7467600" cy="4229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Подготовила: старший воспитатель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морозова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о.к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14804" r="14651" b="2555"/>
          <a:stretch/>
        </p:blipFill>
        <p:spPr>
          <a:xfrm>
            <a:off x="1942570" y="3212976"/>
            <a:ext cx="5186852" cy="2949525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sz="quarter" idx="1"/>
          </p:nvPr>
        </p:nvSpPr>
        <p:spPr>
          <a:xfrm>
            <a:off x="611560" y="1039796"/>
            <a:ext cx="7702580" cy="216024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«МОДЕЛЬ СОПРОВОЖДЕНИЯ И ПОДДЕРЖКИ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ПРОФЕССИОНАЛЬНЫХ КОМПЕТЕНЦИЙ  ПЕДАГОГОВ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ОБЛАСТИ ПРОЕКТНОЙ ДЕЯТЕЛЬНОСТИ В РАМКАХ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НАЦИОНАЛЬНОГО ПРОЕКТА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«ДЕСЯТИЛЕТИЕ ДЕТСТВА»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 2022 – 2026 г.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6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" y="116632"/>
            <a:ext cx="2242592" cy="56207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Задача 1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17978" y="2204864"/>
            <a:ext cx="3898776" cy="53265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Создана рабочая группа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t="14804" r="14651" b="2555"/>
          <a:stretch/>
        </p:blipFill>
        <p:spPr>
          <a:xfrm>
            <a:off x="4644008" y="116632"/>
            <a:ext cx="3493526" cy="1986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1700" y="3196714"/>
            <a:ext cx="5544616" cy="1600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Разработана диагностика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методический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инструментарий для определения профессиональных  компетенций педагогов ДОУ по проектной деятельности.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5017239"/>
            <a:ext cx="7920880" cy="1508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Font typeface="Wingdings" pitchFamily="2" charset="2"/>
              <a:buChar char="ü"/>
              <a:tabLst>
                <a:tab pos="18034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Выявлены массовые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индивидуальные  профессиональные дефициты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затруднения)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педагогических работников и управленческих кадров в части владения соответствующими знаниями, умениями, навыками, составляющими содержание профессиональных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предметных,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методических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педагогических и коммуникативных)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компетенций.</a:t>
            </a:r>
            <a:endParaRPr lang="en-US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836712"/>
            <a:ext cx="396044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Проведена диагностика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дефицитов компетентности и профессионализма педагогов в проектной деятельности</a:t>
            </a:r>
            <a:endParaRPr lang="en-US" sz="20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520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270638914"/>
              </p:ext>
            </p:extLst>
          </p:nvPr>
        </p:nvGraphicFramePr>
        <p:xfrm>
          <a:off x="323528" y="260648"/>
          <a:ext cx="7992888" cy="6123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200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90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Обработка полученных данных по итогам диагностики </a:t>
            </a:r>
            <a:endParaRPr lang="en-US" sz="2400" dirty="0"/>
          </a:p>
        </p:txBody>
      </p:sp>
      <p:pic>
        <p:nvPicPr>
          <p:cNvPr id="4" name="Объект 3" descr="C:\Users\SVETA\Desktop\учебный год 2022-2023\эффективность\эффективность работы педагогов.jpg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518516" cy="5493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95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7180" y="116632"/>
            <a:ext cx="2242592" cy="56207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Задача 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47077" y="44624"/>
            <a:ext cx="624540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18034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Организовано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обучение педагогов  по формированию проектной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компетенции</a:t>
            </a:r>
            <a:endParaRPr lang="en-US" sz="16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319" y="692696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Разработан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план-графика повышения квалификации педагогов ДОУ по  обучению проектной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деятельности. </a:t>
            </a:r>
            <a:endParaRPr lang="en-US" sz="16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Выстроен индивидуальный маршрут профессионального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развития  педагогов по реализации  проектной деятельности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620669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Непрерывное повышение квалификации педагогических работников за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учебный год: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курсовая подготовка в НИРО: обучены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80%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воспитателей;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обучается в Педагогическом вузе – 22% педагога;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100% педагогов участвуют в лекциях в форме диалога, проблемных лекция на платформе областных и всероссийских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115" y="2780928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Идет развитие профессионально-педагогической компетентности педагогов: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50% педагогов посещают и являются участниками: занятий по типу «малых групп», семинаров, конференций, онлайн – семинаров, семинаров-практикумов; в игровом моделировании (деловая и ролевая игра); решении проблемных ситуаций, групповых дискуссий.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 педагогов организовали открытые просмотры в ДОУ;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-педагогов посещают педагогические часы, ведут свое самообразование;	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 педагогов занимаются саморазвитием.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100% педагогов являются слушателями и участниками  районных, региональных: совещаний, заседаний РМО, семинарах, семинарах-практикумах,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50% педагогов распространяют свой опыт в профессиональных педагогических советах и интернет-сообществах;  транслируют свой опыт через сетевые сообщества педагогов;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100 % педагогов являются: разработчиками рабочих программ социально-значимых  мероприятий, методических разработок, дидактических игр, проектов (педагог   - дети  - родитель).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молодые специалисты вовлечены в процесс образовательной деятельности и во взаимодействие со всеми субъектами педагогического процесса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2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260648"/>
            <a:ext cx="7467600" cy="48737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Проведены семинары и педагогические советы: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«Публичное выступление как ресурс профессионального развития педагогов»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как инновационная форма сопровождения молодого воспитателя ДОУ»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Деловая игра «Педагогическое кафе СКАЗКА»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защита презентаций: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«Развитие познавательной активности детей среднего возраста, посредством экспериментирования», «Ознакомление детей 6-7 лет с родным краем, посредством дидактических игр по формированию представлений о государственной и местной символике», «Народная игрушка», «Развитие связной речи детей старшего дошкольного возраста средствами моделирования», «Речевое развитие детей младшего дошкольного возраста в процессе взаимодействия с родителями», «Первый раз в детский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сад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»,«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Главные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сражения ВОВ (1941-1945г), «30 апреля – День пожарной охраны. История Нижегородской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пожарной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охраны».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17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992" y="3695324"/>
            <a:ext cx="5094008" cy="2869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95324"/>
            <a:ext cx="5094008" cy="28693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0224"/>
            <a:ext cx="5094008" cy="28693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992" y="680224"/>
            <a:ext cx="5094008" cy="2869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1880" y="170451"/>
            <a:ext cx="233098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46" y="3129259"/>
            <a:ext cx="378041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Физкультурное занятие (средняя группа)Короткова И.А.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4245" y="3269440"/>
            <a:ext cx="4896544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речи (младшая группа)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Л.А.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46" y="6309320"/>
            <a:ext cx="481024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ФЭМП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подгот.к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школе группа) Рожкова Ю.В.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4187" y="6032321"/>
            <a:ext cx="3981295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Ознакомление с предметным и социальным миром (старшая группа) Кошкина Г.И.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881808"/>
            <a:ext cx="432048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Гусева М.Л. «Настроение моего дня»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1844824"/>
            <a:ext cx="460851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Безбородова Е.Ю. «Путешествие в страну звуков»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482" y="3791561"/>
            <a:ext cx="460851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Кошкина Г.И. «Путешествие в страну букв»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3792199"/>
            <a:ext cx="388843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Л.А. «В гости к Лисичке»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83" y="6416461"/>
            <a:ext cx="453650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Короткова И.А. «В поисках приключений»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6098169"/>
            <a:ext cx="338437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Волкова Л.А. «Зимние забавы»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1988"/>
            <a:ext cx="2952328" cy="16629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37892"/>
            <a:ext cx="2915816" cy="1642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4" y="182665"/>
            <a:ext cx="2765816" cy="16423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2" y="4312818"/>
            <a:ext cx="3825654" cy="21538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50307"/>
            <a:ext cx="2826060" cy="15910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8" y="2250307"/>
            <a:ext cx="2776198" cy="1563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404664"/>
            <a:ext cx="259228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Открытые просмотры занятий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6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0" y="841589"/>
            <a:ext cx="4218610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04" y="841589"/>
            <a:ext cx="4005246" cy="2256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6" y="4128929"/>
            <a:ext cx="4075831" cy="2295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935" y="4293096"/>
            <a:ext cx="4218610" cy="2376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7385" y="116632"/>
            <a:ext cx="438288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Показ занятий на РМО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275692"/>
            <a:ext cx="354907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Мастер класс для педагогов Волкова Л.А.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9192" y="3205599"/>
            <a:ext cx="354907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Занятие по функциональной грамотности «Дедушкины помощники» Рожкова Ю.В.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06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r="7129"/>
          <a:stretch/>
        </p:blipFill>
        <p:spPr>
          <a:xfrm>
            <a:off x="713012" y="2181180"/>
            <a:ext cx="2955406" cy="19669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6" y="12276"/>
            <a:ext cx="3342117" cy="18825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1894" y="1565938"/>
            <a:ext cx="378041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и проведение прогулки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2" y="4327293"/>
            <a:ext cx="3663183" cy="2063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76" y="4505114"/>
            <a:ext cx="3983968" cy="2244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61928"/>
            <a:ext cx="3705904" cy="2087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06" y="12276"/>
            <a:ext cx="3648472" cy="20551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125" y="3680962"/>
            <a:ext cx="378041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Деловая игра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Пургина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Е.И.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509" y="5918212"/>
            <a:ext cx="3780412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Семинар: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как инновационная форма сопровождения молодого воспитателя ДОУ» Морозова О.К.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0132" y="1409593"/>
            <a:ext cx="378041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Тренинг: «Вопросы адаптации ребенка в ДОУ» Гусева М.Л.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9704" y="3712860"/>
            <a:ext cx="378041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Тренинг: «Профилактика эмоционального выгорания» Гусева М.Л.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4008" y="6102042"/>
            <a:ext cx="378041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Установочный педсовет Морозова О.К.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83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3923928" cy="2210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8680"/>
            <a:ext cx="3923928" cy="2210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225514"/>
            <a:ext cx="604867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года 2023г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3068960"/>
            <a:ext cx="705678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Школа Рыбаков Фонда Большая игра имени Льва Выготского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3" y="3645024"/>
            <a:ext cx="3989952" cy="2247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45024"/>
            <a:ext cx="4032448" cy="22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0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539552" y="188640"/>
            <a:ext cx="8136904" cy="604867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 Настоящая Программа разработана на основании приоритетов образовательной политики, закрепленных в документах федерального, регионального и муниципального уровней. Программа представляет собой основной стратегический управленческий документ, регламентирующий и направляющий ход развития детского сада. В программе отражаются системные, целостные изменения в детском саду (инновационный режим), сопровождающиеся проектно-целевым управлением.</a:t>
            </a:r>
            <a:endParaRPr lang="en-US" dirty="0"/>
          </a:p>
          <a:p>
            <a:pPr eaLnBrk="0" hangingPunct="0"/>
            <a:r>
              <a:rPr lang="ru-RU" dirty="0"/>
              <a:t>Программа развития муниципального казенного дошкольного образовательного учреждения Починковский детский сад№8  на период 2022-2026 годы (далее Программа) представляет собой долгосрочный нормативно-управленческий документ, характеризующий:</a:t>
            </a:r>
            <a:endParaRPr lang="en-US" dirty="0"/>
          </a:p>
          <a:p>
            <a:pPr lvl="0" eaLnBrk="0" hangingPunct="0"/>
            <a:r>
              <a:rPr lang="ru-RU" dirty="0"/>
              <a:t>анализ достижений и проблемы;</a:t>
            </a:r>
            <a:endParaRPr lang="en-US" dirty="0"/>
          </a:p>
          <a:p>
            <a:pPr lvl="0" eaLnBrk="0" hangingPunct="0"/>
            <a:r>
              <a:rPr lang="ru-RU" dirty="0"/>
              <a:t>главные цели, задачи, направленные на разработку и реализацию модели  сопровождения и поддержки  педагогов  в процессе формирования их проектных компетенций в рамках национального проекта «Десятилетие детства» 2022-2026 г.</a:t>
            </a:r>
            <a:endParaRPr lang="en-US" dirty="0"/>
          </a:p>
          <a:p>
            <a:pPr lvl="0" eaLnBrk="0" hangingPunct="0"/>
            <a:r>
              <a:rPr lang="ru-RU" dirty="0"/>
              <a:t> особенности организации кадрового и методического обеспечения педагогического процесса и инновационных преобразований учебно- воспитательной системы;</a:t>
            </a:r>
            <a:endParaRPr lang="en-US" dirty="0"/>
          </a:p>
          <a:p>
            <a:pPr lvl="0" eaLnBrk="0" hangingPunct="0"/>
            <a:r>
              <a:rPr lang="ru-RU" dirty="0"/>
              <a:t>основные планируемые конечные результаты.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18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5544616" cy="50891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Курсовая подготовка педагогов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764704"/>
            <a:ext cx="878497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dirty="0" err="1" smtClean="0">
                <a:latin typeface="Times New Roman" pitchFamily="18" charset="0"/>
                <a:cs typeface="Times New Roman" pitchFamily="18" charset="0"/>
              </a:rPr>
              <a:t>Тяпухина</a:t>
            </a:r>
            <a:r>
              <a:rPr lang="ru-RU" sz="1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С.В.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1.ООО «Учитель – Инфо», «Противодействие коррупции при осуществлении закупок для государственных (муниципальных) нужд», 72ч, 22 мая 2023г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 ООО Учебный центр профессиональной переподготовки и повышения квалификации «Знания» «Переход на федеральную образовательную программу дошкольного образования», май 2023г 216ч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3.ООО «Гуманитарные проекты – XXI век» «Разработка образовательной программы ДОУ в соответствии с федеральной программой дошкольного образования» 16ч, 23.06.2023г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4.ООО «Учитель инфо» «Противодействие коррупции при осуществлении закупок для государственных (муниципальных) нужд 72ч, 22.05.2023г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Морозова О.К.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1.ООО Учебный центр профессиональной переподготовки и повышения квалификации «Знания» «Переход на федеральную образовательную программу дошкольного образования», май 2023г, 216ч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2.«Основы здорового питания для детей дошкольного возраста» 15ч, 2023г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3.ООО «Гуманитарные проекты – XXI век» «Разработка образовательной программы ДОУ в соответствии с федеральной программой дошкольного образования» 16ч, 23.06.2023г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Гусева М.Л.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1.ООО Учебный центр профессиональной переподготовки и повышения квалификации «Знания» «Переход на федеральную образовательную программу дошкольного образования», апрель 2023г 72ч.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2.«Основы здорового питания для детей дошкольного возраста» 15ч, 2023г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3.ООО Учебный центр профессиональной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переподготовки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 повышения квалификации «Знания» «Переход на федеральную образовательную программу дошкольного образования (ФОП ДО)» 72ч, 28.04.2023г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Короткова И.А.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1.«Основы здорового питания для детей дошкольного возраста» 15ч, 2023г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2.ГБОУДПО НИРО по программе "Применение бережливых технологий в деятельности работника дошкольной образовательной организации" 16ч, 12.09.2023г.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u="sng" dirty="0" err="1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sz="1200" b="1" u="sng" dirty="0">
                <a:latin typeface="Times New Roman" pitchFamily="18" charset="0"/>
                <a:cs typeface="Times New Roman" pitchFamily="18" charset="0"/>
              </a:rPr>
              <a:t> Л.А.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1.ГБОУДПО НИРО «Применение бережливых технологий в деятельности работника дошкольной образовательной организации», 16ч, 21 февраля 2023г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2.«Основы здорового питания для детей дошкольного возраста» 15ч, 2023г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3.ООО Учебный центр профессиональной переподготовки и повышения квалификации «Знания» «Переход на федеральную образовательную программу дошкольного образования», апрель 2023г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72ч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6949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856984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Кошкина Г.И.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1.ООО Учебный центр профессиональной переподготовки и повышения квалификации «Знания» «Переход на федеральную образовательную программу дошкольного образования», апрель 2023г 72ч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2.«Основы здорового питания для детей дошкольного возраста» 15ч, 2023г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3.ООО Учебный центр профессиональной переподготовки и повышения квалификации «Знания» «Переход на федеральную образовательную программу дошкольного образования (ФОП ДО)» 28.04.2023г, 72ч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err="1">
                <a:latin typeface="Times New Roman" pitchFamily="18" charset="0"/>
                <a:cs typeface="Times New Roman" pitchFamily="18" charset="0"/>
              </a:rPr>
              <a:t>Пургина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 Е.И.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1.ГБОУДПО НИРО «Применение бережливых технологий в деятельности работника дошкольной образовательной организации», 16ч, 21 февраля 2023г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2.ООО Учебный центр профессиональной переподготовки и повышения квалификации «Знания» «Переход на федеральную образовательную программу дошкольного образования (ФОП ДО)» 28.04.2023г, 72ч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err="1">
                <a:latin typeface="Times New Roman" pitchFamily="18" charset="0"/>
                <a:cs typeface="Times New Roman" pitchFamily="18" charset="0"/>
              </a:rPr>
              <a:t>Легкова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 Т.Н.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ГБОУДПО НИРО по программе "Применение бережливых технологий в деятельности работника дошкольной образовательной организации" 16ч, 12.09.2023г.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Рожкова Ю.В.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1.ООО Учебный центр профессиональной переподготовки и повышения квалификации «Знания» «Переход на федеральную образовательную программу дошкольного образования», апрель 2023г 72ч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2.«Основы здорового питания для детей дошкольного возраста» 15ч, 2023г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3.ООО Учебный центр профессиональной переподготовки и повышения квалификации «Знания» «Переход на федеральную образовательную программу дошкольного образования (ФОП ДО)» 28.04.2023г, 72ч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Волкова Л.А.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1.«Основы здорового питания для детей дошкольного возраста» 15ч, 2023г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2.ООО Учебный центр профессиональной переподготовки и повышения квалификации «Знания» «Переход на федеральную образовательную программу дошкольного образования», апрель 2023г 72ч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Малашина Н.А.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ГБОУДПО НИРО «Применение бережливых технологий в деятельности работника дошкольной образовательной организации», 16ч, 21 февраля 2023г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Каткова А.В.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1.ООО "Академия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госаттестации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" обучение по программе "Оказание первой медицинской помощи пострадавшим в образовательной организации" 16 ч.,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24.08.2023г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512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92" y="116632"/>
            <a:ext cx="8928992" cy="72008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Система работы по повышению квалификации и переподготовке педагогических работников и ее результативность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836712"/>
            <a:ext cx="892899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Вебинары</a:t>
            </a:r>
            <a:r>
              <a:rPr lang="ru-RU" sz="1600" b="1" dirty="0"/>
              <a:t>:</a:t>
            </a:r>
            <a:endParaRPr lang="en-US" sz="1600" dirty="0"/>
          </a:p>
          <a:p>
            <a:r>
              <a:rPr lang="ru-RU" sz="1600" dirty="0"/>
              <a:t>«Рабочая программа воспитателя в соответствии с ФОП ДО и ФГОС ДО: речевое развитие», Кошкина Г.И. март 2023г.</a:t>
            </a:r>
            <a:endParaRPr lang="en-US" sz="1600" dirty="0"/>
          </a:p>
          <a:p>
            <a:r>
              <a:rPr lang="ru-RU" sz="1600" dirty="0"/>
              <a:t> </a:t>
            </a:r>
            <a:endParaRPr lang="en-US" sz="1600" dirty="0"/>
          </a:p>
          <a:p>
            <a:r>
              <a:rPr lang="ru-RU" sz="1600" dirty="0"/>
              <a:t>«Подходы и приемы образования дошкольника в соответствии с социально – коммуникативным направлением ФГОС ДО», март 2023г Кошкина Г.И.</a:t>
            </a:r>
            <a:endParaRPr lang="en-US" sz="1600" dirty="0"/>
          </a:p>
          <a:p>
            <a:r>
              <a:rPr lang="ru-RU" sz="1600" dirty="0"/>
              <a:t>«Организация процесса речевого развития дошкольников в соответствии с ФГОС ДО», январь 2023г Кошкина Г.И.</a:t>
            </a:r>
            <a:endParaRPr lang="en-US" sz="1600" dirty="0"/>
          </a:p>
          <a:p>
            <a:r>
              <a:rPr lang="ru-RU" sz="1600" dirty="0"/>
              <a:t>«Методическое обеспечение обучения детей с ОВЗ», 2022г Кошкина Г.И.</a:t>
            </a:r>
            <a:endParaRPr lang="en-US" sz="1600" dirty="0"/>
          </a:p>
          <a:p>
            <a:r>
              <a:rPr lang="ru-RU" sz="1600" dirty="0"/>
              <a:t>«Новый год у дошколят», ноябрь 2022г, Волкова Л.А.</a:t>
            </a:r>
            <a:endParaRPr lang="en-US" sz="1600" dirty="0"/>
          </a:p>
          <a:p>
            <a:r>
              <a:rPr lang="ru-RU" sz="1600" dirty="0"/>
              <a:t>«Работа с семьей в детском саду», ноябрь 2022г, Волкова Л.А</a:t>
            </a:r>
            <a:r>
              <a:rPr lang="ru-RU" sz="1600" dirty="0" smtClean="0"/>
              <a:t>.</a:t>
            </a:r>
          </a:p>
          <a:p>
            <a:r>
              <a:rPr lang="ru-RU" sz="1600" b="1" dirty="0"/>
              <a:t>Семинары:</a:t>
            </a:r>
            <a:endParaRPr lang="en-US" sz="1600" dirty="0"/>
          </a:p>
          <a:p>
            <a:r>
              <a:rPr lang="ru-RU" sz="1600" dirty="0"/>
              <a:t>«Эмоциональное развитие как основа формирования успешной личности ребенка», Кошкина Г.И. март 2023г.</a:t>
            </a:r>
            <a:endParaRPr lang="en-US" sz="1600" dirty="0"/>
          </a:p>
          <a:p>
            <a:r>
              <a:rPr lang="ru-RU" sz="1600" dirty="0"/>
              <a:t>«Использование бережливых технологий как средства повышения эффективности деятельности дошкольных образовательных организаций», Морозова О.К., Гусева М.Л., Кошкина Г.И., </a:t>
            </a:r>
            <a:r>
              <a:rPr lang="ru-RU" sz="1600" dirty="0" err="1"/>
              <a:t>Шалунова</a:t>
            </a:r>
            <a:r>
              <a:rPr lang="ru-RU" sz="1600" dirty="0"/>
              <a:t> Л.А., </a:t>
            </a:r>
            <a:r>
              <a:rPr lang="ru-RU" sz="1600" dirty="0" err="1"/>
              <a:t>Тяпухина</a:t>
            </a:r>
            <a:r>
              <a:rPr lang="ru-RU" sz="1600" dirty="0"/>
              <a:t> С.В., Короткова И.А., Рожкова Ю.В., </a:t>
            </a:r>
            <a:r>
              <a:rPr lang="ru-RU" sz="1600" dirty="0" err="1"/>
              <a:t>Пургина</a:t>
            </a:r>
            <a:r>
              <a:rPr lang="ru-RU" sz="1600" dirty="0"/>
              <a:t> Е.И., Волкова Л.А., Малашина Н.А., Безбородова Е.Ю., </a:t>
            </a:r>
            <a:r>
              <a:rPr lang="ru-RU" sz="1600" dirty="0" err="1"/>
              <a:t>Кшукина</a:t>
            </a:r>
            <a:r>
              <a:rPr lang="ru-RU" sz="1600" dirty="0"/>
              <a:t> Е.Е., Миронова Ю.А.</a:t>
            </a:r>
            <a:endParaRPr lang="en-US" sz="1600" dirty="0"/>
          </a:p>
          <a:p>
            <a:r>
              <a:rPr lang="ru-RU" sz="1600" dirty="0"/>
              <a:t>«Социализация детей дошкольного возраста посредством формирования культурно – гигиенических умений и навыков», декабрь 2022, Кошкина Г.И.</a:t>
            </a:r>
            <a:endParaRPr lang="en-US" sz="1600" dirty="0"/>
          </a:p>
          <a:p>
            <a:r>
              <a:rPr lang="ru-RU" sz="1600" dirty="0"/>
              <a:t>«Дошкольное образование детей с РАС: реализация АООП и применение доказательных практик», октябрь 2022г, Морозова О.К., Безбородова Е.Ю., </a:t>
            </a:r>
            <a:r>
              <a:rPr lang="ru-RU" sz="1600" dirty="0" err="1"/>
              <a:t>Тяпухина</a:t>
            </a:r>
            <a:r>
              <a:rPr lang="ru-RU" sz="1600" dirty="0"/>
              <a:t> С.В.</a:t>
            </a:r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1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412" y="116632"/>
            <a:ext cx="896448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Мастер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– классы: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Приобщение детей к ценностям «Родина», «Семья», «Добро», «Дружба», «Труд» 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содержание и приемы развития (в соответствии с ФОП ДО), Кошкина Г.И., январь 2023г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Всероссийская образовательная конференция для педагогов дошкольной сферы образования РФ «Преемственность дошкольного и начального общего образования согласно федеральной образовательной программы дошкольного образования»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Л.А.март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Международный  практический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Инфофорум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для педагогов «2023 год педагога и наставника: вызовы и решения» Кошкина Г.И. апрель 2023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Научно – практический семинар «Актуальные проблемы преподавания педагогики и методики дошкольного и начального образования» в рамках всероссийского форума «Педагогическое образование в российском классическом университете» Российской академии образования, «Применение компьютерных игр в работе со старшими дошкольниками в контексте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цифровизации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дошкольного образования: перспективы и риски», Короткова И.А.2023г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Всероссийская научно – практическая конференция «Мир, открытый детству», «Обучение детей 4-5 лет навыкам образования глаголов в специальных образовательных ситуациях», Короткова И.А., март 2023г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Научно – практическая конференция «Бережливое образование: технологии обучения бережливому мышлению», ноябрь 2022г Гусева М.Л., Морозова О.К..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Тяпухина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С.В.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Всероссийский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туристско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– краеведческий конкурс виртуальных музеев «Родина уникальных» в рамках Всероссийского проекта  «Наш краеведческий музей. Перезагрузка – 2022», Морозова О.К., Волкова Л.А.,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Пургина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Е.И.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Областная научно – практическая конференция педагогических работников «Педагогические чтения имени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А.А.Куманева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 Современные тенденции развития образования: инновационные идеи и методические решения, апрель 2023г Морозова О.К. «Оптимизация процессов на формирование бережливого мышления через создание центра познавательно – исследовательской деятельности детей старшего дошкольного возраста в ДОУ»,  Безбородова Е.Ю.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Мероприятие по формированию у детей навыков безопасного перехода проезжей части дороги, в том числе на перекрестках в рамках социальной компании «Расставь приоритеты», 2022г Кошкина Г.И., Морозова О.К.,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Пургина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Е.И.,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00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9524021"/>
              </p:ext>
            </p:extLst>
          </p:nvPr>
        </p:nvGraphicFramePr>
        <p:xfrm>
          <a:off x="179512" y="1988840"/>
          <a:ext cx="8856984" cy="4403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3759" y="87413"/>
            <a:ext cx="811330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Транслирование опыта педагогов в СМИ, социальных сетях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5498" y="124137"/>
            <a:ext cx="1176263" cy="2088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31740" y="84621"/>
            <a:ext cx="1216824" cy="2160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92" y="741022"/>
            <a:ext cx="1872208" cy="1054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6609" y="142582"/>
            <a:ext cx="1162971" cy="20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23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764704"/>
            <a:ext cx="8496944" cy="5904656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Журнал Дошкольник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Тяпухина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С.В. №3/2023 «Развитие родительской компетентности в условиях дошкольной организации на этапе перехода с дошкольной к школьной ступени образования»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На земле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починковской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: «В день весеннего равноденствия»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Пургина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Е.И. №25 1 апреля 2023г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«Играя, готовимся к школе» Гусева М.Л. №24 29 марта 2023г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«Детский сад – площадка бережливых технологий» Морозова О.К. №20 15 марта 2023г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«Творческая мастерская «Сундучок сказок»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Пургина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Е.И. №9 4 февраля 2023г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«Колядки в детском саду» Волкова Л.А. №7 28 января 2023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«День рождение снеговика» Малашина Н.А. №6 25 января 2023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«Семейные зимние забавы»  Морозова О.К. №5 21 января 2023г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«Настроение моего дня» Гусева М.Л. №1 4 января 2023г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«В поисках подарках от Деда Мороза» Кошкина Г.И. №103 31 декабря 2022г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– форма сопровождения начинающего педагога в ДОУ» №98 14 декабря 2022г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«Сдай макулатуру – спаси дерево» Кошкина Г.И. № 96 7 декабря 2022г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«Выставка ко Дню матери» Рожкова Ю.В. № 96 7 декабря 2022г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Журнал «Школа» «Спешите делать добрые дела» Гусева М.Л. №10, ноябрь 2022г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«Путешествие по сказкам Маршака»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Л.А. №92 23 ноября 2022г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«День доброты в детском саду»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Кшукина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Е.Е. №93 26 ноября 2022г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«Чудесные превращения шишки»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И.А.Короткова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№91 19 ноября 2022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«Мы – мультипликаторы»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Нугаева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Е.С. №90 16 ноября 2022г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«Через спорт – к здоровью» Кошкина Г.И. №89 12 ноября 2022г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«Мы – единая страна»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Кшукина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Е.Е. №89 12 ноября 2022г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Журнал «Школа» «Сюжетно – ролевая игра для взрослых»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Тяпухина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С.В. №9 октябрь 2022 </a:t>
            </a:r>
            <a:endParaRPr lang="ru-RU" sz="37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Всероссийский журнал «Современный урок», «Настроение моего дня», декабрь 2022г Гусева М.Л.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Всероссийский журнал «Современный урок», «Поддержка молодого педагога в дошкольном образовательном учреждении», декабрь 2022г, Морозова О.К.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Всероссийский журнал «Современный урок», «Волшебная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сказкотерапия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в развитии малышей», декабрь 2022г, </a:t>
            </a:r>
            <a:r>
              <a:rPr lang="ru-RU" sz="3700" dirty="0" err="1">
                <a:latin typeface="Times New Roman" pitchFamily="18" charset="0"/>
                <a:cs typeface="Times New Roman" pitchFamily="18" charset="0"/>
              </a:rPr>
              <a:t>Пургина</a:t>
            </a:r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Е.И.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91552"/>
            <a:ext cx="878497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Транслирование опыта педагогов в СМИ, социальных сетях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72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81218"/>
            <a:ext cx="4863701" cy="5350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Бережливые технологии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16241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Выступили на августовском форуме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г.Н.Новгород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площадке «Бережливые технологии»;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Организовали открытый просмотр «Фабрики процессов»;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Создали условия для открытия площадки для проведения имитационной игры «Фабрика процессов»;</a:t>
            </a:r>
          </a:p>
          <a:p>
            <a:endParaRPr lang="ru-RU" dirty="0" smtClean="0"/>
          </a:p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6" y="2128500"/>
            <a:ext cx="1335411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988840"/>
            <a:ext cx="1285923" cy="1847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46" y="4630968"/>
            <a:ext cx="3945994" cy="2222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15680"/>
            <a:ext cx="2598712" cy="14638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34" y="1801158"/>
            <a:ext cx="3945994" cy="22227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83473"/>
            <a:ext cx="1664716" cy="2959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06" y="3836182"/>
            <a:ext cx="3694474" cy="208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9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616620"/>
            <a:ext cx="78577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 место в муниципальном этапе областного конкурса «Бережливый детский сад»;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 место в областном этапе конкурса «Бережливый детский сад»;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Организовали и провели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региональный семинар по бережливым технологиям, на котором выступили Кошкина Г.И., Гусева М.Л.,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Л.А.;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Выступили на педагогических чтениях им.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А.А.Куманева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Морозова О.К.;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Участвуем в разработке программы.</a:t>
            </a:r>
          </a:p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48" y="2627333"/>
            <a:ext cx="1842222" cy="1296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13176"/>
            <a:ext cx="1160697" cy="1727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83574"/>
            <a:ext cx="1335820" cy="18810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70" y="3909210"/>
            <a:ext cx="1584201" cy="2328102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051720" y="81218"/>
            <a:ext cx="4863701" cy="5350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Бережливые технологии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925708"/>
            <a:ext cx="4827801" cy="27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18" y="853679"/>
            <a:ext cx="2131434" cy="150865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116632"/>
            <a:ext cx="8712967" cy="1224137"/>
          </a:xfrm>
          <a:prstGeom prst="rect">
            <a:avLst/>
          </a:prstGeom>
          <a:noFill/>
        </p:spPr>
        <p:txBody>
          <a:bodyPr vert="horz" anchor="b">
            <a:normAutofit fontScale="5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региональный семинар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ИСПОЛЬЗОВАНИЕ БЕРЕЖЛИВЫХ ТЕХНОЛОГИЙ КАК СРЕДСТВА ПОВЫШЕНИЯ ЭФФЕКТИВНОСТИ ДЕЯТЕЛЬНОСТИ ДОШКОЛЬНЫХ ОБРАЗОВАТЕЛЬНЫХ ОРГАНИЗАЦИЙ»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Дата проведения:</a:t>
            </a:r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17 февраля 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2023г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" y="1340769"/>
            <a:ext cx="4355976" cy="2453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53" y="1340767"/>
            <a:ext cx="3095837" cy="17438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8" y="3824362"/>
            <a:ext cx="4739484" cy="2669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13" y="4221088"/>
            <a:ext cx="4355976" cy="2453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35" y="2514667"/>
            <a:ext cx="4355976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96944" cy="63408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ЗАДАЧА 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Разработать и реализовать перечень проектов по работе с семьей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052736"/>
            <a:ext cx="3384376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Составление перечня проектов по работе с семьей: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Школа молодого родителя»; 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Здоровый ребенок»;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Безопасность детей»; </a:t>
            </a: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Культурное развитие детей»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420888"/>
            <a:ext cx="835292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1.«Мы Вам рады»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«Серия мастер классов для родителей и детей, посвященная дню защиты детей»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Интерактивные консультации: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«Игрушки полезные и вредные», «Капризы и упрямство».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Акции: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«Свеча памяти», «Письма солдатам», «Вечный огонь», «Скворечник в стиле ПДД», «В поддержку нашей армии», «Безопасность детства», «Новогодние окна», «Парад у дома ветерана», «Мы за мир-ладошки мира», «Возьми ребёнка за руку», «Берегите первоцветы», «Синичкин день».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Консультации: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«Учимся выдвигать гипотезу», Календарное планирование по ФГОС, «Формирование мышления в процессе детского развития», « Коммуникативные игры, как средство социального развития детей дошкольного возраста».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Экскурсии: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«Виртуальная экскурсия в музей матрешки», мини музей «Народная игрушка»,  краеведческий музей "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Святояр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", Виртуальная экскурсия в библиотеку детской книги", экскурсия в мини-музей "Хоровод матрёшек«, «Разгулялся день весенний», «Детям знать положено правила дорожные».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– игры: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«День Земли», «Угадай сказку» (ко дню рождения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А.С.Пушкина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), «Сундук из прошлого», «Путешествие по стране Математика!», «По сказочным тропинкам».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Развлечения: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«Ну-ка, солнышко, вставай! Лето красное встречай!», «В гости к зайке», «Моя семья», «Огонь – это опасность», «Первый день осени-День знаний», «Осенний праздник», «День защитника Отечества», «День здоровья», «Рукавичка», «Книга – лучший друг», «Пасха», «Военный марш», «К нам едет скорая помощь», «Весёлые игры с шарами», «В гостях у сказки», «День смеха и шуток», день игр в младшей группе «Учимся общаться», викторина с детьми старшей группы на тему семья «7 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15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dirty="0"/>
              <a:t>Программа предназначена: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7715200" cy="5349208"/>
          </a:xfrm>
        </p:spPr>
        <p:txBody>
          <a:bodyPr>
            <a:normAutofit fontScale="85000" lnSpcReduction="10000"/>
          </a:bodyPr>
          <a:lstStyle/>
          <a:p>
            <a:pPr eaLnBrk="0" hangingPunct="0"/>
            <a:r>
              <a:rPr lang="ru-RU" dirty="0" smtClean="0"/>
              <a:t>для </a:t>
            </a:r>
            <a:r>
              <a:rPr lang="ru-RU" dirty="0"/>
              <a:t>воспитанников и родителей;</a:t>
            </a:r>
            <a:endParaRPr lang="en-US" dirty="0"/>
          </a:p>
          <a:p>
            <a:pPr eaLnBrk="0" hangingPunct="0"/>
            <a:r>
              <a:rPr lang="ru-RU" dirty="0" smtClean="0"/>
              <a:t>для </a:t>
            </a:r>
            <a:r>
              <a:rPr lang="ru-RU" dirty="0"/>
              <a:t>руководящих и педагогических кадров образовательного пространства;</a:t>
            </a:r>
            <a:endParaRPr lang="en-US" dirty="0"/>
          </a:p>
          <a:p>
            <a:pPr eaLnBrk="0" hangingPunct="0"/>
            <a:r>
              <a:rPr lang="ru-RU" dirty="0" smtClean="0"/>
              <a:t>для </a:t>
            </a:r>
            <a:r>
              <a:rPr lang="ru-RU" dirty="0"/>
              <a:t>социальных сообществ, заинтересованных в развитии системы образования.</a:t>
            </a:r>
            <a:endParaRPr lang="en-US" dirty="0"/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b="1" dirty="0"/>
              <a:t>Основными функциями настоящей программы развития являются:</a:t>
            </a:r>
            <a:endParaRPr lang="en-US" b="1" dirty="0"/>
          </a:p>
          <a:p>
            <a:pPr lvl="0"/>
            <a:r>
              <a:rPr lang="ru-RU" dirty="0"/>
              <a:t>организация и координация деятельности детского сада по достижению поставленных перед ним задач;</a:t>
            </a:r>
            <a:endParaRPr lang="en-US" dirty="0"/>
          </a:p>
          <a:p>
            <a:pPr lvl="0"/>
            <a:r>
              <a:rPr lang="ru-RU" dirty="0"/>
              <a:t>определение ценностей и целей, на которые направлена программа;</a:t>
            </a:r>
            <a:endParaRPr lang="en-US" dirty="0"/>
          </a:p>
          <a:p>
            <a:pPr lvl="0"/>
            <a:r>
              <a:rPr lang="ru-RU" dirty="0"/>
              <a:t>выявление качественных изменений в образовательном процессе посредством контроля и мониторинга хода и результатов реализации программы развития;</a:t>
            </a:r>
            <a:endParaRPr lang="en-US" dirty="0"/>
          </a:p>
          <a:p>
            <a:pPr lvl="0"/>
            <a:r>
              <a:rPr lang="ru-RU" dirty="0"/>
              <a:t>интеграция усилий всех участников образовательных отношений, действующих в интересах развития детского сада.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64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Участие педагогических работников в конкурсах профессионального мастерства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конкурс педагогического мастерства «Мое лучшее занятие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- 2 место воспитатель Короткова И.А., участие 4 педагога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воспитатели:  Рожкова Ю.В.,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Л.А,  педагог-психолог Гусева М.Л.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Муниципальный этап конкурса «Воспитатель года 2023» 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 место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Л.А.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Муниципальный педагогический конкурс методических разработок по родительскому просвещению и семейному воспитанию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победитель Гусева М.Л.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Муниципальный конкурс методических разработок «Лучший сценарий по антитеррористической безопасности»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- 1 место Кошкина Г.И.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Региональный этап всероссийского конкурса профессионального мастерства «Педагог – психолог России – 2023» 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участие Гусева М.Л.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Региональный этап конкурса «Воспитатель года 2023»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участие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Л.А.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Областной конкурс «Патриот 52»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- 3 место Кошкина Г.И., участие –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Л.А.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Всероссийский педагогический конкурс «Педагогические секреты»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- 3 место Гусева М.Л.; участие – Морозова О.К.,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Пургина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Е.И.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Всероссийский конкурс «Клуб лекторов»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финалист старший воспитатель Морозова О.К.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Всероссийский конкурс «Школа Рыбаков Фонда» имени Льва Выготского в треке  «Лидер»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участие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Легкова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Т.Н.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22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55246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Работа с семьями воспитанников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894"/>
            <a:ext cx="4427984" cy="2494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199857"/>
            <a:ext cx="4719034" cy="2658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r="6376" b="15812"/>
          <a:stretch/>
        </p:blipFill>
        <p:spPr>
          <a:xfrm>
            <a:off x="4610514" y="4348403"/>
            <a:ext cx="4572001" cy="25095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4034766" cy="2272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3573016"/>
            <a:ext cx="338437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Развлечение «Масленица»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6056" y="3284984"/>
            <a:ext cx="352839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Фестиваль «Зимние забавы»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9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3951"/>
            <a:ext cx="2915816" cy="1641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57" y="0"/>
            <a:ext cx="2915816" cy="1641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1520583"/>
            <a:ext cx="232225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Фестиваль игры 4Д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14395" r="4770" b="13366"/>
          <a:stretch/>
        </p:blipFill>
        <p:spPr>
          <a:xfrm>
            <a:off x="128405" y="2492896"/>
            <a:ext cx="3976577" cy="2105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4228811"/>
            <a:ext cx="356543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«День семьи»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Л.А.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10" y="2798165"/>
            <a:ext cx="2422967" cy="32306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2006" y="5943107"/>
            <a:ext cx="361305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Мастер – класс для родителей «Сундучок сказок»,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Пургина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Е.И.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1" y="4622409"/>
            <a:ext cx="3679174" cy="20724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0048" y="6210451"/>
            <a:ext cx="43799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Семинар «Играя, готовимся к школе» Рожкова Ю.В., Гусева М.Л., Кошкина Г.И.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92" y="164560"/>
            <a:ext cx="2973969" cy="16743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98493" y="1777378"/>
            <a:ext cx="382726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Семейный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«Стучим, поем, играем, музыкальность развиваем» Волкова Л.А.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1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2591511" cy="1459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3628" y="209042"/>
            <a:ext cx="720080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Работа семейного клуба «Гармония»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154" y="2039788"/>
            <a:ext cx="259228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Экскурсия в библиотеку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90" y="4013663"/>
            <a:ext cx="2179484" cy="14541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4904"/>
            <a:ext cx="3481372" cy="21758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9" y="799517"/>
            <a:ext cx="3481372" cy="26110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777680"/>
            <a:ext cx="2611029" cy="26110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5" y="4740762"/>
            <a:ext cx="3423349" cy="19220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67" y="887079"/>
            <a:ext cx="1958272" cy="261102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80033" y="3087380"/>
            <a:ext cx="259228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«Мама, папа, я – автомобильная семья»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85441" y="3313442"/>
            <a:ext cx="3088949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Домашний краеведческий музей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5576" y="4394576"/>
            <a:ext cx="259228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Ищем юные таланты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08493" y="5467861"/>
            <a:ext cx="259228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Домашний урок «Делаем и играем»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33811" y="6191247"/>
            <a:ext cx="259228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«Мой папа – пример и опора»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23628" y="6388709"/>
            <a:ext cx="165618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«Папа научи»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2664296" cy="1837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6263"/>
            <a:ext cx="3240360" cy="1822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r="19478" b="13056"/>
          <a:stretch/>
        </p:blipFill>
        <p:spPr>
          <a:xfrm>
            <a:off x="6516216" y="181344"/>
            <a:ext cx="2381693" cy="20171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9" y="2214327"/>
            <a:ext cx="2937408" cy="2611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34" y="2271409"/>
            <a:ext cx="3481372" cy="1740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30" y="2420888"/>
            <a:ext cx="1960690" cy="26110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9" r="8264" b="14149"/>
          <a:stretch/>
        </p:blipFill>
        <p:spPr>
          <a:xfrm>
            <a:off x="5786538" y="5157192"/>
            <a:ext cx="3193655" cy="15120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8" y="4204842"/>
            <a:ext cx="2611029" cy="26110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202899"/>
            <a:ext cx="1958272" cy="26110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72407" y="4640690"/>
            <a:ext cx="282994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«Семейный театр своими руками»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9347" y="1824891"/>
            <a:ext cx="328306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Творческая мастерская родителей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2407" y="2007894"/>
            <a:ext cx="259228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 «Супер семья»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3888" y="3722173"/>
            <a:ext cx="322871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«Семьи счастливые моменты»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154" y="3906839"/>
            <a:ext cx="295938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«Семья – главное в жизни»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569686"/>
            <a:ext cx="259228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«Фото рецепт семейного блюда»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5400" y="6444596"/>
            <a:ext cx="259228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 мамой на пикник»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2864" y="6488668"/>
            <a:ext cx="259228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«Поблагодарим Маму»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5554" y="6444596"/>
            <a:ext cx="259228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«По улицам России»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32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9" y="174278"/>
            <a:ext cx="2650824" cy="1988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1" y="4869160"/>
            <a:ext cx="3072000" cy="153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13" y="2047492"/>
            <a:ext cx="1728000" cy="230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49" y="4569294"/>
            <a:ext cx="2290784" cy="1718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6" y="2265295"/>
            <a:ext cx="1297066" cy="230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39" y="2408444"/>
            <a:ext cx="2107267" cy="1582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34" y="4968453"/>
            <a:ext cx="3072000" cy="1730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34" y="2994744"/>
            <a:ext cx="3072000" cy="17304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36712"/>
            <a:ext cx="2736304" cy="2052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1549" y="1862826"/>
            <a:ext cx="265082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«Блокадный хлеб»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4821" y="3985491"/>
            <a:ext cx="19533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«Окна Победы»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7586" y="2631085"/>
            <a:ext cx="21175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 спорт, ты мир»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9214" y="4384628"/>
            <a:ext cx="304432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Сдай макулатуру, спаси дерево»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8661" y="6287382"/>
            <a:ext cx="281535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«Письмо и рисунок солдату»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619" y="4341572"/>
            <a:ext cx="243417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«Новогодние окна»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31298" y="4402794"/>
            <a:ext cx="265082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«Добрые каникулы»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24729" y="6244364"/>
            <a:ext cx="159202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«Кот и Пес»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6963" y="6329521"/>
            <a:ext cx="287999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«Давайте жить дружно»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80224" y="451991"/>
            <a:ext cx="2291310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Акции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31298" y="1645894"/>
            <a:ext cx="265082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«Зеленая весна»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56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612451"/>
            <a:ext cx="187220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«Зеленая весна»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35807" y="4274844"/>
            <a:ext cx="189641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«Песни победы»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1366" y="6488668"/>
            <a:ext cx="244827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«Верни имя герою»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19816"/>
            <a:ext cx="4103948" cy="2222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35472"/>
            <a:ext cx="4103948" cy="2222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49319"/>
            <a:ext cx="4103948" cy="22225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6" y="1940973"/>
            <a:ext cx="3786135" cy="21315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0" y="15585"/>
            <a:ext cx="3419872" cy="1925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35807" y="594077"/>
            <a:ext cx="189641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АКЦИИ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9966" y="3933056"/>
            <a:ext cx="266429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«Бессмертный полк»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536504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 в здоровье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0"/>
          <a:stretch/>
        </p:blipFill>
        <p:spPr>
          <a:xfrm>
            <a:off x="113815" y="1462526"/>
            <a:ext cx="4422000" cy="2354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1" r="9391"/>
          <a:stretch/>
        </p:blipFill>
        <p:spPr>
          <a:xfrm>
            <a:off x="323528" y="4459784"/>
            <a:ext cx="4002574" cy="2242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12078"/>
          <a:stretch/>
        </p:blipFill>
        <p:spPr>
          <a:xfrm>
            <a:off x="4572156" y="4209919"/>
            <a:ext cx="4422000" cy="2519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6" y="1412776"/>
            <a:ext cx="4422000" cy="24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04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620688"/>
            <a:ext cx="8280920" cy="5400600"/>
          </a:xfrm>
        </p:spPr>
        <p:txBody>
          <a:bodyPr>
            <a:noAutofit/>
          </a:bodyPr>
          <a:lstStyle/>
          <a:p>
            <a:r>
              <a:rPr lang="ru-RU" sz="1800" i="1" u="sng" dirty="0">
                <a:latin typeface="Times New Roman" pitchFamily="18" charset="0"/>
                <a:cs typeface="Times New Roman" pitchFamily="18" charset="0"/>
              </a:rPr>
              <a:t>Спортивные мероприятия с детьми: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 «Веселые старты» (4-5лет);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2.Неделя здоровья;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 «Кто быстрее» физкультурный досуг (5-6лет);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4.Физкультурный досуг на свежем воздухе «Зимние подвижные игры» (6-7лет);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5.День подвижных игр" Со спортом, мы дружны";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6. Играем и трудности преодолеваем «Преодолей препятствия»;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7. «Веселые старты», посвященные дню мамы и папы в КСК Юбилейный;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8. Праздник спортивный «Мы за спорт»;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9.Соревнования «Мы быстрые и ловкие»;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10. Спортивный досуг «Будущие космонавты»;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11. Развлечение «С колобком по  дорожке Здоровья»;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12. Физкультурное развлечение  "Мой весёлый звонкий мяч";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13. Спортивное развлечение: "Лисички и зайчата - спортивные ребята";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14. "Побежали ножки по маленькой дорожке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";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51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476672"/>
            <a:ext cx="8064896" cy="4873752"/>
          </a:xfrm>
        </p:spPr>
        <p:txBody>
          <a:bodyPr>
            <a:normAutofit fontScale="62500" lnSpcReduction="20000"/>
          </a:bodyPr>
          <a:lstStyle/>
          <a:p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Мероприятия с детьми и родителями: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1.Практикум «Игры упражнения Я и мой организм»;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2.Фестиваль «Зимние забавы»;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3.Фестиваль «Масленичные игры»;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4.Спортивный фестиваль ко Дню защиты детей;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5.Мастер - класс от папы «Учимся вместе отжиматься»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6.Мастер - класс от мамы «Учимся ухаживать за зубами»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7.«Утренний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«Засветись»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Работа с кадрами: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1.Практикум «Приобщение дошкольников к физической культуре через подвижные игры»;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2.Практикум «Игры упражнения Я и мой организм»;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3.«Игры, которые лечат».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4.Спортивное соревнование по ПДД «Грамотный пешеход».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Секции: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-Спортивная секция «Весёлый мяч»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-Спортивная секция «Баскетбол»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8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5976664" cy="34605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Основания для разработки </a:t>
            </a:r>
            <a:r>
              <a:rPr lang="ru-RU" sz="2400" dirty="0" smtClean="0"/>
              <a:t>Программы</a:t>
            </a:r>
            <a:endParaRPr lang="en-US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496944" cy="6408712"/>
          </a:xfrm>
        </p:spPr>
        <p:txBody>
          <a:bodyPr>
            <a:noAutofit/>
          </a:bodyPr>
          <a:lstStyle/>
          <a:p>
            <a:pPr lvl="0" fontAlgn="base"/>
            <a:r>
              <a:rPr lang="ru-RU" sz="1050" b="1" u="sng" dirty="0">
                <a:latin typeface="Times New Roman" pitchFamily="18" charset="0"/>
                <a:cs typeface="Times New Roman" pitchFamily="18" charset="0"/>
              </a:rPr>
              <a:t>ФЕДЕРАЛЬНЫЙ УРОВЕНЬ ОБРАЗОВАНИЯ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дошкольного образования (ФГОС ДО), приказ </a:t>
            </a:r>
            <a:r>
              <a:rPr lang="ru-RU" sz="1050" dirty="0" err="1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Росси  № 1155 от 17 ноября 2013г. Ссылка: 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2"/>
              </a:rPr>
              <a:t>https://www.garant.ru/products/ipo/prime/doc/70412244/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Приказ Министерства образования и науки Российской  Федерации от 11.02.2020 № 373 «О концепции модернизации  российского образования на период до 2010». Ссылка: 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3"/>
              </a:rPr>
              <a:t>http://docs.cntd.ru/document/901816019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Указ Президента Российской Федерации от 07.05.2018 г. № 204  О национальных целях и стратегических задачах развития Российской Федерации на период до 2024 года. Ссылка: 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4"/>
              </a:rPr>
              <a:t>base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1050" u="sng" dirty="0" err="1">
                <a:latin typeface="Times New Roman" pitchFamily="18" charset="0"/>
                <a:cs typeface="Times New Roman" pitchFamily="18" charset="0"/>
                <a:hlinkClick r:id="rId4"/>
              </a:rPr>
              <a:t>garant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1050" u="sng" dirty="0" err="1">
                <a:latin typeface="Times New Roman" pitchFamily="18" charset="0"/>
                <a:cs typeface="Times New Roman" pitchFamily="18" charset="0"/>
                <a:hlinkClick r:id="rId4"/>
              </a:rPr>
              <a:t>ru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4"/>
              </a:rPr>
              <a:t>/71937200/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https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://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www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.</a:t>
            </a:r>
            <a:r>
              <a:rPr lang="en-US" sz="1050" u="sng" dirty="0" err="1">
                <a:latin typeface="Times New Roman" pitchFamily="18" charset="0"/>
                <a:cs typeface="Times New Roman" pitchFamily="18" charset="0"/>
                <a:hlinkClick r:id="rId5"/>
              </a:rPr>
              <a:t>garant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.</a:t>
            </a:r>
            <a:r>
              <a:rPr lang="en-US" sz="1050" u="sng" dirty="0" err="1">
                <a:latin typeface="Times New Roman" pitchFamily="18" charset="0"/>
                <a:cs typeface="Times New Roman" pitchFamily="18" charset="0"/>
                <a:hlinkClick r:id="rId5"/>
              </a:rPr>
              <a:t>ru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products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en-US" sz="1050" u="sng" dirty="0" err="1">
                <a:latin typeface="Times New Roman" pitchFamily="18" charset="0"/>
                <a:cs typeface="Times New Roman" pitchFamily="18" charset="0"/>
                <a:hlinkClick r:id="rId5"/>
              </a:rPr>
              <a:t>ipo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prime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doc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5"/>
              </a:rPr>
              <a:t>/71748426/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050" dirty="0" err="1">
                <a:latin typeface="Times New Roman" pitchFamily="18" charset="0"/>
                <a:cs typeface="Times New Roman" pitchFamily="18" charset="0"/>
              </a:rPr>
              <a:t>Минздравсоцразвития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России от 26.08.2010 г. № 761н «Об утверждении Единого квалификационного справочника должностей руководителей, специалистов и служащих, раздел «Квалификационные характеристики должностей работников образования» с изменениями, внесенными приказом </a:t>
            </a:r>
            <a:r>
              <a:rPr lang="ru-RU" sz="1050" dirty="0" err="1">
                <a:latin typeface="Times New Roman" pitchFamily="18" charset="0"/>
                <a:cs typeface="Times New Roman" pitchFamily="18" charset="0"/>
              </a:rPr>
              <a:t>Минздравсоцразвития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России от 31.08.2011 г. № 448н. Ссылка: 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6"/>
              </a:rPr>
              <a:t>https://base.garant.ru/199499/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Приказ Минтруда России от 18.10.2013 г. № 554н «Об утверждении профессионального стандарта «Педагога (педагогическая деятельность в сфере дошкольного, начального общего, основного общего, среднего общего образования) (воспитатель, учитель)». Ссылка: 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7"/>
              </a:rPr>
              <a:t>https://base.garant.ru/70535556/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100" u="sng" dirty="0">
                <a:latin typeface="Times New Roman" pitchFamily="18" charset="0"/>
                <a:cs typeface="Times New Roman" pitchFamily="18" charset="0"/>
                <a:hlinkClick r:id="rId8"/>
              </a:rPr>
              <a:t>Указ Президента России от 29 мая 2017 года №240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 «Об объявлении в Российской Федерации Десятилетия детства» и </a:t>
            </a:r>
            <a:r>
              <a:rPr lang="ru-RU" sz="1100" u="sng" dirty="0">
                <a:latin typeface="Times New Roman" pitchFamily="18" charset="0"/>
                <a:cs typeface="Times New Roman" pitchFamily="18" charset="0"/>
                <a:hlinkClick r:id="rId9"/>
              </a:rPr>
              <a:t>поручение Президента России по итогам заседания Координационного совета по реализации Национальной стратегии действий в интересах детей 28 ноября 2017 года (№Пр-2440 от 2 декабря 2017 года, подпункт «б» пункта 6)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.  Ссылка: </a:t>
            </a:r>
            <a:r>
              <a:rPr lang="en-US" sz="1100" u="sng" dirty="0">
                <a:latin typeface="Times New Roman" pitchFamily="18" charset="0"/>
                <a:cs typeface="Times New Roman" pitchFamily="18" charset="0"/>
                <a:hlinkClick r:id="rId10"/>
              </a:rPr>
              <a:t>https://base.garant.ru/71684480/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Федеральный проект «Цифровая образовательная среда» (п. 4.4 паспорта национального проекта «Образование», утв. президиумом Совета при Президенте РФ по стратегическому развитию и национальным проектам, протокол от 24.12.2018 № 16).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Порядок организации и осуществления образовательной деятельности по основным общеобразовательным программам – образовательным программам дошкольного образования, утвержденный приказом </a:t>
            </a:r>
            <a:r>
              <a:rPr lang="ru-RU" sz="1050" dirty="0" err="1"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 от 31.07.2020 № 373.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Стратегия развития воспитания в РФ на период до 2025 года, утвержденная распоряжением Правительства РФ от 29.05.2015 № 996-р.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050" b="1" u="sng" dirty="0">
                <a:latin typeface="Times New Roman" pitchFamily="18" charset="0"/>
                <a:cs typeface="Times New Roman" pitchFamily="18" charset="0"/>
              </a:rPr>
              <a:t>РЕГИОНАЛЬНЫЙ УРОВЕНЬ ОБРАЗОВАНИЯ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Проект Стратегии развития Нижегородской области до 2035 года. Поручение Правительства Российской Федерации от 22 мая 2018 г. № ДМ-П13-2858 (подпункт «б» пункта 2) о разработке и реализации национального проекта в сфере образования . Ссылка: 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11"/>
              </a:rPr>
              <a:t>https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1"/>
              </a:rPr>
              <a:t>://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11"/>
              </a:rPr>
              <a:t>base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1"/>
              </a:rPr>
              <a:t>.</a:t>
            </a:r>
            <a:r>
              <a:rPr lang="en-US" sz="1050" u="sng" dirty="0" err="1">
                <a:latin typeface="Times New Roman" pitchFamily="18" charset="0"/>
                <a:cs typeface="Times New Roman" pitchFamily="18" charset="0"/>
                <a:hlinkClick r:id="rId11"/>
              </a:rPr>
              <a:t>garant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1"/>
              </a:rPr>
              <a:t>.</a:t>
            </a:r>
            <a:r>
              <a:rPr lang="en-US" sz="1050" u="sng" dirty="0" err="1">
                <a:latin typeface="Times New Roman" pitchFamily="18" charset="0"/>
                <a:cs typeface="Times New Roman" pitchFamily="18" charset="0"/>
                <a:hlinkClick r:id="rId11"/>
              </a:rPr>
              <a:t>ru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1"/>
              </a:rPr>
              <a:t>/71958974/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Региональные проекты, входящие в национальный проект. «Образование» Ссылка: 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https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://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strategy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.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government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-</a:t>
            </a:r>
            <a:r>
              <a:rPr lang="en-US" sz="1050" u="sng" dirty="0" err="1">
                <a:latin typeface="Times New Roman" pitchFamily="18" charset="0"/>
                <a:cs typeface="Times New Roman" pitchFamily="18" charset="0"/>
                <a:hlinkClick r:id="rId12"/>
              </a:rPr>
              <a:t>nnov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.</a:t>
            </a:r>
            <a:r>
              <a:rPr lang="en-US" sz="1050" u="sng" dirty="0" err="1">
                <a:latin typeface="Times New Roman" pitchFamily="18" charset="0"/>
                <a:cs typeface="Times New Roman" pitchFamily="18" charset="0"/>
                <a:hlinkClick r:id="rId12"/>
              </a:rPr>
              <a:t>ru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/</a:t>
            </a:r>
            <a:r>
              <a:rPr lang="en-US" sz="1050" u="sng" dirty="0" err="1">
                <a:latin typeface="Times New Roman" pitchFamily="18" charset="0"/>
                <a:cs typeface="Times New Roman" pitchFamily="18" charset="0"/>
                <a:hlinkClick r:id="rId12"/>
              </a:rPr>
              <a:t>ru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-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RU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/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national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-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projects</a:t>
            </a:r>
            <a:r>
              <a:rPr lang="ru-RU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/</a:t>
            </a:r>
            <a:r>
              <a:rPr lang="en-US" sz="1050" u="sng" dirty="0">
                <a:latin typeface="Times New Roman" pitchFamily="18" charset="0"/>
                <a:cs typeface="Times New Roman" pitchFamily="18" charset="0"/>
                <a:hlinkClick r:id="rId12"/>
              </a:rPr>
              <a:t>education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050" b="1" u="sng" dirty="0">
                <a:latin typeface="Times New Roman" pitchFamily="18" charset="0"/>
                <a:cs typeface="Times New Roman" pitchFamily="18" charset="0"/>
              </a:rPr>
              <a:t>ЛОКАЛЬНЫЕ НОРМАТИВНЫЕ АКТЫ ДОО О РАЗРАБОТКЕ И РЕАЛИЗАЦИИ ПРОГРАММЫ РАЗВИТИЯ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Образовательная программа МК ДОУ Починковский детский сад №8, с. Починки.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Устав МК ДОУ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Починковкого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детского сада №8. </a:t>
            </a:r>
            <a:r>
              <a:rPr lang="ru-RU" sz="1000" u="sng" dirty="0">
                <a:latin typeface="Times New Roman" pitchFamily="18" charset="0"/>
                <a:cs typeface="Times New Roman" pitchFamily="18" charset="0"/>
                <a:hlinkClick r:id="rId13"/>
              </a:rPr>
              <a:t>С</a:t>
            </a:r>
            <a:r>
              <a:rPr lang="en-US" sz="1000" u="sng" dirty="0">
                <a:latin typeface="Times New Roman" pitchFamily="18" charset="0"/>
                <a:cs typeface="Times New Roman" pitchFamily="18" charset="0"/>
                <a:hlinkClick r:id="rId13"/>
              </a:rPr>
              <a:t>://mkdou8pohinki.nubex.ru/</a:t>
            </a:r>
            <a:r>
              <a:rPr lang="en-US" sz="1000" u="sng" dirty="0" err="1">
                <a:latin typeface="Times New Roman" pitchFamily="18" charset="0"/>
                <a:cs typeface="Times New Roman" pitchFamily="18" charset="0"/>
                <a:hlinkClick r:id="rId13"/>
              </a:rPr>
              <a:t>sveden</a:t>
            </a:r>
            <a:r>
              <a:rPr lang="en-US" sz="1000" u="sng" dirty="0">
                <a:latin typeface="Times New Roman" pitchFamily="18" charset="0"/>
                <a:cs typeface="Times New Roman" pitchFamily="18" charset="0"/>
                <a:hlinkClick r:id="rId13"/>
              </a:rPr>
              <a:t>/document/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59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908720"/>
            <a:ext cx="8208912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i="1" u="sng" dirty="0">
                <a:latin typeface="Times New Roman" pitchFamily="18" charset="0"/>
                <a:cs typeface="Times New Roman" pitchFamily="18" charset="0"/>
              </a:rPr>
              <a:t>Семьи 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1.Муниципальный фестиваль детского художественного творчества «Пасхальная радость» -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3 место (руководитель Гусева М.Л.)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Муниципальный конкурс «Семья – главное в жизни» в номинации «Моя любимая семья»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1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рук.Гусева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М.Л.); 1 место 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рук.Короткова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И.А.);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номинации «Счастье в семье»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1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рук.Рожкова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Ю.В.), 1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рук.Пургина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Е.И.); 2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рук.Кошкина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Г.И.); 2 место (рук.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Шалунова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Л.А.); 3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рук.Рожкова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Ю.В.);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номинации «Родитель – первый друг»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1 место (рук.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Пургина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Е.И.); 2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рук.Короткова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И.А.); 3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рук.Миронова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Ю.А.)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 «Герои ВОВ в нашей памяти»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Победители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- 3 семьи, призеры – 2 семьи, участие – 3 семьи.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Муниципальный конкурс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Засветись!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– 1,3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рук.Малашина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Н.А.), 3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рук.Рожкова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Ю.В.), 1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рук.Кошкина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Г.И.), 2 место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рук.Легкова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Т.Н.)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Всероссийский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конкурс «Вклад моей семьи в Великую Победу» - 1 место (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рук.Морозова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О.К.); 2 место (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рук.Шалунова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Л.А.)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188640"/>
            <a:ext cx="352839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семей в конкурсах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66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ДАЛЬНЕЙШИЕ ПЕРСПЕКТИВЫ РАЗВИТИЯ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ПРОДОЛЖИТЬ </a:t>
            </a:r>
            <a:r>
              <a:rPr lang="ru-RU" b="1" dirty="0"/>
              <a:t>РАБОТУ:</a:t>
            </a:r>
            <a:endParaRPr lang="en-US" dirty="0"/>
          </a:p>
          <a:p>
            <a:pPr lvl="0" eaLnBrk="0" hangingPunct="0"/>
            <a:r>
              <a:rPr lang="ru-RU" dirty="0"/>
              <a:t>систематизировать работу методического сопровождения       по повышению компетентности и профессионального роста педагогов в проектной деятельности.</a:t>
            </a:r>
            <a:endParaRPr lang="en-US" dirty="0"/>
          </a:p>
          <a:p>
            <a:pPr lvl="0" eaLnBrk="0" hangingPunct="0"/>
            <a:r>
              <a:rPr lang="ru-RU" dirty="0"/>
              <a:t>разработать и внедрить модель  организационно-методического сопровождения  педагогических кадров  в области проектной деятельности.</a:t>
            </a:r>
            <a:endParaRPr lang="en-US" dirty="0"/>
          </a:p>
          <a:p>
            <a:pPr lvl="0" eaLnBrk="0" hangingPunct="0"/>
            <a:r>
              <a:rPr lang="ru-RU" dirty="0"/>
              <a:t>педагогам  разработать и внедрить не менее 6 проектов по работе с семьей.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851104" cy="49006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Основная цель программы развития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908720"/>
            <a:ext cx="8219256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Разработать и реализовать модель  сопровождения и поддержки  педагогов  в процессе формирования их проектных компетенций в соответствии с требованиями национального проекта «Десятилетие детства» 2022-2026 г.</a:t>
            </a:r>
            <a:endParaRPr lang="en-US" sz="2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600" y="2276872"/>
            <a:ext cx="7139136" cy="49006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Система задач по достижению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рограммы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1540" y="2996952"/>
            <a:ext cx="8219256" cy="244827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Провести диагностику дефицитов компетентности и профессионализма педагогов в проектной деятельности.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Организовать и провести обучение педагогов по формированию  проектной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компетенции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Разработать и реализовать перечень проектов по работе с семьей.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Предусмотреть стимулирование и мотивацию педагогов.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Провести мониторинг проектной деятельности педагогов.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977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/>
          <a:lstStyle/>
          <a:p>
            <a:r>
              <a:rPr lang="ru-RU" dirty="0"/>
              <a:t>Сроки и этапы реализации Программы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836712"/>
            <a:ext cx="8640960" cy="5832648"/>
          </a:xfrm>
        </p:spPr>
        <p:txBody>
          <a:bodyPr>
            <a:noAutofit/>
          </a:bodyPr>
          <a:lstStyle/>
          <a:p>
            <a:pPr marL="0" indent="0" eaLnBrk="0" hangingPunct="0"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Программы – 5лет (2022-2026годы) 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0" hangingPunct="0">
              <a:buNone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ТРИ ЭТАПА</a:t>
            </a:r>
            <a:endParaRPr lang="en-US" sz="16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1-ЫЙ ЭТАП – ПОДГОТОВИТЕЛЬНЫЙ (2022-2023 УЧЕБНЫЙ  ГОД)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документации для успешной реализации мероприятий в соответствии с Программой развития;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оптимизация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условий (кадровых, материально-технических и т.д.) для успешной реализации мероприятий в соответствии с Программой развития;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начало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реализации мероприятий, направленных на создание интегрированной модели сопровождения и поддержки профессиональных компетенций педагогов в области проектной деятельности в рамках реализации национального проекта  «десятилетие детства».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2-ОЙ ЭТАП – ПРАКТИЧЕСКИЙ (2023-2024; 2024-2025 УЧЕБНЫЙ ГОД)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апробирование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модели сопровождения и поддержки профессиональной компетентности педагогов в области проектной деятельности, обновление содержания организационных форм, педагогических технологий по работе с родителями;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постепенная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реализация проектов (мероприятий) в соответствии с Программой развития.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>3-ий этап – итоговый (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2025-2026 УЧЕБНЫЙ ГОД)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мероприятий, направленных на практическое внедрение и распространение полученных результатов;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достижения цели и решения задач, обозначенных в Программе развития.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4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0081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Ожидаемые конечные результаты реализации Программы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5576" y="1412776"/>
            <a:ext cx="7467600" cy="4873752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Отсутствие профессиональных дефицитов педагогических кадров   в проектной деятельности.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Обучены в НИРО 100%  педагогов по программе «Формирование проектной компетентности».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Педагогами разработаны и реализованы не менее 6 проектов по работе с семьей.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Предусмотрено стимулирование и мотивация педагогов.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Оформлена аналитическая справка по результатам мониторинга профессиональных дефицитов педагогических кадров   в проектной деятельности 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Все педагоги  активно участвуют в реализации национального проекта «Десятилетие детства».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4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7467600" cy="77809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ПЛАН МЕРОПРИЯИЙ ПО ОРГАНИЗАЦИИ В ДОУ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ПРОГРАММЫ РАЗВИТИЯ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099403"/>
              </p:ext>
            </p:extLst>
          </p:nvPr>
        </p:nvGraphicFramePr>
        <p:xfrm>
          <a:off x="251519" y="836712"/>
          <a:ext cx="8496944" cy="5752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157"/>
                <a:gridCol w="3568749"/>
                <a:gridCol w="1499603"/>
                <a:gridCol w="1150425"/>
                <a:gridCol w="1835010"/>
              </a:tblGrid>
              <a:tr h="2997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МЕРОПРИЯТИЙ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ОТВЕТСТВЕННЫЙ ИСПОЛНИТЕЛЬ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</a:t>
                      </a:r>
                      <a:endParaRPr lang="en-US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РЕАЛИЗАЦИИ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098" marR="8098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ОЖИДАЕМЫЙ </a:t>
                      </a:r>
                      <a:endParaRPr lang="en-US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098" marR="8098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771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№1 </a:t>
                      </a:r>
                      <a:endParaRPr lang="en-US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Провести диагностику дефицитов компетентности и профессионализма педагогов в проектной деятельности</a:t>
                      </a:r>
                      <a:endParaRPr lang="en-US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1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рабочей группы по разработке программы Развития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Заведующий 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Тяпухина</a:t>
                      </a: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С.В.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10.01.2022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приказ о создании рабочей группы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диагностики и методических инструментарий для определения профессиональных  компетенций педагогов ДОУ по проектной деятельности.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Морозова О.К.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20.01.2022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Диагностика и методический инстументарий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52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Выявление массовых и индивидуальных  профессиональных дефицитов (затруднений) педагогических работников и управленческих кадров в части владения соответствующими знаниями, умениями, навыками, составляющими содержание профессиональных (предметных,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методических, педагогических и коммуникативных) компетенций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воспитатель 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Морозова О.К.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Музыкальный 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руководитель 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Волкова Л.А.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Педагог-психолог Гусева М.Л.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25.02.2022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аналитическая справка по итогам выявления профессиональных дефицитов.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Обработка полученных данных по итогам диагностики (Анализ результатов диагностики)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воспитатель 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Морозова О.К.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26.02.2022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итоговый анализ диагностики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5633" marR="35633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771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№2 </a:t>
                      </a:r>
                      <a:endParaRPr lang="en-US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Организовать и провести обучение педагогов  по формированию проектной </a:t>
                      </a:r>
                      <a:r>
                        <a:rPr lang="ru-RU" sz="105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компетенции</a:t>
                      </a:r>
                      <a:endParaRPr lang="en-US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6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план-графика повышения квалификации педагогов ДОУ по  обучению проектной деятельности педагогов ДОУ. 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Заведующий 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Тяпухина</a:t>
                      </a: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С.В.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01.03. 2022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098" marR="8098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–график повышения квалификации 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098" marR="8098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Выстраивание индивидуального маршрута профессионального развития  педагогов по реализации  проектной деятельности.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воспитатель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Морозова О.К.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01.03.2022</a:t>
                      </a:r>
                      <a:endParaRPr lang="en-US" sz="11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098" marR="8098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Индивидуальные маршруты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098" marR="8098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 педагогического совета, семинара-практикума,  мастер-класса по вопросам проектной деятельности  в рамках повышения компетентности педагогов.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Морозова</a:t>
                      </a:r>
                      <a:r>
                        <a:rPr lang="ru-RU" sz="105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О.К.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Воспитатель 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Кошкина Г.И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Педагог-психолог Гусева М.Л.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10.02.2022-12.12.2022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098" marR="8098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Овладения  педагогами профессиональными компетенциями в области проектной деятельности  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098" marR="8098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Практическое применение  полученных знаний и умений в составлении проектов по работе с семьями воспитанников. 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Ст.воспитатель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Морозова О.К.</a:t>
                      </a:r>
                      <a:endParaRPr lang="en-US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 ДОУ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590" marR="48590" marT="64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2023-2024</a:t>
                      </a:r>
                      <a:endParaRPr lang="en-US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098" marR="8098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Проекты 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098" marR="8098" marT="809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936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814475"/>
              </p:ext>
            </p:extLst>
          </p:nvPr>
        </p:nvGraphicFramePr>
        <p:xfrm>
          <a:off x="251518" y="188643"/>
          <a:ext cx="8424937" cy="6581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4"/>
                <a:gridCol w="3089547"/>
                <a:gridCol w="78805"/>
                <a:gridCol w="1193405"/>
                <a:gridCol w="1614907"/>
                <a:gridCol w="2160239"/>
              </a:tblGrid>
              <a:tr h="272984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№3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Разработать и реализовать перечень проектов по работе с семьей</a:t>
                      </a:r>
                      <a:endParaRPr lang="en-US" sz="1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22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Составление перечня проектов по работе с семьей: «Школа молодого родителя»;  «Здоровый ребенок»; «Безопасность детей»; «Культурное развитие детей»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Рабочая группа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en-US" sz="10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 перечень проектов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4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 маршрутного навигатора  педагогов по проектной деятельности с семьей.</a:t>
                      </a:r>
                      <a:endParaRPr lang="en-US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воспитатель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 2022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Организован постоянно действующий семинар по применению методик проектной деятельности по </a:t>
                      </a:r>
                      <a:endParaRPr lang="en-US" sz="10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работе с семьей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8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Разработка, апробация и реализация проектов по работе с детьми и родителями: «Школа молодого родителя»;  «Здоровый ребенок»; «Безопасность детей»; «Культурное развитие детей»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 и специалисты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 2022</a:t>
                      </a:r>
                      <a:endParaRPr lang="en-US" sz="105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декабрь 2026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Созданы проекты с детьми и родителями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7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3356" marR="33356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Мониторинг уровня удовлетворенности родителей взаимодействием с педагогами ДОУ в реализации совместных проектов.</a:t>
                      </a:r>
                      <a:endParaRPr lang="en-US" sz="12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endParaRPr lang="en-US" sz="2000" dirty="0"/>
                    </a:p>
                  </a:txBody>
                  <a:tcPr marL="33356" marR="33356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Рабочая группа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33" marR="4633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</a:tabLst>
                        <a:defRPr/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Конец каждого учебного года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74" marR="44474" marT="22237" marB="222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100 % удовлетворенность  родителей</a:t>
                      </a:r>
                      <a:endParaRPr lang="en-US" sz="105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84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№4 </a:t>
                      </a:r>
                      <a:endParaRPr lang="en-US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Предусмотреть стимулирование и мотивацию педагогов</a:t>
                      </a:r>
                      <a:endParaRPr lang="en-US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14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05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Разработать перечень  показателей оценки эффективности и результативности в проектной деятельности педагогов</a:t>
                      </a:r>
                      <a:endParaRPr lang="en-US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Заведующий </a:t>
                      </a:r>
                      <a:endParaRPr lang="en-US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Тяпухина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С.В.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01.03. 2022</a:t>
                      </a:r>
                      <a:endParaRPr lang="en-US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33" marR="4633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33" marR="4633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Применение результатов оценки эффективности в стимулировании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Заведующий </a:t>
                      </a:r>
                      <a:endParaRPr lang="en-US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Тяпухина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С.В.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2022-2026</a:t>
                      </a:r>
                      <a:endParaRPr lang="en-US" sz="10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33" marR="4633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Стимулирование в виде </a:t>
                      </a:r>
                      <a:endParaRPr lang="en-US" sz="10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благодарности и денежных </a:t>
                      </a:r>
                      <a:endParaRPr lang="en-US" sz="10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вознаграждений</a:t>
                      </a:r>
                      <a:endParaRPr lang="en-US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33" marR="4633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84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№5</a:t>
                      </a:r>
                      <a:endParaRPr lang="en-US" sz="1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Провести мониторинг проектной деятельности педагогов</a:t>
                      </a:r>
                      <a:endParaRPr lang="en-US" sz="10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4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Сбор информации (портфолио педагогов по проектной деятельности с семьями)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воспитатель</a:t>
                      </a:r>
                      <a:endParaRPr lang="en-US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Морозова О.К.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en-US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en-US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33" marR="4633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Портфолио  педагогов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33" marR="4633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Подведение результатов педагогического 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мастерства и результативности педагогов.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Ст. воспитатель</a:t>
                      </a:r>
                      <a:endParaRPr lang="en-US" sz="1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Морозова О.К.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7796" marR="27796" marT="370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25.12.2025</a:t>
                      </a:r>
                      <a:endParaRPr lang="en-US" sz="1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33" marR="4633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Аналитическая справка по завершению программы Развития </a:t>
                      </a:r>
                      <a:endParaRPr lang="en-US" sz="1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633" marR="4633" marT="46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60450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1655</TotalTime>
  <Words>3788</Words>
  <Application>Microsoft Office PowerPoint</Application>
  <PresentationFormat>Экран (4:3)</PresentationFormat>
  <Paragraphs>449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Эркер</vt:lpstr>
      <vt:lpstr>Отчет по программе развития по итогам 2022 – 2023 учебного года</vt:lpstr>
      <vt:lpstr>Презентация PowerPoint</vt:lpstr>
      <vt:lpstr> Программа предназначена:</vt:lpstr>
      <vt:lpstr>Основания для разработки Программы</vt:lpstr>
      <vt:lpstr>Основная цель программы развития</vt:lpstr>
      <vt:lpstr>Сроки и этапы реализации Программы</vt:lpstr>
      <vt:lpstr>Ожидаемые конечные результаты реализации Программы</vt:lpstr>
      <vt:lpstr>ПЛАН МЕРОПРИЯИЙ ПО ОРГАНИЗАЦИИ В ДОУ  ПРОГРАММЫ РАЗВИТИЯ</vt:lpstr>
      <vt:lpstr>Презентация PowerPoint</vt:lpstr>
      <vt:lpstr>Задача 1</vt:lpstr>
      <vt:lpstr>Презентация PowerPoint</vt:lpstr>
      <vt:lpstr>Обработка полученных данных по итогам диагностики </vt:lpstr>
      <vt:lpstr>Задача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Курсовая подготовка педагогов</vt:lpstr>
      <vt:lpstr>Презентация PowerPoint</vt:lpstr>
      <vt:lpstr>Система работы по повышению квалификации и переподготовке педагогических работников и ее результативность</vt:lpstr>
      <vt:lpstr>Презентация PowerPoint</vt:lpstr>
      <vt:lpstr>Презентация PowerPoint</vt:lpstr>
      <vt:lpstr>Презентация PowerPoint</vt:lpstr>
      <vt:lpstr>Бережливые технологии</vt:lpstr>
      <vt:lpstr>Бережливые технологии</vt:lpstr>
      <vt:lpstr>Презентация PowerPoint</vt:lpstr>
      <vt:lpstr>ЗАДАЧА 3 Разработать и реализовать перечень проектов по работе с семьей</vt:lpstr>
      <vt:lpstr>Участие педагогических работников в конкурсах профессионального мастерства</vt:lpstr>
      <vt:lpstr>Работа с семьями воспитанников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Через спорт в здоровье</vt:lpstr>
      <vt:lpstr>Презентация PowerPoint</vt:lpstr>
      <vt:lpstr>Презентация PowerPoint</vt:lpstr>
      <vt:lpstr>Презентация PowerPoint</vt:lpstr>
      <vt:lpstr>ДАЛЬНЕЙШИЕ ПЕРСПЕКТИВЫ РАЗВИТИЯ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SVETA</cp:lastModifiedBy>
  <cp:revision>45</cp:revision>
  <dcterms:created xsi:type="dcterms:W3CDTF">2023-06-02T06:08:57Z</dcterms:created>
  <dcterms:modified xsi:type="dcterms:W3CDTF">2024-01-10T11:11:22Z</dcterms:modified>
</cp:coreProperties>
</file>