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2" r:id="rId5"/>
    <p:sldId id="268" r:id="rId6"/>
    <p:sldId id="263" r:id="rId7"/>
    <p:sldId id="270" r:id="rId8"/>
    <p:sldId id="272" r:id="rId9"/>
    <p:sldId id="273" r:id="rId10"/>
    <p:sldId id="278" r:id="rId11"/>
    <p:sldId id="269" r:id="rId12"/>
    <p:sldId id="287" r:id="rId13"/>
    <p:sldId id="290" r:id="rId14"/>
    <p:sldId id="292" r:id="rId15"/>
    <p:sldId id="288" r:id="rId16"/>
    <p:sldId id="294" r:id="rId17"/>
    <p:sldId id="293" r:id="rId18"/>
    <p:sldId id="289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7" autoAdjust="0"/>
  </p:normalViewPr>
  <p:slideViewPr>
    <p:cSldViewPr>
      <p:cViewPr varScale="1">
        <p:scale>
          <a:sx n="75" d="100"/>
          <a:sy n="75" d="100"/>
        </p:scale>
        <p:origin x="1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0AF7B-0DAA-49F4-ADA2-4673726C42BE}" type="doc">
      <dgm:prSet loTypeId="urn:microsoft.com/office/officeart/2005/8/layout/default#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2929981-21D2-4E28-8DAF-3229CF38653C}">
      <dgm:prSet phldrT="[Текст]"/>
      <dgm:spPr/>
      <dgm:t>
        <a:bodyPr/>
        <a:lstStyle/>
        <a:p>
          <a:r>
            <a:rPr lang="ru-RU" dirty="0" smtClean="0"/>
            <a:t>ПАЛЬЧИКОВЫЙ ТЕАТР</a:t>
          </a:r>
        </a:p>
        <a:p>
          <a:r>
            <a:rPr lang="ru-RU" dirty="0" smtClean="0"/>
            <a:t>(тонус коры головного мозга)</a:t>
          </a:r>
        </a:p>
      </dgm:t>
    </dgm:pt>
    <dgm:pt modelId="{25B2D4E5-7C24-461F-A438-CC2D5018D034}" type="parTrans" cxnId="{417637A9-C0B4-43A8-B381-9B251D67AA46}">
      <dgm:prSet/>
      <dgm:spPr/>
      <dgm:t>
        <a:bodyPr/>
        <a:lstStyle/>
        <a:p>
          <a:endParaRPr lang="ru-RU"/>
        </a:p>
      </dgm:t>
    </dgm:pt>
    <dgm:pt modelId="{1E5EBC7D-32B9-4411-865B-A094AB51A60A}" type="sibTrans" cxnId="{417637A9-C0B4-43A8-B381-9B251D67AA46}">
      <dgm:prSet/>
      <dgm:spPr/>
      <dgm:t>
        <a:bodyPr/>
        <a:lstStyle/>
        <a:p>
          <a:endParaRPr lang="ru-RU"/>
        </a:p>
      </dgm:t>
    </dgm:pt>
    <dgm:pt modelId="{26FCEE50-C866-4E2E-B2D0-AB6CDD160B13}">
      <dgm:prSet phldrT="[Текст]"/>
      <dgm:spPr/>
      <dgm:t>
        <a:bodyPr/>
        <a:lstStyle/>
        <a:p>
          <a:r>
            <a:rPr lang="ru-RU" dirty="0" smtClean="0"/>
            <a:t>ТЕАТР КАРТИНОК И ФЛАНЕЛЕГРАФ</a:t>
          </a:r>
        </a:p>
        <a:p>
          <a:r>
            <a:rPr lang="ru-RU" dirty="0" smtClean="0"/>
            <a:t>(эстетическое воспитание)</a:t>
          </a:r>
          <a:endParaRPr lang="ru-RU" dirty="0"/>
        </a:p>
      </dgm:t>
    </dgm:pt>
    <dgm:pt modelId="{2AB59109-BBA4-44C8-AB23-BB3A8793BCB3}" type="parTrans" cxnId="{44D4A545-5B7D-4B1B-A5D1-57B0A5B151BA}">
      <dgm:prSet/>
      <dgm:spPr/>
      <dgm:t>
        <a:bodyPr/>
        <a:lstStyle/>
        <a:p>
          <a:endParaRPr lang="ru-RU"/>
        </a:p>
      </dgm:t>
    </dgm:pt>
    <dgm:pt modelId="{FB8286DB-980A-4008-A936-C9483AEE8BC2}" type="sibTrans" cxnId="{44D4A545-5B7D-4B1B-A5D1-57B0A5B151BA}">
      <dgm:prSet/>
      <dgm:spPr/>
      <dgm:t>
        <a:bodyPr/>
        <a:lstStyle/>
        <a:p>
          <a:endParaRPr lang="ru-RU"/>
        </a:p>
      </dgm:t>
    </dgm:pt>
    <dgm:pt modelId="{A9125B5A-3112-4E1A-8845-12975F20AC3E}">
      <dgm:prSet phldrT="[Текст]"/>
      <dgm:spPr/>
      <dgm:t>
        <a:bodyPr/>
        <a:lstStyle/>
        <a:p>
          <a:r>
            <a:rPr lang="ru-RU" dirty="0" smtClean="0"/>
            <a:t>НАСТОЛЬНЫЙ ТЕАТР</a:t>
          </a:r>
        </a:p>
        <a:p>
          <a:r>
            <a:rPr lang="ru-RU" dirty="0" smtClean="0"/>
            <a:t>(координация движения рук и глаз)</a:t>
          </a:r>
          <a:endParaRPr lang="ru-RU" dirty="0"/>
        </a:p>
      </dgm:t>
    </dgm:pt>
    <dgm:pt modelId="{9ECE4421-6320-4EBA-B8C3-E034DEFA3354}" type="parTrans" cxnId="{06863261-7C14-4792-B422-40E56542ED7B}">
      <dgm:prSet/>
      <dgm:spPr/>
      <dgm:t>
        <a:bodyPr/>
        <a:lstStyle/>
        <a:p>
          <a:endParaRPr lang="ru-RU"/>
        </a:p>
      </dgm:t>
    </dgm:pt>
    <dgm:pt modelId="{8305F940-5A13-498F-AFE1-E7BFB86D02B8}" type="sibTrans" cxnId="{06863261-7C14-4792-B422-40E56542ED7B}">
      <dgm:prSet/>
      <dgm:spPr/>
      <dgm:t>
        <a:bodyPr/>
        <a:lstStyle/>
        <a:p>
          <a:endParaRPr lang="ru-RU"/>
        </a:p>
      </dgm:t>
    </dgm:pt>
    <dgm:pt modelId="{94B4BA0E-8C09-4329-8BD8-A75898C1B3EB}">
      <dgm:prSet phldrT="[Текст]"/>
      <dgm:spPr/>
      <dgm:t>
        <a:bodyPr/>
        <a:lstStyle/>
        <a:p>
          <a:r>
            <a:rPr lang="ru-RU" dirty="0" smtClean="0"/>
            <a:t>БИ-БА-БО</a:t>
          </a:r>
        </a:p>
        <a:p>
          <a:r>
            <a:rPr lang="ru-RU" dirty="0" smtClean="0"/>
            <a:t>(развивает абстрактное мышление)</a:t>
          </a:r>
          <a:endParaRPr lang="ru-RU" dirty="0"/>
        </a:p>
      </dgm:t>
    </dgm:pt>
    <dgm:pt modelId="{D91E84F1-168F-47FD-B50E-2342508DBD54}" type="parTrans" cxnId="{03E99693-B41F-4FDC-A2B2-FC9ACC894952}">
      <dgm:prSet/>
      <dgm:spPr/>
      <dgm:t>
        <a:bodyPr/>
        <a:lstStyle/>
        <a:p>
          <a:endParaRPr lang="ru-RU"/>
        </a:p>
      </dgm:t>
    </dgm:pt>
    <dgm:pt modelId="{4C01F571-3301-48D5-B2BA-85C2C1810ACD}" type="sibTrans" cxnId="{03E99693-B41F-4FDC-A2B2-FC9ACC894952}">
      <dgm:prSet/>
      <dgm:spPr/>
      <dgm:t>
        <a:bodyPr/>
        <a:lstStyle/>
        <a:p>
          <a:endParaRPr lang="ru-RU"/>
        </a:p>
      </dgm:t>
    </dgm:pt>
    <dgm:pt modelId="{D9F83ECD-1D1C-4727-87E6-D1419DFB394B}" type="pres">
      <dgm:prSet presAssocID="{7DE0AF7B-0DAA-49F4-ADA2-4673726C42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119FC-6093-47FB-8BC3-363AE20E525C}" type="pres">
      <dgm:prSet presAssocID="{82929981-21D2-4E28-8DAF-3229CF38653C}" presName="node" presStyleLbl="node1" presStyleIdx="0" presStyleCnt="4" custLinFactNeighborX="5976" custLinFactNeighborY="2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6F56-4905-40AF-BFC2-3B71379BBB9A}" type="pres">
      <dgm:prSet presAssocID="{1E5EBC7D-32B9-4411-865B-A094AB51A60A}" presName="sibTrans" presStyleCnt="0"/>
      <dgm:spPr/>
    </dgm:pt>
    <dgm:pt modelId="{89833E95-2DC1-4D99-A605-5E73FE557B69}" type="pres">
      <dgm:prSet presAssocID="{26FCEE50-C866-4E2E-B2D0-AB6CDD160B1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FFE76-CA44-4798-AB76-A578250A159A}" type="pres">
      <dgm:prSet presAssocID="{FB8286DB-980A-4008-A936-C9483AEE8BC2}" presName="sibTrans" presStyleCnt="0"/>
      <dgm:spPr/>
    </dgm:pt>
    <dgm:pt modelId="{439D7FAF-DE00-4FE5-8A3C-FB0537000CC2}" type="pres">
      <dgm:prSet presAssocID="{A9125B5A-3112-4E1A-8845-12975F20AC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95F59-4F1C-4C6A-B4EA-07E534AA507F}" type="pres">
      <dgm:prSet presAssocID="{8305F940-5A13-498F-AFE1-E7BFB86D02B8}" presName="sibTrans" presStyleCnt="0"/>
      <dgm:spPr/>
    </dgm:pt>
    <dgm:pt modelId="{5EDD0FC0-5D5E-4C0B-A35F-A341F583E7E0}" type="pres">
      <dgm:prSet presAssocID="{94B4BA0E-8C09-4329-8BD8-A75898C1B3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396184-DB64-4ECC-9DDE-2356E00327CE}" type="presOf" srcId="{82929981-21D2-4E28-8DAF-3229CF38653C}" destId="{18D119FC-6093-47FB-8BC3-363AE20E525C}" srcOrd="0" destOrd="0" presId="urn:microsoft.com/office/officeart/2005/8/layout/default#2"/>
    <dgm:cxn modelId="{FFB8A8BF-8812-40E8-94CC-6D1B8A483CDF}" type="presOf" srcId="{26FCEE50-C866-4E2E-B2D0-AB6CDD160B13}" destId="{89833E95-2DC1-4D99-A605-5E73FE557B69}" srcOrd="0" destOrd="0" presId="urn:microsoft.com/office/officeart/2005/8/layout/default#2"/>
    <dgm:cxn modelId="{03E99693-B41F-4FDC-A2B2-FC9ACC894952}" srcId="{7DE0AF7B-0DAA-49F4-ADA2-4673726C42BE}" destId="{94B4BA0E-8C09-4329-8BD8-A75898C1B3EB}" srcOrd="3" destOrd="0" parTransId="{D91E84F1-168F-47FD-B50E-2342508DBD54}" sibTransId="{4C01F571-3301-48D5-B2BA-85C2C1810ACD}"/>
    <dgm:cxn modelId="{06863261-7C14-4792-B422-40E56542ED7B}" srcId="{7DE0AF7B-0DAA-49F4-ADA2-4673726C42BE}" destId="{A9125B5A-3112-4E1A-8845-12975F20AC3E}" srcOrd="2" destOrd="0" parTransId="{9ECE4421-6320-4EBA-B8C3-E034DEFA3354}" sibTransId="{8305F940-5A13-498F-AFE1-E7BFB86D02B8}"/>
    <dgm:cxn modelId="{274D16CB-67E8-485E-8E4C-3ACA599C4953}" type="presOf" srcId="{7DE0AF7B-0DAA-49F4-ADA2-4673726C42BE}" destId="{D9F83ECD-1D1C-4727-87E6-D1419DFB394B}" srcOrd="0" destOrd="0" presId="urn:microsoft.com/office/officeart/2005/8/layout/default#2"/>
    <dgm:cxn modelId="{44D4A545-5B7D-4B1B-A5D1-57B0A5B151BA}" srcId="{7DE0AF7B-0DAA-49F4-ADA2-4673726C42BE}" destId="{26FCEE50-C866-4E2E-B2D0-AB6CDD160B13}" srcOrd="1" destOrd="0" parTransId="{2AB59109-BBA4-44C8-AB23-BB3A8793BCB3}" sibTransId="{FB8286DB-980A-4008-A936-C9483AEE8BC2}"/>
    <dgm:cxn modelId="{751BFD25-B6C6-4693-A8B5-06C691272AE0}" type="presOf" srcId="{94B4BA0E-8C09-4329-8BD8-A75898C1B3EB}" destId="{5EDD0FC0-5D5E-4C0B-A35F-A341F583E7E0}" srcOrd="0" destOrd="0" presId="urn:microsoft.com/office/officeart/2005/8/layout/default#2"/>
    <dgm:cxn modelId="{417637A9-C0B4-43A8-B381-9B251D67AA46}" srcId="{7DE0AF7B-0DAA-49F4-ADA2-4673726C42BE}" destId="{82929981-21D2-4E28-8DAF-3229CF38653C}" srcOrd="0" destOrd="0" parTransId="{25B2D4E5-7C24-461F-A438-CC2D5018D034}" sibTransId="{1E5EBC7D-32B9-4411-865B-A094AB51A60A}"/>
    <dgm:cxn modelId="{C528D45C-74B1-4F35-BE38-CF1D171A57B9}" type="presOf" srcId="{A9125B5A-3112-4E1A-8845-12975F20AC3E}" destId="{439D7FAF-DE00-4FE5-8A3C-FB0537000CC2}" srcOrd="0" destOrd="0" presId="urn:microsoft.com/office/officeart/2005/8/layout/default#2"/>
    <dgm:cxn modelId="{69863EB6-2CBF-4EDB-A04E-1767DD3D77D1}" type="presParOf" srcId="{D9F83ECD-1D1C-4727-87E6-D1419DFB394B}" destId="{18D119FC-6093-47FB-8BC3-363AE20E525C}" srcOrd="0" destOrd="0" presId="urn:microsoft.com/office/officeart/2005/8/layout/default#2"/>
    <dgm:cxn modelId="{AAAE08FD-A688-4F9F-B3FC-4F825DE2B6F9}" type="presParOf" srcId="{D9F83ECD-1D1C-4727-87E6-D1419DFB394B}" destId="{30586F56-4905-40AF-BFC2-3B71379BBB9A}" srcOrd="1" destOrd="0" presId="urn:microsoft.com/office/officeart/2005/8/layout/default#2"/>
    <dgm:cxn modelId="{2F84511E-0E13-4593-9FDD-1D68FBCA45C3}" type="presParOf" srcId="{D9F83ECD-1D1C-4727-87E6-D1419DFB394B}" destId="{89833E95-2DC1-4D99-A605-5E73FE557B69}" srcOrd="2" destOrd="0" presId="urn:microsoft.com/office/officeart/2005/8/layout/default#2"/>
    <dgm:cxn modelId="{9B374984-31B8-41A6-A84A-BCAB50F77006}" type="presParOf" srcId="{D9F83ECD-1D1C-4727-87E6-D1419DFB394B}" destId="{C88FFE76-CA44-4798-AB76-A578250A159A}" srcOrd="3" destOrd="0" presId="urn:microsoft.com/office/officeart/2005/8/layout/default#2"/>
    <dgm:cxn modelId="{89FA938A-7202-4E0F-90E9-97A4B413CCEB}" type="presParOf" srcId="{D9F83ECD-1D1C-4727-87E6-D1419DFB394B}" destId="{439D7FAF-DE00-4FE5-8A3C-FB0537000CC2}" srcOrd="4" destOrd="0" presId="urn:microsoft.com/office/officeart/2005/8/layout/default#2"/>
    <dgm:cxn modelId="{2E60A6EC-85D2-447B-BB4D-AF2392AEB388}" type="presParOf" srcId="{D9F83ECD-1D1C-4727-87E6-D1419DFB394B}" destId="{A1395F59-4F1C-4C6A-B4EA-07E534AA507F}" srcOrd="5" destOrd="0" presId="urn:microsoft.com/office/officeart/2005/8/layout/default#2"/>
    <dgm:cxn modelId="{5D238C93-B889-40DE-AE88-B834BE4F1541}" type="presParOf" srcId="{D9F83ECD-1D1C-4727-87E6-D1419DFB394B}" destId="{5EDD0FC0-5D5E-4C0B-A35F-A341F583E7E0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119FC-6093-47FB-8BC3-363AE20E525C}">
      <dsp:nvSpPr>
        <dsp:cNvPr id="0" name=""/>
        <dsp:cNvSpPr/>
      </dsp:nvSpPr>
      <dsp:spPr>
        <a:xfrm>
          <a:off x="325703" y="49996"/>
          <a:ext cx="3488766" cy="2093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ПАЛЬЧИКОВЫЙ ТЕАТР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(тонус коры головного мозга)</a:t>
          </a:r>
        </a:p>
      </dsp:txBody>
      <dsp:txXfrm>
        <a:off x="325703" y="49996"/>
        <a:ext cx="3488766" cy="2093259"/>
      </dsp:txXfrm>
    </dsp:sp>
    <dsp:sp modelId="{89833E95-2DC1-4D99-A605-5E73FE557B69}">
      <dsp:nvSpPr>
        <dsp:cNvPr id="0" name=""/>
        <dsp:cNvSpPr/>
      </dsp:nvSpPr>
      <dsp:spPr>
        <a:xfrm>
          <a:off x="3954858" y="553"/>
          <a:ext cx="3488766" cy="20932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ТЕАТР КАРТИНОК И ФЛАНЕЛЕГРАФ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(эстетическое воспитание)</a:t>
          </a:r>
          <a:endParaRPr lang="ru-RU" sz="2900" kern="1200" dirty="0"/>
        </a:p>
      </dsp:txBody>
      <dsp:txXfrm>
        <a:off x="3954858" y="553"/>
        <a:ext cx="3488766" cy="2093259"/>
      </dsp:txXfrm>
    </dsp:sp>
    <dsp:sp modelId="{439D7FAF-DE00-4FE5-8A3C-FB0537000CC2}">
      <dsp:nvSpPr>
        <dsp:cNvPr id="0" name=""/>
        <dsp:cNvSpPr/>
      </dsp:nvSpPr>
      <dsp:spPr>
        <a:xfrm>
          <a:off x="117215" y="2442690"/>
          <a:ext cx="3488766" cy="20932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НАСТОЛЬНЫЙ ТЕАТР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(координация движения рук и глаз)</a:t>
          </a:r>
          <a:endParaRPr lang="ru-RU" sz="2900" kern="1200" dirty="0"/>
        </a:p>
      </dsp:txBody>
      <dsp:txXfrm>
        <a:off x="117215" y="2442690"/>
        <a:ext cx="3488766" cy="2093259"/>
      </dsp:txXfrm>
    </dsp:sp>
    <dsp:sp modelId="{5EDD0FC0-5D5E-4C0B-A35F-A341F583E7E0}">
      <dsp:nvSpPr>
        <dsp:cNvPr id="0" name=""/>
        <dsp:cNvSpPr/>
      </dsp:nvSpPr>
      <dsp:spPr>
        <a:xfrm>
          <a:off x="3954858" y="2442690"/>
          <a:ext cx="3488766" cy="2093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БИ-БА-БО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(развивает абстрактное мышление)</a:t>
          </a:r>
          <a:endParaRPr lang="ru-RU" sz="2900" kern="1200" dirty="0"/>
        </a:p>
      </dsp:txBody>
      <dsp:txXfrm>
        <a:off x="3954858" y="2442690"/>
        <a:ext cx="3488766" cy="209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toramochki.com/fon/zhelt/fon62.jpg" TargetMode="External"/><Relationship Id="rId2" Type="http://schemas.openxmlformats.org/officeDocument/2006/relationships/hyperlink" Target="http://s51.radikal.ru/i133/1105/e1/da7de65c9e67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xelbrush.ru/2013/08/18/theater-scene-and-curtain-4-teatr-scena-zanaves-4.html" TargetMode="External"/><Relationship Id="rId4" Type="http://schemas.openxmlformats.org/officeDocument/2006/relationships/hyperlink" Target="http://pixelbrush.ru/2012/10/08/theater-scene-audience-and-curtain-teatr-scena-zritelnyy-zal-i-zanave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460149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театрализованной деятельности для </a:t>
            </a:r>
            <a:b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дошкольников»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0212"/>
            <a:ext cx="8064896" cy="93610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 </a:t>
            </a:r>
            <a:r>
              <a:rPr lang="ru-RU" sz="24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Л.А.Волкова</a:t>
            </a:r>
            <a:endParaRPr lang="ru-RU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5904656" cy="144016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ВИДЫ ТЕАТРА:</a:t>
            </a:r>
            <a:endParaRPr lang="ru-RU" sz="4000" i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4752528" cy="309634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</a:t>
            </a:r>
          </a:p>
          <a:p>
            <a:pPr>
              <a:buFont typeface="Arial" pitchFamily="34" charset="0"/>
              <a:buChar char="•"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</a:t>
            </a:r>
          </a:p>
          <a:p>
            <a:pPr algn="l">
              <a:buFont typeface="Arial" pitchFamily="34" charset="0"/>
              <a:buChar char="•"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</a:t>
            </a:r>
          </a:p>
          <a:p>
            <a:pPr>
              <a:buFont typeface="Arial" pitchFamily="34" charset="0"/>
              <a:buChar char="•"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кукла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5"/>
            <a:ext cx="6984776" cy="1368151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Речь ребёнка и различные виды театра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088832" cy="439248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0559679"/>
              </p:ext>
            </p:extLst>
          </p:nvPr>
        </p:nvGraphicFramePr>
        <p:xfrm>
          <a:off x="1043608" y="1844824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800" dirty="0" smtClean="0"/>
              <a:t>Способствует развитию речи, внимания, памяти; </a:t>
            </a:r>
          </a:p>
          <a:p>
            <a:r>
              <a:rPr lang="ru-RU" sz="8800" dirty="0" smtClean="0"/>
              <a:t>формирует пространственные представления; </a:t>
            </a:r>
          </a:p>
          <a:p>
            <a:r>
              <a:rPr lang="ru-RU" sz="8800" dirty="0" smtClean="0"/>
              <a:t>развивает ловкость, точность, выразительность, координацию движений; повышает работоспособность, тонус коры головного мозга. </a:t>
            </a:r>
          </a:p>
          <a:p>
            <a:r>
              <a:rPr lang="ru-RU" sz="8800" dirty="0" smtClean="0"/>
              <a:t>Стимулирование кончиков пальцев, движение кистями рук, игра с пальцами ускоряют процесс речевого и умственного развития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312368" cy="279924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Вязаный театр: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ru-RU" sz="2400" dirty="0" smtClean="0"/>
              <a:t>Развивает </a:t>
            </a:r>
            <a:r>
              <a:rPr lang="ru-RU" sz="2400" dirty="0" err="1" smtClean="0"/>
              <a:t>моторно</a:t>
            </a:r>
            <a:r>
              <a:rPr lang="ru-RU" sz="2400" dirty="0" smtClean="0"/>
              <a:t>- двигательную, зрительную, слуховую координацию; </a:t>
            </a:r>
          </a:p>
          <a:p>
            <a:r>
              <a:rPr lang="ru-RU" sz="2400" dirty="0" smtClean="0"/>
              <a:t>Формирует творческие способности, артистизм; </a:t>
            </a:r>
          </a:p>
          <a:p>
            <a:r>
              <a:rPr lang="ru-RU" sz="2400" dirty="0" smtClean="0"/>
              <a:t>Обогащает пассивный и активный словарь </a:t>
            </a:r>
          </a:p>
          <a:p>
            <a:endParaRPr lang="ru-RU" dirty="0"/>
          </a:p>
        </p:txBody>
      </p:sp>
      <p:pic>
        <p:nvPicPr>
          <p:cNvPr id="5" name="Содержимое 4" descr="a4476146fd0b1778ad337a5f2cd77c77--marionette-finger-puppe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5447" y="1268760"/>
            <a:ext cx="2448271" cy="27009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203848" cy="2402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астольный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 координировать движения рук и глаз;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Сопровождать движения пальцев речью; 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 выражать свои эмоции посредством  мимики и речи. 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21088"/>
            <a:ext cx="3096344" cy="23222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0157"/>
            <a:ext cx="3240360" cy="2430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театр картинок </a:t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магнитах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Развивает творческие способности;</a:t>
            </a:r>
          </a:p>
          <a:p>
            <a:r>
              <a:rPr lang="ru-RU" dirty="0" smtClean="0"/>
              <a:t>ловкость, умение управлять своими движениями, концентрировать внимание на одном виде деятельности. </a:t>
            </a:r>
          </a:p>
          <a:p>
            <a:r>
              <a:rPr lang="ru-RU" dirty="0" smtClean="0"/>
              <a:t>развивает мелкую моторику рук, что способствует более успешному и эффективному развитию речи. </a:t>
            </a:r>
          </a:p>
          <a:p>
            <a:r>
              <a:rPr lang="ru-RU" dirty="0" smtClean="0"/>
              <a:t>Содействует </a:t>
            </a:r>
            <a:r>
              <a:rPr lang="ru-RU" dirty="0"/>
              <a:t>эстетическому воспитанию;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6886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52" y="1532194"/>
            <a:ext cx="2664296" cy="2067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89" y="3719116"/>
            <a:ext cx="246782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теневой театр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88840"/>
            <a:ext cx="4040188" cy="367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4"/>
          <p:cNvSpPr>
            <a:spLocks noGrp="1"/>
          </p:cNvSpPr>
          <p:nvPr>
            <p:ph sz="quarter" idx="4"/>
          </p:nvPr>
        </p:nvSpPr>
        <p:spPr>
          <a:xfrm>
            <a:off x="467544" y="1340769"/>
            <a:ext cx="4041775" cy="374441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диалогическую и монологическую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 голоса;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пластичность, подвижность, чувство ритма, координацию движений;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 на перчатке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Би-ба-бо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Оказывает потрясающее терапевтическое воздействие: помогает бороться с нарушениями речи, неврозами; </a:t>
            </a:r>
          </a:p>
          <a:p>
            <a:r>
              <a:rPr lang="ru-RU" sz="2000" dirty="0" smtClean="0"/>
              <a:t>Помогает справиться с переживаниями, страхами;</a:t>
            </a:r>
          </a:p>
          <a:p>
            <a:r>
              <a:rPr lang="ru-RU" sz="2000" dirty="0" smtClean="0"/>
              <a:t> Перчаточная кукла передает весь спектр эмоций, которые испытывают дети. </a:t>
            </a:r>
          </a:p>
          <a:p>
            <a:r>
              <a:rPr lang="ru-RU" sz="2000" dirty="0" smtClean="0"/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 </a:t>
            </a:r>
          </a:p>
          <a:p>
            <a:r>
              <a:rPr lang="ru-RU" sz="2000" dirty="0" smtClean="0"/>
              <a:t>Развивает абстрактное мышление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Светлана\Desktop\тест\lfCvycYCd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33426"/>
            <a:ext cx="2952328" cy="2896375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2952328" cy="23762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Костюмированный театр: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7639"/>
            <a:ext cx="4258816" cy="46036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активизации разных сторон речи – словаря, грамматического строя, диалога, монолога, совершенствования звуковой стороны речи.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реализации творческих сил и духовных ценностей ребёнка, раскрепощению и повышению личной самооценки.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96" y="1443733"/>
            <a:ext cx="3672408" cy="22717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96" y="4005064"/>
            <a:ext cx="3672408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052737"/>
            <a:ext cx="5328592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396044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Влияние театрализованной деятельности на развитие речи детей неоспоримо. Театрализованная деятельность – один из самых эффективных способов развития речи и проявления их творческих способностей, а также та деятельность, в которой наиболее ярко проявляется принцип обучения: учить играя. С помощью театрализованных занятий можно решать практически все задачи программы развития речи. И наряду с основными методами и приёмами речевого развития детей можно и нужно использовать  богатейший материал словесного творчества народа. </a:t>
            </a:r>
          </a:p>
          <a:p>
            <a:pPr>
              <a:lnSpc>
                <a:spcPct val="80000"/>
              </a:lnSpc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720079"/>
          </a:xfrm>
        </p:spPr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144016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8133" y="1628801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“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 это волшебный мир.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даёт уроки красоты,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орали и нравственности.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чем они богаче, тем успешнее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идёт развитие духовного мира детей…”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(Б. М. Теплов)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581528" cy="547260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</a:t>
            </a:r>
            <a:br>
              <a:rPr lang="ru-RU" sz="8000" dirty="0" smtClean="0"/>
            </a:br>
            <a:r>
              <a:rPr lang="ru-RU" sz="8000" dirty="0" smtClean="0"/>
              <a:t>ЗА</a:t>
            </a:r>
            <a:br>
              <a:rPr lang="ru-RU" sz="8000" dirty="0" smtClean="0"/>
            </a:br>
            <a:r>
              <a:rPr lang="ru-RU" sz="8000" dirty="0" smtClean="0"/>
              <a:t>ВНИМАНИЕ</a:t>
            </a:r>
            <a:endParaRPr lang="ru-RU" sz="8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2060848"/>
            <a:ext cx="7499176" cy="44253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http://s51.radikal.ru/i133/1105/e1/da7de65c9e67.png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http://fotoramochki.com/fon/zhelt/fon62.jpg</a:t>
            </a:r>
            <a:endParaRPr lang="ru-RU" sz="2400" dirty="0" smtClean="0"/>
          </a:p>
          <a:p>
            <a:r>
              <a:rPr lang="ru-RU" sz="2400" u="sng" dirty="0" smtClean="0">
                <a:hlinkClick r:id="rId4"/>
              </a:rPr>
              <a:t>http://pixelbrush.ru/2012/10/08/theater-scene-audience-and-curtain-teatr-scena-zritelnyy-zal-i-zanaves.html</a:t>
            </a:r>
            <a:endParaRPr lang="ru-RU" sz="2400" dirty="0" smtClean="0"/>
          </a:p>
          <a:p>
            <a:r>
              <a:rPr lang="ru-RU" sz="2400" u="sng" dirty="0" smtClean="0">
                <a:hlinkClick r:id="rId5"/>
              </a:rPr>
              <a:t>http://pixelbrush.ru/2013/08/18/theater-scene-and-curtain-4-teatr-scena-zanaves-4.html</a:t>
            </a:r>
            <a:endParaRPr lang="ru-RU" sz="2400" u="sng" dirty="0" smtClean="0"/>
          </a:p>
          <a:p>
            <a:endParaRPr lang="ru-RU" sz="2400" u="sng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1143000"/>
          </a:xfrm>
        </p:spPr>
        <p:txBody>
          <a:bodyPr>
            <a:noAutofit/>
          </a:bodyPr>
          <a:lstStyle/>
          <a:p>
            <a:r>
              <a:rPr lang="ru-RU" sz="5000" dirty="0" smtClean="0"/>
              <a:t>Актуальность проблемы</a:t>
            </a:r>
            <a:r>
              <a:rPr lang="ru-RU" sz="5400" dirty="0" smtClean="0"/>
              <a:t>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i="1" dirty="0" smtClean="0">
                <a:latin typeface="Times New Roman" pitchFamily="16" charset="0"/>
                <a:cs typeface="Times New Roman" pitchFamily="16" charset="0"/>
              </a:rPr>
              <a:t>        Театрализованная деятельность имеет огромное значение для развития творческих способностей  дошкольников, она позволяет решать вопросы развития личности, активизирует словарь, развивает монологическую и диалогическую речь ребёнка, способствует умению организовывать общение со сверстниками, внешне выражать свои внутренние эмоции и правильно понимать эмоциональное состояние собеседника.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056784" cy="77809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Повысить компетентность  педагогов, 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  театральная игровая  деятельность              помогает развитию речи детей.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>
              <a:buNone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1.Привлечь внимание педагогов к проблеме развития речи детей посредством театрализованной деятельности.</a:t>
            </a:r>
          </a:p>
          <a:p>
            <a:pPr marL="0" indent="0" algn="ctr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2. Систематизировать знания педагогов в особенностях и условиях развития речи детей.</a:t>
            </a:r>
          </a:p>
          <a:p>
            <a:pPr marL="0" indent="0" algn="ctr">
              <a:lnSpc>
                <a:spcPct val="115000"/>
              </a:lnSpc>
              <a:spcAft>
                <a:spcPts val="750"/>
              </a:spcAft>
              <a:buNone/>
              <a:defRPr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3.Активизировать деятельность педагогов в направлении речевого развития ребёнка через театрализованную деятельность.</a:t>
            </a:r>
          </a:p>
          <a:p>
            <a:pPr>
              <a:buNone/>
            </a:pPr>
            <a:endParaRPr lang="ru-RU" sz="18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5688632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altLang="ru-RU" sz="96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           </a:t>
            </a:r>
            <a:endParaRPr lang="ru-RU" altLang="ru-RU" sz="9600" dirty="0">
              <a:latin typeface="Times New Roman" pitchFamily="16" charset="0"/>
              <a:ea typeface="Calibri" pitchFamily="34" charset="0"/>
              <a:cs typeface="Times New Roman" pitchFamily="16" charset="0"/>
            </a:endParaRPr>
          </a:p>
          <a:p>
            <a:pPr algn="ctr"/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Речь – одна из важнейших линий развития ребёнка.</a:t>
            </a:r>
          </a:p>
          <a:p>
            <a:pPr algn="ctr"/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Благодаря родному языку малыш входит в наш мир,</a:t>
            </a:r>
          </a:p>
          <a:p>
            <a:pPr marL="0" indent="0" algn="ctr">
              <a:buNone/>
            </a:pPr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получает широкие возможности общения с другими людьми. </a:t>
            </a:r>
          </a:p>
          <a:p>
            <a:pPr marL="0" indent="0" algn="ctr">
              <a:buNone/>
            </a:pPr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Речь помогает понять друг друга, формирует взгляды и убеждения, </a:t>
            </a:r>
          </a:p>
          <a:p>
            <a:pPr marL="0" indent="0" algn="ctr">
              <a:buNone/>
            </a:pPr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а также играет огромную роль в познании окружающего мира.</a:t>
            </a:r>
          </a:p>
          <a:p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Речь ребёнка выполняет три функции связи с внешним миром: коммуникативную, познавательную, регулирующую.</a:t>
            </a:r>
          </a:p>
          <a:p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Период с 3-х до 7 лет - это период усвоения грамматической системы русского языка, развитие связной речи. В это время совершенствуется грамматическая структура и звуковая сторона речи, создаются предпосылки для обогащения словаря.</a:t>
            </a:r>
          </a:p>
          <a:p>
            <a:r>
              <a:rPr lang="ru-RU" altLang="ru-RU" sz="8000" dirty="0" smtClean="0">
                <a:latin typeface="Times New Roman" pitchFamily="16" charset="0"/>
                <a:ea typeface="Calibri" pitchFamily="34" charset="0"/>
                <a:cs typeface="Times New Roman" pitchFamily="16" charset="0"/>
              </a:rPr>
              <a:t> Таким образом, процесс развития речи ребёнка дошкольного возраста – процесс сложный и многоплановый и для успешной его реализации необходима совокупность всех компонентов, которые влияют на качество и содержательную сторону речи. Одним из таких средств является театрализованная деятельность.</a:t>
            </a:r>
          </a:p>
          <a:p>
            <a:endParaRPr lang="ru-RU" altLang="ru-RU" sz="9600" b="1" dirty="0" smtClean="0">
              <a:solidFill>
                <a:srgbClr val="2D2D8A"/>
              </a:solidFill>
              <a:latin typeface="Times New Roman" pitchFamily="16" charset="0"/>
              <a:ea typeface="Calibri" pitchFamily="34" charset="0"/>
              <a:cs typeface="Times New Roman" pitchFamily="1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725544" cy="5688632"/>
          </a:xfrm>
        </p:spPr>
        <p:txBody>
          <a:bodyPr>
            <a:noAutofit/>
          </a:bodyPr>
          <a:lstStyle/>
          <a:p>
            <a:pPr marL="0" indent="0"/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6" charset="0"/>
                <a:cs typeface="Times New Roman" pitchFamily="16" charset="0"/>
              </a:rPr>
              <a:t>         Основные направления речевой работы</a:t>
            </a:r>
            <a:br>
              <a:rPr lang="ru-RU" sz="2400" i="1" dirty="0" smtClean="0">
                <a:solidFill>
                  <a:srgbClr val="7030A0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6" charset="0"/>
                <a:cs typeface="Times New Roman" pitchFamily="16" charset="0"/>
              </a:rPr>
              <a:t>     в театральной деятельности:</a:t>
            </a:r>
            <a:r>
              <a:rPr lang="ru-RU" sz="2400" i="1" dirty="0" smtClean="0">
                <a:effectLst/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i="1" dirty="0" smtClean="0"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2400" b="0" i="1" dirty="0" smtClean="0">
                <a:effectLst/>
                <a:latin typeface="Times New Roman" pitchFamily="16" charset="0"/>
                <a:cs typeface="Times New Roman" pitchFamily="16" charset="0"/>
              </a:rPr>
              <a:t>- Развитие культуры речи: артикуляционной моторики, фонематического восприятия, речевого дыхания, правильного звукопроизношения.</a:t>
            </a:r>
            <a:br>
              <a:rPr lang="ru-RU" sz="2400" b="0" i="1" dirty="0" smtClean="0"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2400" b="0" i="1" dirty="0" smtClean="0">
                <a:effectLst/>
                <a:latin typeface="Times New Roman" pitchFamily="16" charset="0"/>
                <a:cs typeface="Times New Roman" pitchFamily="16" charset="0"/>
              </a:rPr>
              <a:t> - Развитие общей и мелкой моторики: координации движений, мелкой моторики руки, снятие мышечного напряжения.</a:t>
            </a:r>
            <a:br>
              <a:rPr lang="ru-RU" sz="2400" b="0" i="1" dirty="0" smtClean="0"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2400" b="0" i="1" dirty="0" smtClean="0">
                <a:effectLst/>
                <a:latin typeface="Times New Roman" pitchFamily="16" charset="0"/>
                <a:cs typeface="Times New Roman" pitchFamily="16" charset="0"/>
              </a:rPr>
              <a:t>- Развитие сценического мастерства и речевой   деятельности: развитие мимики, пантомимы, жестов, эмоционального восприятия, совершенствование грамматического строя речи, монологической и диалогической формы речи, игровых навыков и творческой самостоятельности.</a:t>
            </a:r>
            <a:r>
              <a:rPr lang="ru-RU" sz="24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400" dirty="0" smtClean="0">
                <a:latin typeface="Times New Roman" pitchFamily="16" charset="0"/>
                <a:cs typeface="Times New Roman" pitchFamily="16" charset="0"/>
              </a:rPr>
            </a:br>
            <a:r>
              <a:rPr lang="ru-RU" sz="18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800" dirty="0" smtClean="0">
                <a:latin typeface="Times New Roman" pitchFamily="16" charset="0"/>
                <a:cs typeface="Times New Roman" pitchFamily="16" charset="0"/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40760" cy="1143000"/>
          </a:xfrm>
        </p:spPr>
        <p:txBody>
          <a:bodyPr>
            <a:noAutofit/>
          </a:bodyPr>
          <a:lstStyle/>
          <a:p>
            <a:r>
              <a:rPr lang="ru-RU" altLang="ru-RU" sz="36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Значение театрализованной деятельности </a:t>
            </a:r>
            <a:endParaRPr lang="ru-RU" sz="36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8003232" cy="4824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помогает усвоению богатства родного языка,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   его выразительных средств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совершенствует артикуляционный аппарат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формирует диалогическую, эмоционально насыщенную речь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улучшает усвоение содержания произведения, логику и последовательность событий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способствует развитию элементов речевого общения: мимики, жестов, интонации, модуляции голоса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позволяет формировать опыт социального поведения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стимулирует активную речь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>
                <a:latin typeface="Times New Roman" pitchFamily="18" charset="0"/>
                <a:cs typeface="Times New Roman" pitchFamily="18" charset="0"/>
              </a:rPr>
              <a:t>появляется живой интерес к самостоятельному познанию и размышлению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400" i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altLang="ru-RU" sz="3400" i="1" dirty="0">
                <a:latin typeface="Times New Roman" pitchFamily="18" charset="0"/>
                <a:cs typeface="Times New Roman" pitchFamily="18" charset="0"/>
              </a:rPr>
              <a:t> получают эмоциональный подъём</a:t>
            </a:r>
          </a:p>
          <a:p>
            <a:pPr>
              <a:lnSpc>
                <a:spcPct val="80000"/>
              </a:lnSpc>
              <a:defRPr/>
            </a:pPr>
            <a:endParaRPr lang="ru-RU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sz="3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426170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Театрализованную игру  исследователь  Л.В.Артёмова  делит на две группы:</a:t>
            </a:r>
            <a:br>
              <a:rPr lang="ru-RU" sz="27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режиссёрские и игры – драматизации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248472" cy="532859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играх-драматизациях </a:t>
            </a:r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, исполняя роль в качестве "артиста", самостоятельно создает образ с помощью комплекса средств вербальной и невербальной выразительности. </a:t>
            </a:r>
          </a:p>
          <a:p>
            <a:pPr>
              <a:buFontTx/>
              <a:buNone/>
            </a:pPr>
            <a:r>
              <a:rPr lang="ru-RU" alt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Видами драматизации являются:</a:t>
            </a:r>
          </a:p>
          <a:p>
            <a:pPr algn="r"/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игры-имитации образов животных, людей, литературных персонажей; </a:t>
            </a:r>
          </a:p>
          <a:p>
            <a:pPr algn="r"/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ролевые диалоги на основе текста; </a:t>
            </a:r>
          </a:p>
          <a:p>
            <a:pPr algn="r"/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инсценировки произведений; </a:t>
            </a:r>
          </a:p>
          <a:p>
            <a:pPr algn="r"/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постановки спектаклей по одному или нескольким произведениям;</a:t>
            </a:r>
          </a:p>
          <a:p>
            <a:pPr lvl="2" algn="r"/>
            <a:r>
              <a:rPr lang="ru-RU" alt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игры-импровизации с разыгрыванием сюжета без предварительной подготовки.</a:t>
            </a:r>
            <a:endParaRPr lang="ru-RU" alt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62633"/>
            <a:ext cx="3384376" cy="23186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19" y="1556792"/>
            <a:ext cx="3515061" cy="22890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 режиссёрской игре </a:t>
            </a:r>
            <a:r>
              <a:rPr lang="ru-RU" sz="2800" b="0" i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"артистами" являются игрушки или их заместители, а ребёнок, организуя деятельность как "сценарист и режиссёр" управляет "артистами"</a:t>
            </a:r>
            <a:endParaRPr lang="ru-RU" sz="2800" b="0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925144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Ребёнок «озвучивая» героев и комментируя сюжет, использует разные средства вербальной выразительности. 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Режиссёрские игры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могут быть групповыми: каждый ведёт игрушки в общем сюжете 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или выступает как режиссёр 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импровизированного концерта, спектакля. При этом накапливается опыт общения, согласования замыслов и сюжетных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действий. 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Виды режиссёрских игр </a:t>
            </a:r>
            <a:r>
              <a:rPr 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определяются в соответствии с </a:t>
            </a:r>
          </a:p>
          <a:p>
            <a:pPr>
              <a:buFontTx/>
              <a:buNone/>
              <a:defRPr/>
            </a:pPr>
            <a:r>
              <a:rPr lang="ru-RU" sz="1800" i="1" dirty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        разнообразием театров,</a:t>
            </a:r>
          </a:p>
          <a:p>
            <a:pPr>
              <a:buFontTx/>
              <a:buNone/>
              <a:defRPr/>
            </a:pPr>
            <a:r>
              <a:rPr lang="ru-RU" sz="1800" i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          используемых в детском саду.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8" y="2154014"/>
            <a:ext cx="3816424" cy="341833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415</TotalTime>
  <Words>765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театральная</vt:lpstr>
      <vt:lpstr> Консультация для педагогов «Использование театрализованной деятельности для  развития речи дошкольников»  </vt:lpstr>
      <vt:lpstr>                     </vt:lpstr>
      <vt:lpstr>Актуальность проблемы:</vt:lpstr>
      <vt:lpstr>ЦЕЛЬ:</vt:lpstr>
      <vt:lpstr>Презентация PowerPoint</vt:lpstr>
      <vt:lpstr>         Основные направления речевой работы      в театральной деятельности: - Развитие культуры речи: артикуляционной моторики, фонематического восприятия, речевого дыхания, правильного звукопроизношения.  - Развитие общей и мелкой моторики: координации движений, мелкой моторики руки, снятие мышечного напряжения. - Развитие сценического мастерства и речевой   деятельности: развитие мимики, пантомимы, жестов, эмоционального восприятия, совершенствование грамматического строя речи, монологической и диалогической формы речи, игровых навыков и творческой самостоятельности.  </vt:lpstr>
      <vt:lpstr>  Значение театрализованной деятельности </vt:lpstr>
      <vt:lpstr>Театрализованную игру  исследователь  Л.В.Артёмова  делит на две группы: режиссёрские и игры – драматизации </vt:lpstr>
      <vt:lpstr>В режиссёрской игре "артистами" являются игрушки или их заместители, а ребёнок, организуя деятельность как "сценарист и режиссёр" управляет "артистами"</vt:lpstr>
      <vt:lpstr>  ВИДЫ ТЕАТРА:</vt:lpstr>
      <vt:lpstr> Речь ребёнка и различные виды театра</vt:lpstr>
      <vt:lpstr>Пальчиковый театр:</vt:lpstr>
      <vt:lpstr>Вязаный театр:</vt:lpstr>
      <vt:lpstr>Настольный театр</vt:lpstr>
      <vt:lpstr>Стендовый театр картинок  на магнитах</vt:lpstr>
      <vt:lpstr>Стендовый теневой театр</vt:lpstr>
      <vt:lpstr>Театр на перчатке (Би-ба-бо):</vt:lpstr>
      <vt:lpstr>Костюмированный театр:</vt:lpstr>
      <vt:lpstr> ВЫВОД:</vt:lpstr>
      <vt:lpstr>СПАСИБО ЗА ВНИМАНИЕ</vt:lpstr>
      <vt:lpstr>Интернет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Лиля</cp:lastModifiedBy>
  <cp:revision>56</cp:revision>
  <dcterms:created xsi:type="dcterms:W3CDTF">2014-04-17T14:13:18Z</dcterms:created>
  <dcterms:modified xsi:type="dcterms:W3CDTF">2024-09-26T21:52:57Z</dcterms:modified>
</cp:coreProperties>
</file>