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58" r:id="rId4"/>
    <p:sldId id="260" r:id="rId5"/>
    <p:sldId id="264" r:id="rId6"/>
    <p:sldId id="265" r:id="rId7"/>
    <p:sldId id="266" r:id="rId8"/>
    <p:sldId id="295" r:id="rId9"/>
    <p:sldId id="296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8683" autoAdjust="0"/>
  </p:normalViewPr>
  <p:slideViewPr>
    <p:cSldViewPr>
      <p:cViewPr varScale="1">
        <p:scale>
          <a:sx n="64" d="100"/>
          <a:sy n="64" d="100"/>
        </p:scale>
        <p:origin x="1578" y="-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D5EA-C96F-49C6-9A42-C9DB22CF203A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C72F-A4BE-4173-B618-E4B2586A3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C72F-A4BE-4173-B618-E4B2586A34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7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85858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85858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48885"/>
            <a:ext cx="5544820" cy="2708910"/>
          </a:xfrm>
          <a:custGeom>
            <a:avLst/>
            <a:gdLst/>
            <a:ahLst/>
            <a:cxnLst/>
            <a:rect l="l" t="t" r="r" b="b"/>
            <a:pathLst>
              <a:path w="5544820" h="2708909">
                <a:moveTo>
                  <a:pt x="5544566" y="0"/>
                </a:moveTo>
                <a:lnTo>
                  <a:pt x="0" y="0"/>
                </a:lnTo>
                <a:lnTo>
                  <a:pt x="0" y="2708910"/>
                </a:lnTo>
                <a:lnTo>
                  <a:pt x="5544566" y="2708910"/>
                </a:lnTo>
                <a:lnTo>
                  <a:pt x="5544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105" y="201929"/>
            <a:ext cx="8230006" cy="1374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323" y="1592071"/>
            <a:ext cx="7516495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85858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58636" y="24618"/>
            <a:ext cx="950263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16479" y="2153585"/>
            <a:ext cx="5527521" cy="1318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</a:t>
            </a:r>
            <a:r>
              <a:rPr sz="2800" b="1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28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spc="-3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b="1" spc="-3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6825" marR="1263015" indent="1270" algn="ctr">
              <a:lnSpc>
                <a:spcPct val="100000"/>
              </a:lnSpc>
            </a:pPr>
            <a:r>
              <a:rPr sz="2800" b="1" spc="-18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2800" b="1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0" y="4419600"/>
            <a:ext cx="430466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b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Шалунова</a:t>
            </a: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" algn="ctr">
              <a:lnSpc>
                <a:spcPct val="100000"/>
              </a:lnSpc>
            </a:pPr>
            <a:endParaRPr sz="24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3603" y="256489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9144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606E8-EE04-4AC0-BC59-68FC6A0DCC5C}"/>
              </a:ext>
            </a:extLst>
          </p:cNvPr>
          <p:cNvSpPr txBox="1"/>
          <p:nvPr/>
        </p:nvSpPr>
        <p:spPr>
          <a:xfrm>
            <a:off x="3747209" y="6324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Починки 2025г.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42A58-3C3E-4C53-92C8-18A3B9308C7C}"/>
              </a:ext>
            </a:extLst>
          </p:cNvPr>
          <p:cNvSpPr txBox="1"/>
          <p:nvPr/>
        </p:nvSpPr>
        <p:spPr>
          <a:xfrm>
            <a:off x="2244279" y="0"/>
            <a:ext cx="465544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 ДОУ Починковский детский сад №8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F6F6D-E6ED-409C-9DAB-1E702857B60B}"/>
              </a:ext>
            </a:extLst>
          </p:cNvPr>
          <p:cNvSpPr txBox="1"/>
          <p:nvPr/>
        </p:nvSpPr>
        <p:spPr>
          <a:xfrm>
            <a:off x="685800" y="762000"/>
            <a:ext cx="79248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жизнь детского сада – это не просто модный тренд, а ключевой фактор успешного развития детей. Активные родители - это наши союзники, помощники и источник ценного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188269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88415A-1E17-466B-A860-77C0D3ED7B8B}"/>
              </a:ext>
            </a:extLst>
          </p:cNvPr>
          <p:cNvSpPr txBox="1"/>
          <p:nvPr/>
        </p:nvSpPr>
        <p:spPr>
          <a:xfrm>
            <a:off x="685800" y="457201"/>
            <a:ext cx="754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Мотивация родителей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1B86F-D741-448A-93B3-F5781C26F6FE}"/>
              </a:ext>
            </a:extLst>
          </p:cNvPr>
          <p:cNvSpPr txBox="1"/>
          <p:nvPr/>
        </p:nvSpPr>
        <p:spPr>
          <a:xfrm>
            <a:off x="381000" y="1066800"/>
            <a:ext cx="8610600" cy="5550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Понимание ценности: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осознавать, почему их участие важно для ребенка, для группы, для детского сада в целом. Объясняйте, что участие родителей положительно влияет на: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Развитие ребенка: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обогащает его опыт, расширяет кругозор, укрепляет связь с семьей и педагогом.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Атмосферу в группе: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 чувство общности, взаимопомощи, поддержки.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Качество образовательного процесса: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использовать разнообразные ресурсы, идеи, опыт.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Личная выгода: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Покажите, что участие в жизни ДОУ полезно и для самих родителей. 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возможность: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Узнать больше о развитии своего ребенка, получить профессиональные рекомендации от воспитателей.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Поделиться своими знаниями и опытом с другими родителями.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Расширить круг общения, найти новых друзей.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•  Провести время с ребенком в интересной и полезной деятельности.</a:t>
            </a:r>
          </a:p>
          <a:p>
            <a:pPr algn="l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Позитивные эмоции: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Создавайте позитивный опыт для родителей. Участие должно приносить радость, удовлетворение, чувство выполненного долга. Избегайте формальных, скучных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81185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0298085-A3BF-439C-A4EC-B0DF444A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685801"/>
            <a:ext cx="8686800" cy="31188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Персонализированный подход: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Учитывайте интересы, возможности, занятость каждого родителя. Предлагайте разные формы участия, чтобы каждый мог найти что-то для себя.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Индивидуальные беседы: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Проводите индивидуальные беседы с родителями, выявляйте их потребности и предлагайте конкретные варианты участия.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Признание заслуг: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Благодарите родителей за их вклад, отмечайте их достижения, выражайте признательность за их поддержку. Используйте грамоты, благодарственные письма, устные похвалы.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Создание «родительского актива»: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Сформируйте группу активных родителей, которые будут помогать в организации мероприятий, делиться опытом, поддерживать других родителей.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Примеры успешного участия: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Рассказывайте о положительном опыте других родителей, демонстрируйте результаты их участия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429F1AB-5BAB-4E2C-A306-80899DDF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01929"/>
            <a:ext cx="8236711" cy="36933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советы по мотивации: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212C-5A1B-4493-89D5-8FAE427F5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5" y="3804604"/>
            <a:ext cx="4800600" cy="2860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234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F01276-512C-4608-AFC9-D0C29543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8542"/>
            <a:ext cx="8610600" cy="76989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Эффективная коммуникация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54A24-0A6F-4052-B288-198096B0CA19}"/>
              </a:ext>
            </a:extLst>
          </p:cNvPr>
          <p:cNvSpPr txBox="1"/>
          <p:nvPr/>
        </p:nvSpPr>
        <p:spPr>
          <a:xfrm>
            <a:off x="3429000" y="2819400"/>
            <a:ext cx="117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6CAA3-9FFC-4553-BBFC-E6BD66E47180}"/>
              </a:ext>
            </a:extLst>
          </p:cNvPr>
          <p:cNvSpPr txBox="1"/>
          <p:nvPr/>
        </p:nvSpPr>
        <p:spPr>
          <a:xfrm>
            <a:off x="304800" y="609599"/>
            <a:ext cx="8610600" cy="6039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Доступность информации: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иметь доступ к информации о жизни группы, о планах, мероприятиях, успехах детей. Используйте разные каналы коммуникации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 Информационные стенды: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размещайте актуальную информацию, фотографии, детские работы.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 Родительские собрания: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проводите собрания регулярно, обсуждайте важные вопросы, отвечайте на вопросы родителей.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 Личные беседы: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уделяйте время для личных бесед с родителями, обсуждайте индивидуальные особенности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Социальные сети, мессенджеры: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создайте группу в социальной сети или мессенджере для оперативного обмена информацией.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Сайт ДОУ: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размещайте информацию о деятельности детского сада на сайте.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Активное слушание: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слушайте родителей, проявляйте интерес к их мнению, задавайте вопросы, уточняйте информацию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Обратная связь: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 запрашивайте обратную связь от родителей, узнавайте их мнение о работе ДОУ, учитывайте их предложения и замечания.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Позитивный язык: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позитивный, доброжелательный язык в общении с родителями. Избегайте критики, обвинений, негативных оценок. Сосредоточьтесь на успехах ребенка, на позитивных изменениях в его развитии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A4EED153-BD06-4F05-87E8-90718376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5" y="201929"/>
            <a:ext cx="8230006" cy="56007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советы по коммуникации: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B4379-52CD-4C0A-816B-3BE26734C2B4}"/>
              </a:ext>
            </a:extLst>
          </p:cNvPr>
          <p:cNvSpPr txBox="1"/>
          <p:nvPr/>
        </p:nvSpPr>
        <p:spPr>
          <a:xfrm>
            <a:off x="3657600" y="2590800"/>
            <a:ext cx="1556331" cy="82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E1340-650A-4BDD-880E-B70DC5BAE347}"/>
              </a:ext>
            </a:extLst>
          </p:cNvPr>
          <p:cNvSpPr txBox="1"/>
          <p:nvPr/>
        </p:nvSpPr>
        <p:spPr>
          <a:xfrm>
            <a:off x="184708" y="609600"/>
            <a:ext cx="8686800" cy="2964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Регулярность: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регулярный график общения с родителями (например, еженедельные отчеты, ежемесячные собрания).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Ясность: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Излагайте информацию четко, лаконично, понятно. Избегайте профессионального жаргона.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Доступность: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доступны для родителей, отвечайте на их вопросы, оказывайте консультативную помощь.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Разнообразие: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разные формы коммуникации, чтобы охватить все категории родителей.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Позитивность: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Создавайте позитивную атмосферу общения, будьте доброжелательны, приветливы, открыты.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8A1422-9132-47B4-988E-B33E1CBFB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7408" r="-2467" b="29629"/>
          <a:stretch/>
        </p:blipFill>
        <p:spPr>
          <a:xfrm>
            <a:off x="838200" y="3806371"/>
            <a:ext cx="3089315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D4781-7CD5-4C61-8E76-609B3B9D4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2" b="6597"/>
          <a:stretch/>
        </p:blipFill>
        <p:spPr>
          <a:xfrm>
            <a:off x="4835485" y="3806371"/>
            <a:ext cx="3089315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870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94E11-50BC-416E-B9A7-489046518312}"/>
              </a:ext>
            </a:extLst>
          </p:cNvPr>
          <p:cNvSpPr txBox="1"/>
          <p:nvPr/>
        </p:nvSpPr>
        <p:spPr>
          <a:xfrm>
            <a:off x="0" y="0"/>
            <a:ext cx="9067800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Поддержка родителей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D7A58-3CEC-4926-9759-F49EAFF0D580}"/>
              </a:ext>
            </a:extLst>
          </p:cNvPr>
          <p:cNvSpPr txBox="1"/>
          <p:nvPr/>
        </p:nvSpPr>
        <p:spPr>
          <a:xfrm>
            <a:off x="190500" y="486220"/>
            <a:ext cx="8686800" cy="3387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Создание атмосферы доверия: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чувствовать, что им доверяют, что их мнение ценят, что их поддерживают.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Оказание помощи и консультаций: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Предоставляйте родителям необходимую информацию и консультации по вопросам воспитания, развития, обучения детей.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Организация родительских клубов: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Создайте родительские клубы по интересам, где родители могут общаться, делиться опытом, получать поддержку друг от друга.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Проведение совместных мероприятий: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Организуйте совместные мероприятия для детей и родителей (праздники, экскурсии, мастер-классы, спортивные соревнования), которые будут способствовать укреплению семейных связей и созданию чувства общности.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Обучение родителей: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Организуйте для родителей семинары, тренинги, мастер-классы по вопросам воспитания, развития, обучения детей.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8BEA0D-D8A4-42BE-8844-E9E9DAC6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965774"/>
            <a:ext cx="3918857" cy="2792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DAF5A9-AFD1-4898-8100-E48C3E724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72" y="3965773"/>
            <a:ext cx="3985385" cy="2792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93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4F425-2E12-49D2-98B1-3ECFE5D9ABE9}"/>
              </a:ext>
            </a:extLst>
          </p:cNvPr>
          <p:cNvSpPr txBox="1"/>
          <p:nvPr/>
        </p:nvSpPr>
        <p:spPr>
          <a:xfrm>
            <a:off x="990600" y="304800"/>
            <a:ext cx="6915623" cy="4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советы по поддержке: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8C3B2-5430-4FD5-B445-58E2D860F780}"/>
              </a:ext>
            </a:extLst>
          </p:cNvPr>
          <p:cNvSpPr txBox="1"/>
          <p:nvPr/>
        </p:nvSpPr>
        <p:spPr>
          <a:xfrm>
            <a:off x="152400" y="710167"/>
            <a:ext cx="8686800" cy="3451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Будьте эмпатичны: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Проявляйте понимание и сочувствие к проблемам и трудностям родителей.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Предлагайте помощь: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готовы оказать помощь и поддержку родителям, если они в этом нуждаются.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Создавайте сообщество: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Поощряйте общение и взаимодействие между родителями, создавайте чувство общности и поддержки.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Будьте гибкими: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Учитывайте индивидуальные потребности и обстоятельства каждой семьи, проявляйте гибкость в организации работы с родителями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Будьте позитивными: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Создавайте позитивную атмосферу в детском саду, поддерживайте родителей, вдохновляйте их на активное участие в жизни ДОУ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F578B4-3040-4248-AD73-C51C1F26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 b="9841"/>
          <a:stretch/>
        </p:blipFill>
        <p:spPr>
          <a:xfrm>
            <a:off x="838200" y="4343400"/>
            <a:ext cx="2971800" cy="2391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38DB62-AF65-4592-A899-D824DB9EC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 b="7016"/>
          <a:stretch/>
        </p:blipFill>
        <p:spPr>
          <a:xfrm>
            <a:off x="4572000" y="4343399"/>
            <a:ext cx="3429000" cy="2391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855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996995-446A-41E8-B58D-5C02C3734D5E}"/>
              </a:ext>
            </a:extLst>
          </p:cNvPr>
          <p:cNvSpPr txBox="1"/>
          <p:nvPr/>
        </p:nvSpPr>
        <p:spPr>
          <a:xfrm>
            <a:off x="304800" y="152400"/>
            <a:ext cx="8534400" cy="28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жизнь детского сада – это длительный и кропотливый процесс, требующий от воспитателей терпения, творчества и профессионализма. Однако, результаты этого процесса стоят затраченных усилий. Активные родители – это залог успешного развития детей, благополучия семьи и процветания детского сада.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Помните: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мотивация, коммуникация и поддержка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три кита, на которых держится эффективное взаимодействие с родителями.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642E2E-ABD3-4584-A334-BB89A2277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6"/>
          <a:stretch/>
        </p:blipFill>
        <p:spPr>
          <a:xfrm>
            <a:off x="931848" y="3153229"/>
            <a:ext cx="3182952" cy="3399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4D2049-1F2E-4D8B-9750-DFD35D23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-508" r="353" b="-4483"/>
          <a:stretch/>
        </p:blipFill>
        <p:spPr>
          <a:xfrm>
            <a:off x="5017958" y="3135949"/>
            <a:ext cx="3182951" cy="3399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658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948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Практические советы по мотивации:</vt:lpstr>
      <vt:lpstr>II. Эффективная коммуникация </vt:lpstr>
      <vt:lpstr>Практические советы по коммуникации: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родителей в совместную деятельность.  Цели и задачи совместной деятельности педагогов и родителей.</dc:title>
  <dc:creator>user</dc:creator>
  <cp:lastModifiedBy>user</cp:lastModifiedBy>
  <cp:revision>30</cp:revision>
  <dcterms:created xsi:type="dcterms:W3CDTF">2025-08-28T17:54:04Z</dcterms:created>
  <dcterms:modified xsi:type="dcterms:W3CDTF">2025-08-29T05:20:38Z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2025-08-28T00:00:00Z</vt:filetime>
  </property>
  <property fmtid="{D5CDD505-2E9C-101B-9397-08002B2CF9AE}" pid="5" name="Producer">
    <vt:lpwstr>Microsoft® PowerPoint® 2010</vt:lpwstr>
  </property>
</Properties>
</file>