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ppt/drawings/drawing3.xml" ContentType="application/vnd.openxmlformats-officedocument.drawingml.chartshapes+xml"/>
  <Override PartName="/ppt/charts/chart8.xml" ContentType="application/vnd.openxmlformats-officedocument.drawingml.chart+xml"/>
  <Override PartName="/ppt/drawings/drawing4.xml" ContentType="application/vnd.openxmlformats-officedocument.drawingml.chartshapes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4"/>
  </p:notesMasterIdLst>
  <p:sldIdLst>
    <p:sldId id="256" r:id="rId2"/>
    <p:sldId id="262" r:id="rId3"/>
    <p:sldId id="261" r:id="rId4"/>
    <p:sldId id="269" r:id="rId5"/>
    <p:sldId id="296" r:id="rId6"/>
    <p:sldId id="268" r:id="rId7"/>
    <p:sldId id="270" r:id="rId8"/>
    <p:sldId id="271" r:id="rId9"/>
    <p:sldId id="263" r:id="rId10"/>
    <p:sldId id="265" r:id="rId11"/>
    <p:sldId id="272" r:id="rId12"/>
    <p:sldId id="258" r:id="rId13"/>
    <p:sldId id="264" r:id="rId14"/>
    <p:sldId id="273" r:id="rId15"/>
    <p:sldId id="297" r:id="rId16"/>
    <p:sldId id="275" r:id="rId17"/>
    <p:sldId id="276" r:id="rId18"/>
    <p:sldId id="277" r:id="rId19"/>
    <p:sldId id="278" r:id="rId20"/>
    <p:sldId id="279" r:id="rId21"/>
    <p:sldId id="280" r:id="rId22"/>
    <p:sldId id="287" r:id="rId23"/>
    <p:sldId id="281" r:id="rId24"/>
    <p:sldId id="286" r:id="rId25"/>
    <p:sldId id="282" r:id="rId26"/>
    <p:sldId id="289" r:id="rId27"/>
    <p:sldId id="292" r:id="rId28"/>
    <p:sldId id="284" r:id="rId29"/>
    <p:sldId id="293" r:id="rId30"/>
    <p:sldId id="294" r:id="rId31"/>
    <p:sldId id="298" r:id="rId32"/>
    <p:sldId id="295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  <c:spPr>
        <a:solidFill>
          <a:schemeClr val="accent5">
            <a:lumMod val="40000"/>
            <a:lumOff val="60000"/>
          </a:schemeClr>
        </a:solidFill>
        <a:ln w="9525">
          <a:noFill/>
        </a:ln>
      </c:spPr>
    </c:floor>
    <c:sideWall>
      <c:thickness val="0"/>
      <c:spPr>
        <a:solidFill>
          <a:schemeClr val="accent5">
            <a:lumMod val="40000"/>
            <a:lumOff val="60000"/>
          </a:schemeClr>
        </a:solidFill>
      </c:spPr>
    </c:sideWall>
    <c:backWall>
      <c:thickness val="0"/>
      <c:spPr>
        <a:solidFill>
          <a:schemeClr val="accent5">
            <a:lumMod val="40000"/>
            <a:lumOff val="60000"/>
          </a:schemeClr>
        </a:solidFill>
      </c:spPr>
    </c:backWall>
    <c:plotArea>
      <c:layout>
        <c:manualLayout>
          <c:layoutTarget val="inner"/>
          <c:xMode val="edge"/>
          <c:yMode val="edge"/>
          <c:x val="0.15234640595489388"/>
          <c:y val="3.5756151747367557E-2"/>
          <c:w val="0.61794633929563392"/>
          <c:h val="0.45168817585835375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за 2023-2024 уч. год 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chemeClr val="bg1"/>
              </a:solidFill>
            </a:ln>
          </c:spPr>
          <c:invertIfNegative val="0"/>
          <c:cat>
            <c:strRef>
              <c:f>Лист1!$A$2:$A$7</c:f>
              <c:strCache>
                <c:ptCount val="5"/>
                <c:pt idx="0">
                  <c:v>Физическое развитие</c:v>
                </c:pt>
                <c:pt idx="1">
                  <c:v>Социально-коммуникативное</c:v>
                </c:pt>
                <c:pt idx="2">
                  <c:v>Познавательное развитие</c:v>
                </c:pt>
                <c:pt idx="3">
                  <c:v>Речевое развитие</c:v>
                </c:pt>
                <c:pt idx="4">
                  <c:v>Художественно-эстетическое</c:v>
                </c:pt>
              </c:strCache>
            </c:strRef>
          </c:cat>
          <c:val>
            <c:numRef>
              <c:f>Лист1!$B$2:$B$7</c:f>
              <c:numCache>
                <c:formatCode>0%</c:formatCode>
                <c:ptCount val="6"/>
                <c:pt idx="0">
                  <c:v>0.85</c:v>
                </c:pt>
                <c:pt idx="1">
                  <c:v>0.85</c:v>
                </c:pt>
                <c:pt idx="2">
                  <c:v>0.9</c:v>
                </c:pt>
                <c:pt idx="3">
                  <c:v>0.9</c:v>
                </c:pt>
                <c:pt idx="4">
                  <c:v>0.85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2826368"/>
        <c:axId val="82827904"/>
        <c:axId val="120420992"/>
      </c:bar3DChart>
      <c:catAx>
        <c:axId val="8282636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000" b="1"/>
            </a:pPr>
            <a:endParaRPr lang="en-US"/>
          </a:p>
        </c:txPr>
        <c:crossAx val="82827904"/>
        <c:crosses val="autoZero"/>
        <c:auto val="1"/>
        <c:lblAlgn val="ctr"/>
        <c:lblOffset val="100"/>
        <c:noMultiLvlLbl val="0"/>
      </c:catAx>
      <c:valAx>
        <c:axId val="8282790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2826368"/>
        <c:crosses val="autoZero"/>
        <c:crossBetween val="between"/>
      </c:valAx>
      <c:serAx>
        <c:axId val="1204209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82827904"/>
        <c:crosses val="autoZero"/>
      </c:ser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39964411361700553"/>
          <c:y val="0.66030824147414457"/>
          <c:w val="0.35145938401210508"/>
          <c:h val="9.6055170867876405E-2"/>
        </c:manualLayout>
      </c:layout>
      <c:overlay val="0"/>
      <c:spPr>
        <a:noFill/>
        <a:ln w="9525" cap="flat" cmpd="sng" algn="ctr">
          <a:noFill/>
          <a:prstDash val="solid"/>
        </a:ln>
        <a:effectLst>
          <a:outerShdw blurRad="63500" dist="50800" dir="5400000" sx="98000" sy="98000" rotWithShape="0">
            <a:srgbClr val="000000">
              <a:alpha val="20000"/>
            </a:srgbClr>
          </a:outerShdw>
        </a:effectLst>
      </c:spPr>
      <c:txPr>
        <a:bodyPr/>
        <a:lstStyle/>
        <a:p>
          <a:pPr>
            <a:defRPr sz="1400">
              <a:solidFill>
                <a:schemeClr val="tx2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  <c:perspective val="30"/>
    </c:view3D>
    <c:floor>
      <c:thickness val="0"/>
      <c:spPr>
        <a:solidFill>
          <a:schemeClr val="accent5">
            <a:lumMod val="40000"/>
            <a:lumOff val="60000"/>
          </a:schemeClr>
        </a:solidFill>
        <a:ln>
          <a:solidFill>
            <a:schemeClr val="accent2">
              <a:lumMod val="20000"/>
              <a:lumOff val="80000"/>
            </a:schemeClr>
          </a:solidFill>
        </a:ln>
      </c:spPr>
    </c:floor>
    <c:sideWall>
      <c:thickness val="0"/>
      <c:spPr>
        <a:solidFill>
          <a:schemeClr val="accent5">
            <a:lumMod val="40000"/>
            <a:lumOff val="60000"/>
          </a:schemeClr>
        </a:solidFill>
      </c:spPr>
    </c:sideWall>
    <c:backWall>
      <c:thickness val="0"/>
      <c:spPr>
        <a:solidFill>
          <a:schemeClr val="accent5">
            <a:lumMod val="40000"/>
            <a:lumOff val="60000"/>
          </a:schemeClr>
        </a:solidFill>
      </c:spPr>
    </c:backWall>
    <c:plotArea>
      <c:layout>
        <c:manualLayout>
          <c:layoutTarget val="inner"/>
          <c:xMode val="edge"/>
          <c:yMode val="edge"/>
          <c:x val="0.10301659238091657"/>
          <c:y val="3.3894370170038296E-2"/>
          <c:w val="0.77156187029567447"/>
          <c:h val="0.41078686795515995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 уровень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  <a:ln>
              <a:solidFill>
                <a:schemeClr val="bg1"/>
              </a:solidFill>
            </a:ln>
          </c:spPr>
          <c:invertIfNegative val="0"/>
          <c:cat>
            <c:strRef>
              <c:f>Лист1!$A$2:$A$5</c:f>
              <c:strCache>
                <c:ptCount val="4"/>
                <c:pt idx="0">
                  <c:v>Произвольность</c:v>
                </c:pt>
                <c:pt idx="1">
                  <c:v>Психологоческий компонент </c:v>
                </c:pt>
                <c:pt idx="2">
                  <c:v>Личностно-мотивационный компонент</c:v>
                </c:pt>
                <c:pt idx="3">
                  <c:v>Информационный компонент</c:v>
                </c:pt>
              </c:strCache>
            </c:strRef>
          </c:cat>
          <c:val>
            <c:numRef>
              <c:f>Лист1!$B$2:$B$5</c:f>
              <c:numCache>
                <c:formatCode>0%</c:formatCode>
                <c:ptCount val="4"/>
                <c:pt idx="0">
                  <c:v>0.43</c:v>
                </c:pt>
                <c:pt idx="1">
                  <c:v>0.4</c:v>
                </c:pt>
                <c:pt idx="2">
                  <c:v>1</c:v>
                </c:pt>
                <c:pt idx="3">
                  <c:v>0.63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 уровнь</c:v>
                </c:pt>
              </c:strCache>
            </c:strRef>
          </c:tx>
          <c:spPr>
            <a:solidFill>
              <a:schemeClr val="bg1"/>
            </a:solidFill>
            <a:ln>
              <a:noFill/>
            </a:ln>
          </c:spPr>
          <c:invertIfNegative val="0"/>
          <c:cat>
            <c:strRef>
              <c:f>Лист1!$A$2:$A$5</c:f>
              <c:strCache>
                <c:ptCount val="4"/>
                <c:pt idx="0">
                  <c:v>Произвольность</c:v>
                </c:pt>
                <c:pt idx="1">
                  <c:v>Психологоческий компонент </c:v>
                </c:pt>
                <c:pt idx="2">
                  <c:v>Личностно-мотивационный компонент</c:v>
                </c:pt>
                <c:pt idx="3">
                  <c:v>Информационный компонент</c:v>
                </c:pt>
              </c:strCache>
            </c:strRef>
          </c:cat>
          <c:val>
            <c:numRef>
              <c:f>Лист1!$C$2:$C$5</c:f>
              <c:numCache>
                <c:formatCode>0%</c:formatCode>
                <c:ptCount val="4"/>
                <c:pt idx="0">
                  <c:v>0.37</c:v>
                </c:pt>
                <c:pt idx="1">
                  <c:v>0.56999999999999995</c:v>
                </c:pt>
                <c:pt idx="2">
                  <c:v>0</c:v>
                </c:pt>
                <c:pt idx="3">
                  <c:v>0.37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Низкий уровень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4"/>
                <c:pt idx="0">
                  <c:v>Произвольность</c:v>
                </c:pt>
                <c:pt idx="1">
                  <c:v>Психологоческий компонент </c:v>
                </c:pt>
                <c:pt idx="2">
                  <c:v>Личностно-мотивационный компонент</c:v>
                </c:pt>
                <c:pt idx="3">
                  <c:v>Информационный компонент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6295296"/>
        <c:axId val="66296832"/>
        <c:axId val="66298304"/>
      </c:bar3DChart>
      <c:catAx>
        <c:axId val="662952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6296832"/>
        <c:crosses val="autoZero"/>
        <c:auto val="1"/>
        <c:lblAlgn val="ctr"/>
        <c:lblOffset val="100"/>
        <c:noMultiLvlLbl val="0"/>
      </c:catAx>
      <c:valAx>
        <c:axId val="6629683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6295296"/>
        <c:crosses val="autoZero"/>
        <c:crossBetween val="between"/>
      </c:valAx>
      <c:serAx>
        <c:axId val="6629830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66296832"/>
        <c:crosses val="autoZero"/>
      </c:serAx>
    </c:plotArea>
    <c:legend>
      <c:legendPos val="r"/>
      <c:layout>
        <c:manualLayout>
          <c:xMode val="edge"/>
          <c:yMode val="edge"/>
          <c:x val="0.97764669173874308"/>
          <c:y val="0.36379012991911464"/>
          <c:w val="8.6976151585993998E-3"/>
          <c:h val="3.1591060394927754E-2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>
              <a:solidFill>
                <a:schemeClr val="bg1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1016963027499866E-2"/>
          <c:y val="4.7805360807863455E-2"/>
          <c:w val="0.73827213642928569"/>
          <c:h val="0.83255247467630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Дети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Лист1!$A$2:$A$4</c:f>
              <c:strCache>
                <c:ptCount val="3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108</c:v>
                </c:pt>
                <c:pt idx="1">
                  <c:v>107</c:v>
                </c:pt>
                <c:pt idx="2">
                  <c:v>110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Семьи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cat>
            <c:strRef>
              <c:f>Лист1!$A$2:$A$4</c:f>
              <c:strCache>
                <c:ptCount val="3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22</c:v>
                </c:pt>
                <c:pt idx="1">
                  <c:v>44</c:v>
                </c:pt>
                <c:pt idx="2">
                  <c:v>50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Педагоги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c:spPr>
          <c:invertIfNegative val="0"/>
          <c:cat>
            <c:strRef>
              <c:f>Лист1!$A$2:$A$4</c:f>
              <c:strCache>
                <c:ptCount val="3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11</c:v>
                </c:pt>
                <c:pt idx="1">
                  <c:v>18</c:v>
                </c:pt>
                <c:pt idx="2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6021632"/>
        <c:axId val="66035712"/>
        <c:axId val="0"/>
      </c:bar3DChart>
      <c:catAx>
        <c:axId val="660216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6035712"/>
        <c:crosses val="autoZero"/>
        <c:auto val="1"/>
        <c:lblAlgn val="ctr"/>
        <c:lblOffset val="100"/>
        <c:noMultiLvlLbl val="0"/>
      </c:catAx>
      <c:valAx>
        <c:axId val="66035712"/>
        <c:scaling>
          <c:orientation val="minMax"/>
        </c:scaling>
        <c:delete val="0"/>
        <c:axPos val="l"/>
        <c:majorGridlines>
          <c:spPr>
            <a:ln>
              <a:solidFill>
                <a:srgbClr val="92D050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602163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7.1016963027499866E-2"/>
          <c:y val="4.7805360807863455E-2"/>
          <c:w val="0.73827213642928569"/>
          <c:h val="0.83255247467630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Дети</c:v>
                </c:pt>
              </c:strCache>
            </c:strRef>
          </c:tx>
          <c:spPr>
            <a:solidFill>
              <a:schemeClr val="tx2"/>
            </a:solidFill>
          </c:spPr>
          <c:invertIfNegative val="0"/>
          <c:cat>
            <c:strRef>
              <c:f>Лист1!$A$2:$A$3</c:f>
              <c:strCache>
                <c:ptCount val="2"/>
                <c:pt idx="0">
                  <c:v>2023-2024</c:v>
                </c:pt>
                <c:pt idx="1">
                  <c:v>2024-2025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45</c:v>
                </c:pt>
                <c:pt idx="1">
                  <c:v>50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Семьи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</c:spPr>
          <c:invertIfNegative val="0"/>
          <c:cat>
            <c:strRef>
              <c:f>Лист1!$A$2:$A$3</c:f>
              <c:strCache>
                <c:ptCount val="2"/>
                <c:pt idx="0">
                  <c:v>2023-2024</c:v>
                </c:pt>
                <c:pt idx="1">
                  <c:v>2024-2025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40</c:v>
                </c:pt>
                <c:pt idx="1">
                  <c:v>45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Педагоги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solidFill>
                <a:schemeClr val="bg2">
                  <a:lumMod val="75000"/>
                </a:schemeClr>
              </a:solidFill>
            </a:ln>
          </c:spPr>
          <c:invertIfNegative val="0"/>
          <c:cat>
            <c:strRef>
              <c:f>Лист1!$A$2:$A$3</c:f>
              <c:strCache>
                <c:ptCount val="2"/>
                <c:pt idx="0">
                  <c:v>2023-2024</c:v>
                </c:pt>
                <c:pt idx="1">
                  <c:v>2024-2025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5</c:v>
                </c:pt>
                <c:pt idx="1">
                  <c:v>4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Детский сад</c:v>
                </c:pt>
              </c:strCache>
            </c:strRef>
          </c:tx>
          <c:invertIfNegative val="0"/>
          <c:cat>
            <c:strRef>
              <c:f>Лист1!$A$2:$A$3</c:f>
              <c:strCache>
                <c:ptCount val="2"/>
                <c:pt idx="0">
                  <c:v>2023-2024</c:v>
                </c:pt>
                <c:pt idx="1">
                  <c:v>2024-2025</c:v>
                </c:pt>
              </c:strCache>
            </c:str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5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6164992"/>
        <c:axId val="66170880"/>
        <c:axId val="0"/>
      </c:bar3DChart>
      <c:catAx>
        <c:axId val="6616499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6170880"/>
        <c:crosses val="autoZero"/>
        <c:auto val="1"/>
        <c:lblAlgn val="ctr"/>
        <c:lblOffset val="100"/>
        <c:noMultiLvlLbl val="0"/>
      </c:catAx>
      <c:valAx>
        <c:axId val="6617088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661649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958691760465025"/>
          <c:y val="0.14009163116315912"/>
          <c:w val="0.2348410202048456"/>
          <c:h val="0.61649617846667659"/>
        </c:manualLayout>
      </c:layout>
      <c:overlay val="0"/>
      <c:spPr>
        <a:noFill/>
      </c:spPr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начало 2024-2025 уч.г.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cat>
            <c:strRef>
              <c:f>Лист1!$A$2:$A$5</c:f>
              <c:strCache>
                <c:ptCount val="3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0</c:v>
                </c:pt>
              </c:strCache>
            </c:strRef>
          </c:tx>
          <c:spPr>
            <a:solidFill>
              <a:srgbClr val="002060"/>
            </a:solidFill>
          </c:spPr>
          <c:invertIfNegative val="0"/>
          <c:cat>
            <c:strRef>
              <c:f>Лист1!$A$2:$A$5</c:f>
              <c:strCache>
                <c:ptCount val="3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02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6224896"/>
        <c:axId val="66226432"/>
      </c:barChart>
      <c:catAx>
        <c:axId val="66224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6226432"/>
        <c:crosses val="autoZero"/>
        <c:auto val="1"/>
        <c:lblAlgn val="ctr"/>
        <c:lblOffset val="100"/>
        <c:noMultiLvlLbl val="0"/>
      </c:catAx>
      <c:valAx>
        <c:axId val="662264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6224896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>
        <a:lumMod val="95000"/>
      </a:schemeClr>
    </a:solidFill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685476659241869E-2"/>
          <c:y val="3.4473334288342129E-2"/>
          <c:w val="0.66633625407741581"/>
          <c:h val="0.883559239742045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ср.спец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strRef>
              <c:f>Лист1!$A$2:$A$4</c:f>
              <c:strCache>
                <c:ptCount val="3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15</c:v>
                </c:pt>
                <c:pt idx="1">
                  <c:v>15</c:v>
                </c:pt>
                <c:pt idx="2">
                  <c:v>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высшее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Лист1!$A$2:$A$4</c:f>
              <c:strCache>
                <c:ptCount val="3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85</c:v>
                </c:pt>
                <c:pt idx="1">
                  <c:v>85</c:v>
                </c:pt>
                <c:pt idx="2">
                  <c:v>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408448"/>
        <c:axId val="66409984"/>
      </c:barChart>
      <c:catAx>
        <c:axId val="664084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6409984"/>
        <c:crosses val="autoZero"/>
        <c:auto val="1"/>
        <c:lblAlgn val="ctr"/>
        <c:lblOffset val="100"/>
        <c:noMultiLvlLbl val="0"/>
      </c:catAx>
      <c:valAx>
        <c:axId val="664099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640844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bg1">
        <a:lumMod val="95000"/>
      </a:schemeClr>
    </a:solidFill>
  </c:spPr>
  <c:txPr>
    <a:bodyPr/>
    <a:lstStyle/>
    <a:p>
      <a:pPr>
        <a:defRPr sz="11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685476659241869E-2"/>
          <c:y val="3.4473334288342129E-2"/>
          <c:w val="0.66633625407741581"/>
          <c:h val="0.883559239742045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 5 лет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strRef>
              <c:f>Лист1!$A$2:$A$4</c:f>
              <c:strCache>
                <c:ptCount val="3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22</c:v>
                </c:pt>
                <c:pt idx="1">
                  <c:v>28</c:v>
                </c:pt>
                <c:pt idx="2">
                  <c:v>28.5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от 5 до 10 лет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Лист1!$A$2:$A$4</c:f>
              <c:strCache>
                <c:ptCount val="3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10</c:v>
                </c:pt>
                <c:pt idx="1">
                  <c:v>14</c:v>
                </c:pt>
                <c:pt idx="2">
                  <c:v>7.1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от 10 до 15 лет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33</c:v>
                </c:pt>
                <c:pt idx="1">
                  <c:v>14</c:v>
                </c:pt>
                <c:pt idx="2">
                  <c:v>14.3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от 15 до 20 лет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10</c:v>
                </c:pt>
                <c:pt idx="1">
                  <c:v>7</c:v>
                </c:pt>
                <c:pt idx="2">
                  <c:v>14.3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более 20 лет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</c:strCache>
            </c:strRef>
          </c:cat>
          <c:val>
            <c:numRef>
              <c:f>Лист1!$F$2:$F$4</c:f>
              <c:numCache>
                <c:formatCode>General</c:formatCode>
                <c:ptCount val="3"/>
                <c:pt idx="0">
                  <c:v>33</c:v>
                </c:pt>
                <c:pt idx="1">
                  <c:v>36</c:v>
                </c:pt>
                <c:pt idx="2">
                  <c:v>35.700000000000003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6695168"/>
        <c:axId val="66696704"/>
      </c:barChart>
      <c:catAx>
        <c:axId val="666951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6696704"/>
        <c:crosses val="autoZero"/>
        <c:auto val="1"/>
        <c:lblAlgn val="ctr"/>
        <c:lblOffset val="100"/>
        <c:noMultiLvlLbl val="0"/>
      </c:catAx>
      <c:valAx>
        <c:axId val="666967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669516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bg1">
        <a:lumMod val="95000"/>
      </a:schemeClr>
    </a:solidFill>
  </c:spPr>
  <c:txPr>
    <a:bodyPr/>
    <a:lstStyle/>
    <a:p>
      <a:pPr>
        <a:defRPr sz="11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4.685476659241869E-2"/>
          <c:y val="3.4473334288342129E-2"/>
          <c:w val="0.66633625407741581"/>
          <c:h val="0.883559239742045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высшая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cat>
            <c:strRef>
              <c:f>Лист1!$A$2:$A$4</c:f>
              <c:strCache>
                <c:ptCount val="3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55</c:v>
                </c:pt>
                <c:pt idx="1">
                  <c:v>43</c:v>
                </c:pt>
                <c:pt idx="2">
                  <c:v>38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первая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Лист1!$A$2:$A$4</c:f>
              <c:strCache>
                <c:ptCount val="3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11</c:v>
                </c:pt>
                <c:pt idx="1">
                  <c:v>14</c:v>
                </c:pt>
                <c:pt idx="2">
                  <c:v>38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 имеют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33</c:v>
                </c:pt>
                <c:pt idx="1">
                  <c:v>43</c:v>
                </c:pt>
                <c:pt idx="2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7266432"/>
        <c:axId val="67267968"/>
      </c:barChart>
      <c:catAx>
        <c:axId val="672664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7267968"/>
        <c:crosses val="autoZero"/>
        <c:auto val="1"/>
        <c:lblAlgn val="ctr"/>
        <c:lblOffset val="100"/>
        <c:noMultiLvlLbl val="0"/>
      </c:catAx>
      <c:valAx>
        <c:axId val="672679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726643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spPr>
    <a:solidFill>
      <a:schemeClr val="bg1">
        <a:lumMod val="95000"/>
      </a:schemeClr>
    </a:solidFill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037925-A38F-44B8-A62F-353D047A041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7A2F8C3-A06A-4BCD-A2E5-DF984122B628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Качественный образовательный процесс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(образовательная программа МКДОУ Починковского детского сада №8, АОП для детей с РАС, АОП для детей с ТНР, АОП для детей с ЗПР)</a:t>
          </a:r>
          <a:endParaRPr lang="en-US" sz="16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02C113-3220-465A-8349-68BC7E070C13}" type="parTrans" cxnId="{F66C990A-323B-4933-9918-146BAC744E4D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D4F452-587E-4EBF-86E9-C0C67F623C41}" type="sibTrans" cxnId="{F66C990A-323B-4933-9918-146BAC744E4D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5612EC-9F50-4A7A-9156-04C5DE85CC62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Безопасность обучающихся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1)</a:t>
          </a:r>
          <a:endParaRPr lang="en-US" sz="18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5810F8-95CD-4C26-B070-7FFD2E1FAB66}" type="parTrans" cxnId="{1D13D199-C390-4E23-AF53-B77A0055ED3B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820B422-D121-465B-9793-86D4883FEF88}" type="sibTrans" cxnId="{1D13D199-C390-4E23-AF53-B77A0055ED3B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71E668-7BF3-47D6-B6B3-0D748C2B85DF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Патриотическое воспитание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2)</a:t>
          </a:r>
          <a:endParaRPr lang="en-US" sz="18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59594A-90C1-49B7-B483-EE5A7C2CF6C7}" type="parTrans" cxnId="{9C68F2BA-5A9F-4CCE-85F6-CE8FBB8F33A5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BF075A-4C63-4BA9-9D4D-3C3A53FCCFAC}" type="sibTrans" cxnId="{9C68F2BA-5A9F-4CCE-85F6-CE8FBB8F33A5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2C34D1-B992-44B9-89FD-E066561C3144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Сохранение и укрепление здоровья обучающихся (</a:t>
          </a:r>
          <a:r>
            <a:rPr lang="ru-RU" sz="18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физкультурно</a:t>
          </a:r>
          <a:r>
            <a:rPr lang="ru-RU" sz="1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– оздоровительная работа)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3)</a:t>
          </a:r>
          <a:endParaRPr lang="en-US" sz="16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C5142D-62D0-4F6A-B21E-600620E5AC2E}" type="parTrans" cxnId="{35A75200-412D-4FD7-B68B-A9DBA666B37B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5742BD-4B6E-46D4-AE31-9A42ED2CC668}" type="sibTrans" cxnId="{35A75200-412D-4FD7-B68B-A9DBA666B37B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3CDF58-E437-442E-9441-54A95B249B26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ru-RU" sz="20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Работа клуба молодой семьи «Гармония»</a:t>
          </a:r>
        </a:p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ru-RU" sz="20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4)</a:t>
          </a:r>
          <a:endParaRPr lang="en-US" sz="20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A638EE-961B-4B70-8093-7446C0209FE6}" type="parTrans" cxnId="{FAB8CD98-1882-413C-B024-198ADDC0ECAA}">
      <dgm:prSet/>
      <dgm:spPr/>
      <dgm:t>
        <a:bodyPr/>
        <a:lstStyle/>
        <a:p>
          <a:endParaRPr lang="en-US"/>
        </a:p>
      </dgm:t>
    </dgm:pt>
    <dgm:pt modelId="{5B5950DD-B0D9-4A9C-A2E4-BF871638E525}" type="sibTrans" cxnId="{FAB8CD98-1882-413C-B024-198ADDC0ECAA}">
      <dgm:prSet/>
      <dgm:spPr/>
      <dgm:t>
        <a:bodyPr/>
        <a:lstStyle/>
        <a:p>
          <a:endParaRPr lang="en-US"/>
        </a:p>
      </dgm:t>
    </dgm:pt>
    <dgm:pt modelId="{B52C6132-C05B-4C75-AF77-96B6C0E1EBFB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ru-RU" sz="1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Работа мини музея «</a:t>
          </a:r>
          <a:r>
            <a:rPr lang="ru-RU" sz="18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Газовичок</a:t>
          </a:r>
          <a:r>
            <a:rPr lang="ru-RU" sz="1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</a:t>
          </a:r>
        </a:p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ru-RU" sz="18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5)</a:t>
          </a:r>
          <a:endParaRPr lang="en-US" sz="18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9B6EA0-321A-42AD-8337-68DF6719629A}" type="parTrans" cxnId="{E6D30032-AC61-441B-B25D-3574FB70AEF6}">
      <dgm:prSet/>
      <dgm:spPr/>
      <dgm:t>
        <a:bodyPr/>
        <a:lstStyle/>
        <a:p>
          <a:endParaRPr lang="en-US"/>
        </a:p>
      </dgm:t>
    </dgm:pt>
    <dgm:pt modelId="{546B20E3-4F02-4B96-BC56-DEEBE07D0FD0}" type="sibTrans" cxnId="{E6D30032-AC61-441B-B25D-3574FB70AEF6}">
      <dgm:prSet/>
      <dgm:spPr/>
      <dgm:t>
        <a:bodyPr/>
        <a:lstStyle/>
        <a:p>
          <a:endParaRPr lang="en-US"/>
        </a:p>
      </dgm:t>
    </dgm:pt>
    <dgm:pt modelId="{54B192E0-F52A-4870-8DB8-EF3F59E14279}" type="pres">
      <dgm:prSet presAssocID="{06037925-A38F-44B8-A62F-353D047A041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D5A1B6D-D6EE-4CEC-81F1-AE7C3A9A6429}" type="pres">
      <dgm:prSet presAssocID="{97A2F8C3-A06A-4BCD-A2E5-DF984122B628}" presName="parentLin" presStyleCnt="0"/>
      <dgm:spPr/>
    </dgm:pt>
    <dgm:pt modelId="{C8504F03-2732-4B26-A40D-953DC2857074}" type="pres">
      <dgm:prSet presAssocID="{97A2F8C3-A06A-4BCD-A2E5-DF984122B628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7DD07370-4E37-4ACF-BF35-87541297D95F}" type="pres">
      <dgm:prSet presAssocID="{97A2F8C3-A06A-4BCD-A2E5-DF984122B628}" presName="parentText" presStyleLbl="node1" presStyleIdx="0" presStyleCnt="6" custScaleX="132870" custScaleY="191510" custLinFactNeighborX="-2115" custLinFactNeighborY="1313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499B38-DFE4-4683-BB16-CDDD29E316EE}" type="pres">
      <dgm:prSet presAssocID="{97A2F8C3-A06A-4BCD-A2E5-DF984122B628}" presName="negativeSpace" presStyleCnt="0"/>
      <dgm:spPr/>
    </dgm:pt>
    <dgm:pt modelId="{11233F2B-2FC0-4721-9B29-DD807D9B01E5}" type="pres">
      <dgm:prSet presAssocID="{97A2F8C3-A06A-4BCD-A2E5-DF984122B628}" presName="childText" presStyleLbl="conFgAcc1" presStyleIdx="0" presStyleCnt="6">
        <dgm:presLayoutVars>
          <dgm:bulletEnabled val="1"/>
        </dgm:presLayoutVars>
      </dgm:prSet>
      <dgm:spPr/>
    </dgm:pt>
    <dgm:pt modelId="{CC067926-88A5-4FF6-95BC-1ACF65F100FC}" type="pres">
      <dgm:prSet presAssocID="{56D4F452-587E-4EBF-86E9-C0C67F623C41}" presName="spaceBetweenRectangles" presStyleCnt="0"/>
      <dgm:spPr/>
    </dgm:pt>
    <dgm:pt modelId="{F067BE54-CF48-43CA-B9EC-D0D933D69E8E}" type="pres">
      <dgm:prSet presAssocID="{E05612EC-9F50-4A7A-9156-04C5DE85CC62}" presName="parentLin" presStyleCnt="0"/>
      <dgm:spPr/>
    </dgm:pt>
    <dgm:pt modelId="{7FB95284-BA4E-4998-B384-F2D583F6B1CE}" type="pres">
      <dgm:prSet presAssocID="{E05612EC-9F50-4A7A-9156-04C5DE85CC62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18A9BB3D-617F-4F40-998D-BD5721AD80ED}" type="pres">
      <dgm:prSet presAssocID="{E05612EC-9F50-4A7A-9156-04C5DE85CC62}" presName="parentText" presStyleLbl="node1" presStyleIdx="1" presStyleCnt="6" custScaleX="125917" custScaleY="150730" custLinFactNeighborX="-2115" custLinFactNeighborY="1313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5681D3-017B-40EB-BA4C-97BE39B56B82}" type="pres">
      <dgm:prSet presAssocID="{E05612EC-9F50-4A7A-9156-04C5DE85CC62}" presName="negativeSpace" presStyleCnt="0"/>
      <dgm:spPr/>
    </dgm:pt>
    <dgm:pt modelId="{81E25812-307E-42F6-9B83-EC1F6F54E67D}" type="pres">
      <dgm:prSet presAssocID="{E05612EC-9F50-4A7A-9156-04C5DE85CC62}" presName="childText" presStyleLbl="conFgAcc1" presStyleIdx="1" presStyleCnt="6">
        <dgm:presLayoutVars>
          <dgm:bulletEnabled val="1"/>
        </dgm:presLayoutVars>
      </dgm:prSet>
      <dgm:spPr/>
    </dgm:pt>
    <dgm:pt modelId="{6A7B0345-4698-434D-86BE-3FB6A56BD64A}" type="pres">
      <dgm:prSet presAssocID="{3820B422-D121-465B-9793-86D4883FEF88}" presName="spaceBetweenRectangles" presStyleCnt="0"/>
      <dgm:spPr/>
    </dgm:pt>
    <dgm:pt modelId="{E2ABEE20-CB85-4504-A335-9AA5B0A9D264}" type="pres">
      <dgm:prSet presAssocID="{DA71E668-7BF3-47D6-B6B3-0D748C2B85DF}" presName="parentLin" presStyleCnt="0"/>
      <dgm:spPr/>
    </dgm:pt>
    <dgm:pt modelId="{9ACB4EE1-B237-44A5-A49D-873AF27B31B4}" type="pres">
      <dgm:prSet presAssocID="{DA71E668-7BF3-47D6-B6B3-0D748C2B85DF}" presName="parentLeftMargin" presStyleLbl="node1" presStyleIdx="1" presStyleCnt="6"/>
      <dgm:spPr/>
      <dgm:t>
        <a:bodyPr/>
        <a:lstStyle/>
        <a:p>
          <a:endParaRPr lang="en-US"/>
        </a:p>
      </dgm:t>
    </dgm:pt>
    <dgm:pt modelId="{6994FD40-312C-442D-81F3-B0F40C2CECD9}" type="pres">
      <dgm:prSet presAssocID="{DA71E668-7BF3-47D6-B6B3-0D748C2B85DF}" presName="parentText" presStyleLbl="node1" presStyleIdx="2" presStyleCnt="6" custScaleX="115803" custScaleY="148022" custLinFactNeighborX="-2115" custLinFactNeighborY="1313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7705E8-3235-4DFF-978D-A3D4F8BC88DD}" type="pres">
      <dgm:prSet presAssocID="{DA71E668-7BF3-47D6-B6B3-0D748C2B85DF}" presName="negativeSpace" presStyleCnt="0"/>
      <dgm:spPr/>
    </dgm:pt>
    <dgm:pt modelId="{F374CA1F-015C-4174-B4F9-CE52379A92B8}" type="pres">
      <dgm:prSet presAssocID="{DA71E668-7BF3-47D6-B6B3-0D748C2B85DF}" presName="childText" presStyleLbl="conFgAcc1" presStyleIdx="2" presStyleCnt="6">
        <dgm:presLayoutVars>
          <dgm:bulletEnabled val="1"/>
        </dgm:presLayoutVars>
      </dgm:prSet>
      <dgm:spPr/>
    </dgm:pt>
    <dgm:pt modelId="{FF17FD97-FF16-4B38-B4A5-4BBB01A2FE68}" type="pres">
      <dgm:prSet presAssocID="{9FBF075A-4C63-4BA9-9D4D-3C3A53FCCFAC}" presName="spaceBetweenRectangles" presStyleCnt="0"/>
      <dgm:spPr/>
    </dgm:pt>
    <dgm:pt modelId="{FE887B84-0311-46E4-B973-21379006CFF1}" type="pres">
      <dgm:prSet presAssocID="{7C2C34D1-B992-44B9-89FD-E066561C3144}" presName="parentLin" presStyleCnt="0"/>
      <dgm:spPr/>
    </dgm:pt>
    <dgm:pt modelId="{141B8C4E-A686-4350-B669-4F8B759B196C}" type="pres">
      <dgm:prSet presAssocID="{7C2C34D1-B992-44B9-89FD-E066561C3144}" presName="parentLeftMargin" presStyleLbl="node1" presStyleIdx="2" presStyleCnt="6"/>
      <dgm:spPr/>
      <dgm:t>
        <a:bodyPr/>
        <a:lstStyle/>
        <a:p>
          <a:endParaRPr lang="en-US"/>
        </a:p>
      </dgm:t>
    </dgm:pt>
    <dgm:pt modelId="{20DA5673-2EB5-4114-8A14-B76099896144}" type="pres">
      <dgm:prSet presAssocID="{7C2C34D1-B992-44B9-89FD-E066561C3144}" presName="parentText" presStyleLbl="node1" presStyleIdx="3" presStyleCnt="6" custScaleX="141890" custScaleY="212356" custLinFactNeighborX="-2208" custLinFactNeighborY="1313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D52E82-5FE4-49B2-AA96-E8F990CD1B2F}" type="pres">
      <dgm:prSet presAssocID="{7C2C34D1-B992-44B9-89FD-E066561C3144}" presName="negativeSpace" presStyleCnt="0"/>
      <dgm:spPr/>
    </dgm:pt>
    <dgm:pt modelId="{D47E2563-D424-44E2-A3DF-98FD428E3E72}" type="pres">
      <dgm:prSet presAssocID="{7C2C34D1-B992-44B9-89FD-E066561C3144}" presName="childText" presStyleLbl="conFgAcc1" presStyleIdx="3" presStyleCnt="6">
        <dgm:presLayoutVars>
          <dgm:bulletEnabled val="1"/>
        </dgm:presLayoutVars>
      </dgm:prSet>
      <dgm:spPr/>
    </dgm:pt>
    <dgm:pt modelId="{BA60D19C-4DF2-44E1-AE5A-65F62963C67E}" type="pres">
      <dgm:prSet presAssocID="{9C5742BD-4B6E-46D4-AE31-9A42ED2CC668}" presName="spaceBetweenRectangles" presStyleCnt="0"/>
      <dgm:spPr/>
    </dgm:pt>
    <dgm:pt modelId="{EAC216F8-3A2E-4270-A586-BB6575DAB627}" type="pres">
      <dgm:prSet presAssocID="{553CDF58-E437-442E-9441-54A95B249B26}" presName="parentLin" presStyleCnt="0"/>
      <dgm:spPr/>
    </dgm:pt>
    <dgm:pt modelId="{05BC26F0-FDDF-4656-AE52-8F7E42CEB1BF}" type="pres">
      <dgm:prSet presAssocID="{553CDF58-E437-442E-9441-54A95B249B26}" presName="parentLeftMargin" presStyleLbl="node1" presStyleIdx="3" presStyleCnt="6" custScaleX="118331" custScaleY="131182"/>
      <dgm:spPr/>
      <dgm:t>
        <a:bodyPr/>
        <a:lstStyle/>
        <a:p>
          <a:endParaRPr lang="en-US"/>
        </a:p>
      </dgm:t>
    </dgm:pt>
    <dgm:pt modelId="{E0F6F5F7-B6D0-4E63-9953-9A0540D83032}" type="pres">
      <dgm:prSet presAssocID="{553CDF58-E437-442E-9441-54A95B249B26}" presName="parentText" presStyleLbl="node1" presStyleIdx="4" presStyleCnt="6" custScaleX="142857" custScaleY="155943" custLinFactNeighborX="-2242" custLinFactNeighborY="1313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29916D-6FF8-4139-B726-D931A1370434}" type="pres">
      <dgm:prSet presAssocID="{553CDF58-E437-442E-9441-54A95B249B26}" presName="negativeSpace" presStyleCnt="0"/>
      <dgm:spPr/>
    </dgm:pt>
    <dgm:pt modelId="{8152B954-3FE6-455E-8113-79E6682214BB}" type="pres">
      <dgm:prSet presAssocID="{553CDF58-E437-442E-9441-54A95B249B26}" presName="childText" presStyleLbl="conFgAcc1" presStyleIdx="4" presStyleCnt="6">
        <dgm:presLayoutVars>
          <dgm:bulletEnabled val="1"/>
        </dgm:presLayoutVars>
      </dgm:prSet>
      <dgm:spPr/>
    </dgm:pt>
    <dgm:pt modelId="{269197A4-2190-4017-A89A-358C402133D0}" type="pres">
      <dgm:prSet presAssocID="{5B5950DD-B0D9-4A9C-A2E4-BF871638E525}" presName="spaceBetweenRectangles" presStyleCnt="0"/>
      <dgm:spPr/>
    </dgm:pt>
    <dgm:pt modelId="{6303BD9B-BF22-4026-B747-9F0565B00E63}" type="pres">
      <dgm:prSet presAssocID="{B52C6132-C05B-4C75-AF77-96B6C0E1EBFB}" presName="parentLin" presStyleCnt="0"/>
      <dgm:spPr/>
    </dgm:pt>
    <dgm:pt modelId="{01BC8406-99CE-4AAE-90E6-7AFD247DD631}" type="pres">
      <dgm:prSet presAssocID="{B52C6132-C05B-4C75-AF77-96B6C0E1EBFB}" presName="parentLeftMargin" presStyleLbl="node1" presStyleIdx="4" presStyleCnt="6" custScaleY="161560"/>
      <dgm:spPr/>
      <dgm:t>
        <a:bodyPr/>
        <a:lstStyle/>
        <a:p>
          <a:endParaRPr lang="en-US"/>
        </a:p>
      </dgm:t>
    </dgm:pt>
    <dgm:pt modelId="{65A6FFAF-096A-46F5-95A2-0824F7D04487}" type="pres">
      <dgm:prSet presAssocID="{B52C6132-C05B-4C75-AF77-96B6C0E1EBFB}" presName="parentText" presStyleLbl="node1" presStyleIdx="5" presStyleCnt="6" custScaleX="142857" custScaleY="15841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37E6DD-685C-4478-B673-403FF3B1B137}" type="pres">
      <dgm:prSet presAssocID="{B52C6132-C05B-4C75-AF77-96B6C0E1EBFB}" presName="negativeSpace" presStyleCnt="0"/>
      <dgm:spPr/>
    </dgm:pt>
    <dgm:pt modelId="{1F2D7B89-900D-4FE3-AA4D-FF114606D51B}" type="pres">
      <dgm:prSet presAssocID="{B52C6132-C05B-4C75-AF77-96B6C0E1EBFB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9C68F2BA-5A9F-4CCE-85F6-CE8FBB8F33A5}" srcId="{06037925-A38F-44B8-A62F-353D047A041D}" destId="{DA71E668-7BF3-47D6-B6B3-0D748C2B85DF}" srcOrd="2" destOrd="0" parTransId="{9759594A-90C1-49B7-B483-EE5A7C2CF6C7}" sibTransId="{9FBF075A-4C63-4BA9-9D4D-3C3A53FCCFAC}"/>
    <dgm:cxn modelId="{35A75200-412D-4FD7-B68B-A9DBA666B37B}" srcId="{06037925-A38F-44B8-A62F-353D047A041D}" destId="{7C2C34D1-B992-44B9-89FD-E066561C3144}" srcOrd="3" destOrd="0" parTransId="{B4C5142D-62D0-4F6A-B21E-600620E5AC2E}" sibTransId="{9C5742BD-4B6E-46D4-AE31-9A42ED2CC668}"/>
    <dgm:cxn modelId="{9B2C4112-B5C3-4933-B077-09813A57A6E0}" type="presOf" srcId="{553CDF58-E437-442E-9441-54A95B249B26}" destId="{05BC26F0-FDDF-4656-AE52-8F7E42CEB1BF}" srcOrd="0" destOrd="0" presId="urn:microsoft.com/office/officeart/2005/8/layout/list1"/>
    <dgm:cxn modelId="{00AE5A59-DAE3-481F-AA63-95147CD0657C}" type="presOf" srcId="{553CDF58-E437-442E-9441-54A95B249B26}" destId="{E0F6F5F7-B6D0-4E63-9953-9A0540D83032}" srcOrd="1" destOrd="0" presId="urn:microsoft.com/office/officeart/2005/8/layout/list1"/>
    <dgm:cxn modelId="{ADA0A200-0EDC-42C2-95F2-9DAEBD5F6DE2}" type="presOf" srcId="{B52C6132-C05B-4C75-AF77-96B6C0E1EBFB}" destId="{65A6FFAF-096A-46F5-95A2-0824F7D04487}" srcOrd="1" destOrd="0" presId="urn:microsoft.com/office/officeart/2005/8/layout/list1"/>
    <dgm:cxn modelId="{1D13D199-C390-4E23-AF53-B77A0055ED3B}" srcId="{06037925-A38F-44B8-A62F-353D047A041D}" destId="{E05612EC-9F50-4A7A-9156-04C5DE85CC62}" srcOrd="1" destOrd="0" parTransId="{975810F8-95CD-4C26-B070-7FFD2E1FAB66}" sibTransId="{3820B422-D121-465B-9793-86D4883FEF88}"/>
    <dgm:cxn modelId="{FAB8CD98-1882-413C-B024-198ADDC0ECAA}" srcId="{06037925-A38F-44B8-A62F-353D047A041D}" destId="{553CDF58-E437-442E-9441-54A95B249B26}" srcOrd="4" destOrd="0" parTransId="{8DA638EE-961B-4B70-8093-7446C0209FE6}" sibTransId="{5B5950DD-B0D9-4A9C-A2E4-BF871638E525}"/>
    <dgm:cxn modelId="{F66C990A-323B-4933-9918-146BAC744E4D}" srcId="{06037925-A38F-44B8-A62F-353D047A041D}" destId="{97A2F8C3-A06A-4BCD-A2E5-DF984122B628}" srcOrd="0" destOrd="0" parTransId="{7802C113-3220-465A-8349-68BC7E070C13}" sibTransId="{56D4F452-587E-4EBF-86E9-C0C67F623C41}"/>
    <dgm:cxn modelId="{E6D30032-AC61-441B-B25D-3574FB70AEF6}" srcId="{06037925-A38F-44B8-A62F-353D047A041D}" destId="{B52C6132-C05B-4C75-AF77-96B6C0E1EBFB}" srcOrd="5" destOrd="0" parTransId="{849B6EA0-321A-42AD-8337-68DF6719629A}" sibTransId="{546B20E3-4F02-4B96-BC56-DEEBE07D0FD0}"/>
    <dgm:cxn modelId="{CB4E8CBB-8C9E-4683-B9C9-AA45B1C5B91A}" type="presOf" srcId="{7C2C34D1-B992-44B9-89FD-E066561C3144}" destId="{20DA5673-2EB5-4114-8A14-B76099896144}" srcOrd="1" destOrd="0" presId="urn:microsoft.com/office/officeart/2005/8/layout/list1"/>
    <dgm:cxn modelId="{8F60408B-F16C-45FE-80CE-D76073446D06}" type="presOf" srcId="{E05612EC-9F50-4A7A-9156-04C5DE85CC62}" destId="{18A9BB3D-617F-4F40-998D-BD5721AD80ED}" srcOrd="1" destOrd="0" presId="urn:microsoft.com/office/officeart/2005/8/layout/list1"/>
    <dgm:cxn modelId="{6FD2AF0D-1012-4164-9B6B-06D9A2D13AC4}" type="presOf" srcId="{97A2F8C3-A06A-4BCD-A2E5-DF984122B628}" destId="{C8504F03-2732-4B26-A40D-953DC2857074}" srcOrd="0" destOrd="0" presId="urn:microsoft.com/office/officeart/2005/8/layout/list1"/>
    <dgm:cxn modelId="{5453EF3D-84D7-42BC-9F78-7B886F63DEC5}" type="presOf" srcId="{E05612EC-9F50-4A7A-9156-04C5DE85CC62}" destId="{7FB95284-BA4E-4998-B384-F2D583F6B1CE}" srcOrd="0" destOrd="0" presId="urn:microsoft.com/office/officeart/2005/8/layout/list1"/>
    <dgm:cxn modelId="{D6CD9FD3-A35C-4E53-8A4E-4892BEB90C9F}" type="presOf" srcId="{B52C6132-C05B-4C75-AF77-96B6C0E1EBFB}" destId="{01BC8406-99CE-4AAE-90E6-7AFD247DD631}" srcOrd="0" destOrd="0" presId="urn:microsoft.com/office/officeart/2005/8/layout/list1"/>
    <dgm:cxn modelId="{1745B711-AAC9-43F6-8FC4-0A83975F0897}" type="presOf" srcId="{06037925-A38F-44B8-A62F-353D047A041D}" destId="{54B192E0-F52A-4870-8DB8-EF3F59E14279}" srcOrd="0" destOrd="0" presId="urn:microsoft.com/office/officeart/2005/8/layout/list1"/>
    <dgm:cxn modelId="{FE11021B-786B-484E-924C-7B92CC624E42}" type="presOf" srcId="{7C2C34D1-B992-44B9-89FD-E066561C3144}" destId="{141B8C4E-A686-4350-B669-4F8B759B196C}" srcOrd="0" destOrd="0" presId="urn:microsoft.com/office/officeart/2005/8/layout/list1"/>
    <dgm:cxn modelId="{E7BF3C32-215F-49D5-9BF4-03536B70FD82}" type="presOf" srcId="{DA71E668-7BF3-47D6-B6B3-0D748C2B85DF}" destId="{6994FD40-312C-442D-81F3-B0F40C2CECD9}" srcOrd="1" destOrd="0" presId="urn:microsoft.com/office/officeart/2005/8/layout/list1"/>
    <dgm:cxn modelId="{2ADA539A-0E44-4475-B57E-9C4B5F097F93}" type="presOf" srcId="{97A2F8C3-A06A-4BCD-A2E5-DF984122B628}" destId="{7DD07370-4E37-4ACF-BF35-87541297D95F}" srcOrd="1" destOrd="0" presId="urn:microsoft.com/office/officeart/2005/8/layout/list1"/>
    <dgm:cxn modelId="{A34B0838-60A8-45B8-B511-3D4BA6250FD6}" type="presOf" srcId="{DA71E668-7BF3-47D6-B6B3-0D748C2B85DF}" destId="{9ACB4EE1-B237-44A5-A49D-873AF27B31B4}" srcOrd="0" destOrd="0" presId="urn:microsoft.com/office/officeart/2005/8/layout/list1"/>
    <dgm:cxn modelId="{F111CC10-0393-4E74-8FB8-F964857F5C67}" type="presParOf" srcId="{54B192E0-F52A-4870-8DB8-EF3F59E14279}" destId="{2D5A1B6D-D6EE-4CEC-81F1-AE7C3A9A6429}" srcOrd="0" destOrd="0" presId="urn:microsoft.com/office/officeart/2005/8/layout/list1"/>
    <dgm:cxn modelId="{12E04CC4-872A-4C61-913B-CDC9DE6E63BB}" type="presParOf" srcId="{2D5A1B6D-D6EE-4CEC-81F1-AE7C3A9A6429}" destId="{C8504F03-2732-4B26-A40D-953DC2857074}" srcOrd="0" destOrd="0" presId="urn:microsoft.com/office/officeart/2005/8/layout/list1"/>
    <dgm:cxn modelId="{51A1B708-2CE8-447F-8E5A-CA8AB52D8D98}" type="presParOf" srcId="{2D5A1B6D-D6EE-4CEC-81F1-AE7C3A9A6429}" destId="{7DD07370-4E37-4ACF-BF35-87541297D95F}" srcOrd="1" destOrd="0" presId="urn:microsoft.com/office/officeart/2005/8/layout/list1"/>
    <dgm:cxn modelId="{91DFC282-18D1-4EC8-A723-84010DEBB80C}" type="presParOf" srcId="{54B192E0-F52A-4870-8DB8-EF3F59E14279}" destId="{36499B38-DFE4-4683-BB16-CDDD29E316EE}" srcOrd="1" destOrd="0" presId="urn:microsoft.com/office/officeart/2005/8/layout/list1"/>
    <dgm:cxn modelId="{FCB7E58F-F71D-4D3A-AA2C-C01CDC353179}" type="presParOf" srcId="{54B192E0-F52A-4870-8DB8-EF3F59E14279}" destId="{11233F2B-2FC0-4721-9B29-DD807D9B01E5}" srcOrd="2" destOrd="0" presId="urn:microsoft.com/office/officeart/2005/8/layout/list1"/>
    <dgm:cxn modelId="{DDDBDF7B-96F3-46A3-B9E7-45EF7A6E3BF3}" type="presParOf" srcId="{54B192E0-F52A-4870-8DB8-EF3F59E14279}" destId="{CC067926-88A5-4FF6-95BC-1ACF65F100FC}" srcOrd="3" destOrd="0" presId="urn:microsoft.com/office/officeart/2005/8/layout/list1"/>
    <dgm:cxn modelId="{D225851D-E2EE-4D39-8A54-318176C66A85}" type="presParOf" srcId="{54B192E0-F52A-4870-8DB8-EF3F59E14279}" destId="{F067BE54-CF48-43CA-B9EC-D0D933D69E8E}" srcOrd="4" destOrd="0" presId="urn:microsoft.com/office/officeart/2005/8/layout/list1"/>
    <dgm:cxn modelId="{D9F46796-9BAB-4486-B8E6-7A964705EAEA}" type="presParOf" srcId="{F067BE54-CF48-43CA-B9EC-D0D933D69E8E}" destId="{7FB95284-BA4E-4998-B384-F2D583F6B1CE}" srcOrd="0" destOrd="0" presId="urn:microsoft.com/office/officeart/2005/8/layout/list1"/>
    <dgm:cxn modelId="{7CBB517E-BF06-4C46-997C-8D38E305F5E3}" type="presParOf" srcId="{F067BE54-CF48-43CA-B9EC-D0D933D69E8E}" destId="{18A9BB3D-617F-4F40-998D-BD5721AD80ED}" srcOrd="1" destOrd="0" presId="urn:microsoft.com/office/officeart/2005/8/layout/list1"/>
    <dgm:cxn modelId="{478BB37E-1885-44AA-92C8-6E6EBA0E804C}" type="presParOf" srcId="{54B192E0-F52A-4870-8DB8-EF3F59E14279}" destId="{675681D3-017B-40EB-BA4C-97BE39B56B82}" srcOrd="5" destOrd="0" presId="urn:microsoft.com/office/officeart/2005/8/layout/list1"/>
    <dgm:cxn modelId="{D906F670-2A03-4510-B6FA-F0D9F7433962}" type="presParOf" srcId="{54B192E0-F52A-4870-8DB8-EF3F59E14279}" destId="{81E25812-307E-42F6-9B83-EC1F6F54E67D}" srcOrd="6" destOrd="0" presId="urn:microsoft.com/office/officeart/2005/8/layout/list1"/>
    <dgm:cxn modelId="{078B5EAB-A36B-4A98-8248-83F1376D8838}" type="presParOf" srcId="{54B192E0-F52A-4870-8DB8-EF3F59E14279}" destId="{6A7B0345-4698-434D-86BE-3FB6A56BD64A}" srcOrd="7" destOrd="0" presId="urn:microsoft.com/office/officeart/2005/8/layout/list1"/>
    <dgm:cxn modelId="{F926B6B6-4F75-451E-BF77-2BCC34F70132}" type="presParOf" srcId="{54B192E0-F52A-4870-8DB8-EF3F59E14279}" destId="{E2ABEE20-CB85-4504-A335-9AA5B0A9D264}" srcOrd="8" destOrd="0" presId="urn:microsoft.com/office/officeart/2005/8/layout/list1"/>
    <dgm:cxn modelId="{AFBA4F2A-9D37-4BCA-957E-886D213429EF}" type="presParOf" srcId="{E2ABEE20-CB85-4504-A335-9AA5B0A9D264}" destId="{9ACB4EE1-B237-44A5-A49D-873AF27B31B4}" srcOrd="0" destOrd="0" presId="urn:microsoft.com/office/officeart/2005/8/layout/list1"/>
    <dgm:cxn modelId="{F045D0E0-8BA3-468E-A38E-7AAF70AE1705}" type="presParOf" srcId="{E2ABEE20-CB85-4504-A335-9AA5B0A9D264}" destId="{6994FD40-312C-442D-81F3-B0F40C2CECD9}" srcOrd="1" destOrd="0" presId="urn:microsoft.com/office/officeart/2005/8/layout/list1"/>
    <dgm:cxn modelId="{ACCF829C-F6F9-4F6A-9A70-6364F2E59B63}" type="presParOf" srcId="{54B192E0-F52A-4870-8DB8-EF3F59E14279}" destId="{E37705E8-3235-4DFF-978D-A3D4F8BC88DD}" srcOrd="9" destOrd="0" presId="urn:microsoft.com/office/officeart/2005/8/layout/list1"/>
    <dgm:cxn modelId="{3C0D5448-F414-46F6-A66E-24F80071C031}" type="presParOf" srcId="{54B192E0-F52A-4870-8DB8-EF3F59E14279}" destId="{F374CA1F-015C-4174-B4F9-CE52379A92B8}" srcOrd="10" destOrd="0" presId="urn:microsoft.com/office/officeart/2005/8/layout/list1"/>
    <dgm:cxn modelId="{33C66AD7-D444-40BC-967B-74F2825FC3E8}" type="presParOf" srcId="{54B192E0-F52A-4870-8DB8-EF3F59E14279}" destId="{FF17FD97-FF16-4B38-B4A5-4BBB01A2FE68}" srcOrd="11" destOrd="0" presId="urn:microsoft.com/office/officeart/2005/8/layout/list1"/>
    <dgm:cxn modelId="{DF763EC5-882F-4C22-9B48-0EC3C0D550C3}" type="presParOf" srcId="{54B192E0-F52A-4870-8DB8-EF3F59E14279}" destId="{FE887B84-0311-46E4-B973-21379006CFF1}" srcOrd="12" destOrd="0" presId="urn:microsoft.com/office/officeart/2005/8/layout/list1"/>
    <dgm:cxn modelId="{35CF78C3-7FCF-4F0D-81A0-EB2730B44D91}" type="presParOf" srcId="{FE887B84-0311-46E4-B973-21379006CFF1}" destId="{141B8C4E-A686-4350-B669-4F8B759B196C}" srcOrd="0" destOrd="0" presId="urn:microsoft.com/office/officeart/2005/8/layout/list1"/>
    <dgm:cxn modelId="{2F1C32C8-F0B0-44D5-86C7-7C2FBAD7CC95}" type="presParOf" srcId="{FE887B84-0311-46E4-B973-21379006CFF1}" destId="{20DA5673-2EB5-4114-8A14-B76099896144}" srcOrd="1" destOrd="0" presId="urn:microsoft.com/office/officeart/2005/8/layout/list1"/>
    <dgm:cxn modelId="{AE1C94AF-6EAA-483C-AB41-334A19E4AC95}" type="presParOf" srcId="{54B192E0-F52A-4870-8DB8-EF3F59E14279}" destId="{9DD52E82-5FE4-49B2-AA96-E8F990CD1B2F}" srcOrd="13" destOrd="0" presId="urn:microsoft.com/office/officeart/2005/8/layout/list1"/>
    <dgm:cxn modelId="{AE796FA7-4F6D-490A-9E4E-12F077BEBDAC}" type="presParOf" srcId="{54B192E0-F52A-4870-8DB8-EF3F59E14279}" destId="{D47E2563-D424-44E2-A3DF-98FD428E3E72}" srcOrd="14" destOrd="0" presId="urn:microsoft.com/office/officeart/2005/8/layout/list1"/>
    <dgm:cxn modelId="{4FA0F0D9-42C7-496C-9230-2865407ADC96}" type="presParOf" srcId="{54B192E0-F52A-4870-8DB8-EF3F59E14279}" destId="{BA60D19C-4DF2-44E1-AE5A-65F62963C67E}" srcOrd="15" destOrd="0" presId="urn:microsoft.com/office/officeart/2005/8/layout/list1"/>
    <dgm:cxn modelId="{8E626AD5-8F20-4B92-AAFC-14526480F522}" type="presParOf" srcId="{54B192E0-F52A-4870-8DB8-EF3F59E14279}" destId="{EAC216F8-3A2E-4270-A586-BB6575DAB627}" srcOrd="16" destOrd="0" presId="urn:microsoft.com/office/officeart/2005/8/layout/list1"/>
    <dgm:cxn modelId="{366FA10E-FCB5-4BC0-8518-E0BAD6E0D3FD}" type="presParOf" srcId="{EAC216F8-3A2E-4270-A586-BB6575DAB627}" destId="{05BC26F0-FDDF-4656-AE52-8F7E42CEB1BF}" srcOrd="0" destOrd="0" presId="urn:microsoft.com/office/officeart/2005/8/layout/list1"/>
    <dgm:cxn modelId="{26C18A32-694B-42E2-88E7-E46933087B34}" type="presParOf" srcId="{EAC216F8-3A2E-4270-A586-BB6575DAB627}" destId="{E0F6F5F7-B6D0-4E63-9953-9A0540D83032}" srcOrd="1" destOrd="0" presId="urn:microsoft.com/office/officeart/2005/8/layout/list1"/>
    <dgm:cxn modelId="{6897FD39-402D-444A-8FDB-95C750F02353}" type="presParOf" srcId="{54B192E0-F52A-4870-8DB8-EF3F59E14279}" destId="{A029916D-6FF8-4139-B726-D931A1370434}" srcOrd="17" destOrd="0" presId="urn:microsoft.com/office/officeart/2005/8/layout/list1"/>
    <dgm:cxn modelId="{8E20E992-F84A-4923-B3BE-42E485A9296B}" type="presParOf" srcId="{54B192E0-F52A-4870-8DB8-EF3F59E14279}" destId="{8152B954-3FE6-455E-8113-79E6682214BB}" srcOrd="18" destOrd="0" presId="urn:microsoft.com/office/officeart/2005/8/layout/list1"/>
    <dgm:cxn modelId="{987E0B34-AC63-475C-AC88-56931C5F18C3}" type="presParOf" srcId="{54B192E0-F52A-4870-8DB8-EF3F59E14279}" destId="{269197A4-2190-4017-A89A-358C402133D0}" srcOrd="19" destOrd="0" presId="urn:microsoft.com/office/officeart/2005/8/layout/list1"/>
    <dgm:cxn modelId="{8DBFB72A-C3E0-4B52-9CF8-93F97E3B2129}" type="presParOf" srcId="{54B192E0-F52A-4870-8DB8-EF3F59E14279}" destId="{6303BD9B-BF22-4026-B747-9F0565B00E63}" srcOrd="20" destOrd="0" presId="urn:microsoft.com/office/officeart/2005/8/layout/list1"/>
    <dgm:cxn modelId="{F0A6AA84-0055-4FF7-B04E-A76AFFEC130F}" type="presParOf" srcId="{6303BD9B-BF22-4026-B747-9F0565B00E63}" destId="{01BC8406-99CE-4AAE-90E6-7AFD247DD631}" srcOrd="0" destOrd="0" presId="urn:microsoft.com/office/officeart/2005/8/layout/list1"/>
    <dgm:cxn modelId="{4311BB59-C39D-43DA-A2DB-B25B5DAC830E}" type="presParOf" srcId="{6303BD9B-BF22-4026-B747-9F0565B00E63}" destId="{65A6FFAF-096A-46F5-95A2-0824F7D04487}" srcOrd="1" destOrd="0" presId="urn:microsoft.com/office/officeart/2005/8/layout/list1"/>
    <dgm:cxn modelId="{F3792CE8-7BA8-4E98-84A1-4F6E9F952B23}" type="presParOf" srcId="{54B192E0-F52A-4870-8DB8-EF3F59E14279}" destId="{1937E6DD-685C-4478-B673-403FF3B1B137}" srcOrd="21" destOrd="0" presId="urn:microsoft.com/office/officeart/2005/8/layout/list1"/>
    <dgm:cxn modelId="{754AEA7A-45B4-4125-AAE2-88DA6965F52B}" type="presParOf" srcId="{54B192E0-F52A-4870-8DB8-EF3F59E14279}" destId="{1F2D7B89-900D-4FE3-AA4D-FF114606D51B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037925-A38F-44B8-A62F-353D047A041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71E668-7BF3-47D6-B6B3-0D748C2B85DF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Работа консультативного пункта </a:t>
          </a:r>
          <a:r>
            <a:rPr lang="ru-RU" sz="18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6)</a:t>
          </a:r>
          <a:endParaRPr lang="en-US" sz="18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59594A-90C1-49B7-B483-EE5A7C2CF6C7}" type="parTrans" cxnId="{9C68F2BA-5A9F-4CCE-85F6-CE8FBB8F33A5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BF075A-4C63-4BA9-9D4D-3C3A53FCCFAC}" type="sibTrans" cxnId="{9C68F2BA-5A9F-4CCE-85F6-CE8FBB8F33A5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A4ECA4-AD36-4B1D-9E06-9AC901697889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Работа </a:t>
          </a:r>
          <a:r>
            <a:rPr lang="ru-RU" sz="18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психолого</a:t>
          </a:r>
          <a:r>
            <a:rPr lang="ru-RU" sz="1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– педагогического консилиума </a:t>
          </a:r>
          <a:r>
            <a:rPr lang="ru-RU" sz="18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7)</a:t>
          </a:r>
          <a:endParaRPr lang="en-US" sz="18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76CA49-65A2-4C0E-A8DD-6764C33EA5EA}" type="parTrans" cxnId="{387D8E21-EA85-44AB-8774-6276175A6355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801C3B-393A-4CB8-B835-4BB20519839F}" type="sibTrans" cxnId="{387D8E21-EA85-44AB-8774-6276175A6355}">
      <dgm:prSet/>
      <dgm:spPr/>
      <dgm:t>
        <a:bodyPr/>
        <a:lstStyle/>
        <a:p>
          <a:endParaRPr lang="en-US" sz="16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8E3327E-2A4F-462A-A925-7A9343309C70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ru-RU" sz="1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Наставничество</a:t>
          </a:r>
          <a:r>
            <a:rPr lang="ru-RU" sz="18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(Приложение 8)</a:t>
          </a:r>
          <a:endParaRPr lang="en-US" sz="18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511079-8D56-4791-ACCF-89BB408389D9}" type="parTrans" cxnId="{73684B90-208C-4DB2-9647-E4DA2579C852}">
      <dgm:prSet/>
      <dgm:spPr/>
      <dgm:t>
        <a:bodyPr/>
        <a:lstStyle/>
        <a:p>
          <a:endParaRPr lang="en-US" sz="1600"/>
        </a:p>
      </dgm:t>
    </dgm:pt>
    <dgm:pt modelId="{31859EDF-B426-4F24-837E-553F1F60FF3E}" type="sibTrans" cxnId="{73684B90-208C-4DB2-9647-E4DA2579C852}">
      <dgm:prSet/>
      <dgm:spPr/>
      <dgm:t>
        <a:bodyPr/>
        <a:lstStyle/>
        <a:p>
          <a:endParaRPr lang="en-US" sz="1600"/>
        </a:p>
      </dgm:t>
    </dgm:pt>
    <dgm:pt modelId="{0E9930B0-9C7B-4733-9FE2-9802C5461B39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ru-RU" sz="1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Летняя </a:t>
          </a:r>
          <a:r>
            <a:rPr lang="ru-RU" sz="1800" b="1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физкультурно</a:t>
          </a:r>
          <a:r>
            <a:rPr lang="ru-RU" sz="1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– оздоровительная работа </a:t>
          </a:r>
          <a:r>
            <a:rPr lang="ru-RU" sz="18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9)</a:t>
          </a:r>
          <a:endParaRPr lang="en-US" sz="18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5F8728-3E4E-4452-BF7F-5D314B1DA601}" type="parTrans" cxnId="{F3672DD7-AA73-4154-BA45-E4798B5127FD}">
      <dgm:prSet/>
      <dgm:spPr/>
      <dgm:t>
        <a:bodyPr/>
        <a:lstStyle/>
        <a:p>
          <a:endParaRPr lang="en-US" sz="1600"/>
        </a:p>
      </dgm:t>
    </dgm:pt>
    <dgm:pt modelId="{34C19784-2A5C-4257-9320-3DA1E7D6FC12}" type="sibTrans" cxnId="{F3672DD7-AA73-4154-BA45-E4798B5127FD}">
      <dgm:prSet/>
      <dgm:spPr/>
      <dgm:t>
        <a:bodyPr/>
        <a:lstStyle/>
        <a:p>
          <a:endParaRPr lang="en-US" sz="1600"/>
        </a:p>
      </dgm:t>
    </dgm:pt>
    <dgm:pt modelId="{DF491C4F-7554-47B6-9389-991844A880CC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ru-RU" sz="1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Школа современных родителей</a:t>
          </a:r>
          <a:r>
            <a:rPr lang="ru-RU" sz="18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ru-RU" sz="18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10)</a:t>
          </a:r>
          <a:endParaRPr lang="en-US" sz="18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FE0418-9A88-4154-A775-DC65A044519D}" type="parTrans" cxnId="{87EFF155-C8F8-4AE9-BCBD-19D894948705}">
      <dgm:prSet/>
      <dgm:spPr/>
      <dgm:t>
        <a:bodyPr/>
        <a:lstStyle/>
        <a:p>
          <a:endParaRPr lang="en-US" sz="1600"/>
        </a:p>
      </dgm:t>
    </dgm:pt>
    <dgm:pt modelId="{6CCC5B19-B323-4704-A62D-6518B7BF68FB}" type="sibTrans" cxnId="{87EFF155-C8F8-4AE9-BCBD-19D894948705}">
      <dgm:prSet/>
      <dgm:spPr/>
      <dgm:t>
        <a:bodyPr/>
        <a:lstStyle/>
        <a:p>
          <a:endParaRPr lang="en-US" sz="1600"/>
        </a:p>
      </dgm:t>
    </dgm:pt>
    <dgm:pt modelId="{5DF62CC8-4853-40EF-8AE5-8A1988EFE4BB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pPr marR="0" eaLnBrk="1" fontAlgn="auto" latinLnBrk="0" hangingPunct="1">
            <a:buClrTx/>
            <a:buSzTx/>
            <a:buFontTx/>
            <a:tabLst/>
            <a:defRPr/>
          </a:pPr>
          <a:r>
            <a:rPr lang="ru-RU" sz="18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Бережливые технологии </a:t>
          </a:r>
          <a:r>
            <a:rPr lang="ru-RU" sz="18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80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Приложение 11)</a:t>
          </a:r>
          <a:endParaRPr lang="en-US" sz="18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9228DA-01E3-4306-A78F-AEEFD617684C}" type="parTrans" cxnId="{AECD2A04-F5A7-4B58-A28C-96BFB75968C8}">
      <dgm:prSet/>
      <dgm:spPr/>
      <dgm:t>
        <a:bodyPr/>
        <a:lstStyle/>
        <a:p>
          <a:endParaRPr lang="en-US"/>
        </a:p>
      </dgm:t>
    </dgm:pt>
    <dgm:pt modelId="{CCDB8F55-B61C-4F04-8762-1735EC37058D}" type="sibTrans" cxnId="{AECD2A04-F5A7-4B58-A28C-96BFB75968C8}">
      <dgm:prSet/>
      <dgm:spPr/>
      <dgm:t>
        <a:bodyPr/>
        <a:lstStyle/>
        <a:p>
          <a:endParaRPr lang="en-US"/>
        </a:p>
      </dgm:t>
    </dgm:pt>
    <dgm:pt modelId="{54B192E0-F52A-4870-8DB8-EF3F59E14279}" type="pres">
      <dgm:prSet presAssocID="{06037925-A38F-44B8-A62F-353D047A041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ABEE20-CB85-4504-A335-9AA5B0A9D264}" type="pres">
      <dgm:prSet presAssocID="{DA71E668-7BF3-47D6-B6B3-0D748C2B85DF}" presName="parentLin" presStyleCnt="0"/>
      <dgm:spPr/>
    </dgm:pt>
    <dgm:pt modelId="{9ACB4EE1-B237-44A5-A49D-873AF27B31B4}" type="pres">
      <dgm:prSet presAssocID="{DA71E668-7BF3-47D6-B6B3-0D748C2B85DF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6994FD40-312C-442D-81F3-B0F40C2CECD9}" type="pres">
      <dgm:prSet presAssocID="{DA71E668-7BF3-47D6-B6B3-0D748C2B85DF}" presName="parentText" presStyleLbl="node1" presStyleIdx="0" presStyleCnt="6" custScaleX="123388" custScaleY="12203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7705E8-3235-4DFF-978D-A3D4F8BC88DD}" type="pres">
      <dgm:prSet presAssocID="{DA71E668-7BF3-47D6-B6B3-0D748C2B85DF}" presName="negativeSpace" presStyleCnt="0"/>
      <dgm:spPr/>
    </dgm:pt>
    <dgm:pt modelId="{F374CA1F-015C-4174-B4F9-CE52379A92B8}" type="pres">
      <dgm:prSet presAssocID="{DA71E668-7BF3-47D6-B6B3-0D748C2B85DF}" presName="childText" presStyleLbl="conFgAcc1" presStyleIdx="0" presStyleCnt="6">
        <dgm:presLayoutVars>
          <dgm:bulletEnabled val="1"/>
        </dgm:presLayoutVars>
      </dgm:prSet>
      <dgm:spPr/>
    </dgm:pt>
    <dgm:pt modelId="{FF17FD97-FF16-4B38-B4A5-4BBB01A2FE68}" type="pres">
      <dgm:prSet presAssocID="{9FBF075A-4C63-4BA9-9D4D-3C3A53FCCFAC}" presName="spaceBetweenRectangles" presStyleCnt="0"/>
      <dgm:spPr/>
    </dgm:pt>
    <dgm:pt modelId="{7FE7F5ED-6E24-49C9-A3FB-475AAADF3E7F}" type="pres">
      <dgm:prSet presAssocID="{0BA4ECA4-AD36-4B1D-9E06-9AC901697889}" presName="parentLin" presStyleCnt="0"/>
      <dgm:spPr/>
    </dgm:pt>
    <dgm:pt modelId="{D9ED5920-242C-498F-9E4E-D8D95D99FC77}" type="pres">
      <dgm:prSet presAssocID="{0BA4ECA4-AD36-4B1D-9E06-9AC901697889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1BE18DA5-DC53-465F-B69C-35A8740A49EC}" type="pres">
      <dgm:prSet presAssocID="{0BA4ECA4-AD36-4B1D-9E06-9AC901697889}" presName="parentText" presStyleLbl="node1" presStyleIdx="1" presStyleCnt="6" custScaleX="113274" custScaleY="14712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512E4C-30A5-407D-9E57-64922E97F3B0}" type="pres">
      <dgm:prSet presAssocID="{0BA4ECA4-AD36-4B1D-9E06-9AC901697889}" presName="negativeSpace" presStyleCnt="0"/>
      <dgm:spPr/>
    </dgm:pt>
    <dgm:pt modelId="{441AD8FD-2372-472B-845A-157675DDB370}" type="pres">
      <dgm:prSet presAssocID="{0BA4ECA4-AD36-4B1D-9E06-9AC901697889}" presName="childText" presStyleLbl="conFgAcc1" presStyleIdx="1" presStyleCnt="6">
        <dgm:presLayoutVars>
          <dgm:bulletEnabled val="1"/>
        </dgm:presLayoutVars>
      </dgm:prSet>
      <dgm:spPr/>
    </dgm:pt>
    <dgm:pt modelId="{4E0854C1-2ACA-4CF6-8821-F029F23E1C28}" type="pres">
      <dgm:prSet presAssocID="{A8801C3B-393A-4CB8-B835-4BB20519839F}" presName="spaceBetweenRectangles" presStyleCnt="0"/>
      <dgm:spPr/>
    </dgm:pt>
    <dgm:pt modelId="{395E32CC-57D0-4D84-8368-2EC083274FE8}" type="pres">
      <dgm:prSet presAssocID="{F8E3327E-2A4F-462A-A925-7A9343309C70}" presName="parentLin" presStyleCnt="0"/>
      <dgm:spPr/>
    </dgm:pt>
    <dgm:pt modelId="{92901740-6D24-4718-A7D9-B7E42222CDF6}" type="pres">
      <dgm:prSet presAssocID="{F8E3327E-2A4F-462A-A925-7A9343309C70}" presName="parentLeftMargin" presStyleLbl="node1" presStyleIdx="1" presStyleCnt="6" custScaleX="113274" custScaleY="147123"/>
      <dgm:spPr/>
      <dgm:t>
        <a:bodyPr/>
        <a:lstStyle/>
        <a:p>
          <a:endParaRPr lang="en-US"/>
        </a:p>
      </dgm:t>
    </dgm:pt>
    <dgm:pt modelId="{5FE61C7A-A569-40B0-876D-ADEA0C81CE2E}" type="pres">
      <dgm:prSet presAssocID="{F8E3327E-2A4F-462A-A925-7A9343309C70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73E2F5-67C4-4119-916A-369B17F99E73}" type="pres">
      <dgm:prSet presAssocID="{F8E3327E-2A4F-462A-A925-7A9343309C70}" presName="negativeSpace" presStyleCnt="0"/>
      <dgm:spPr/>
    </dgm:pt>
    <dgm:pt modelId="{228CFD55-1583-4F2E-9E6B-57BE0B515E25}" type="pres">
      <dgm:prSet presAssocID="{F8E3327E-2A4F-462A-A925-7A9343309C70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8874A9-B3C7-42ED-909E-DED5C90D816A}" type="pres">
      <dgm:prSet presAssocID="{31859EDF-B426-4F24-837E-553F1F60FF3E}" presName="spaceBetweenRectangles" presStyleCnt="0"/>
      <dgm:spPr/>
    </dgm:pt>
    <dgm:pt modelId="{DF07BE95-B908-498C-9525-2B8B393035DA}" type="pres">
      <dgm:prSet presAssocID="{0E9930B0-9C7B-4733-9FE2-9802C5461B39}" presName="parentLin" presStyleCnt="0"/>
      <dgm:spPr/>
    </dgm:pt>
    <dgm:pt modelId="{EFA2E7D1-67C0-4F56-8A98-77C2264BD451}" type="pres">
      <dgm:prSet presAssocID="{0E9930B0-9C7B-4733-9FE2-9802C5461B39}" presName="parentLeftMargin" presStyleLbl="node1" presStyleIdx="2" presStyleCnt="6"/>
      <dgm:spPr/>
      <dgm:t>
        <a:bodyPr/>
        <a:lstStyle/>
        <a:p>
          <a:endParaRPr lang="en-US"/>
        </a:p>
      </dgm:t>
    </dgm:pt>
    <dgm:pt modelId="{E8AA19D7-17EA-45E9-90A7-2F2AE1DCBBD4}" type="pres">
      <dgm:prSet presAssocID="{0E9930B0-9C7B-4733-9FE2-9802C5461B39}" presName="parentText" presStyleLbl="node1" presStyleIdx="3" presStyleCnt="6" custScaleX="11833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E23460-C4CF-4A2D-811B-BCE02CD7AC03}" type="pres">
      <dgm:prSet presAssocID="{0E9930B0-9C7B-4733-9FE2-9802C5461B39}" presName="negativeSpace" presStyleCnt="0"/>
      <dgm:spPr/>
    </dgm:pt>
    <dgm:pt modelId="{3F6C4804-F5EA-4B59-951E-F86C85440F19}" type="pres">
      <dgm:prSet presAssocID="{0E9930B0-9C7B-4733-9FE2-9802C5461B39}" presName="childText" presStyleLbl="conFgAcc1" presStyleIdx="3" presStyleCnt="6">
        <dgm:presLayoutVars>
          <dgm:bulletEnabled val="1"/>
        </dgm:presLayoutVars>
      </dgm:prSet>
      <dgm:spPr/>
    </dgm:pt>
    <dgm:pt modelId="{AD7025F1-8D54-475E-97AF-740C52CD6AC5}" type="pres">
      <dgm:prSet presAssocID="{34C19784-2A5C-4257-9320-3DA1E7D6FC12}" presName="spaceBetweenRectangles" presStyleCnt="0"/>
      <dgm:spPr/>
    </dgm:pt>
    <dgm:pt modelId="{C88B8BD8-123E-43AC-8B14-B715650616DF}" type="pres">
      <dgm:prSet presAssocID="{DF491C4F-7554-47B6-9389-991844A880CC}" presName="parentLin" presStyleCnt="0"/>
      <dgm:spPr/>
    </dgm:pt>
    <dgm:pt modelId="{4FCF3EA2-B60F-456C-B8F7-4D84344A33C2}" type="pres">
      <dgm:prSet presAssocID="{DF491C4F-7554-47B6-9389-991844A880CC}" presName="parentLeftMargin" presStyleLbl="node1" presStyleIdx="3" presStyleCnt="6"/>
      <dgm:spPr/>
      <dgm:t>
        <a:bodyPr/>
        <a:lstStyle/>
        <a:p>
          <a:endParaRPr lang="en-US"/>
        </a:p>
      </dgm:t>
    </dgm:pt>
    <dgm:pt modelId="{DB9ACCCD-80B7-4F30-BE0C-97CE5E3A90B8}" type="pres">
      <dgm:prSet presAssocID="{DF491C4F-7554-47B6-9389-991844A880CC}" presName="parentText" presStyleLbl="node1" presStyleIdx="4" presStyleCnt="6" custScaleY="14154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A81D99-12FE-4145-AB3B-392746BEE2B6}" type="pres">
      <dgm:prSet presAssocID="{DF491C4F-7554-47B6-9389-991844A880CC}" presName="negativeSpace" presStyleCnt="0"/>
      <dgm:spPr/>
    </dgm:pt>
    <dgm:pt modelId="{1C466DE5-FE84-41A4-B3E8-13D7D95C3CC1}" type="pres">
      <dgm:prSet presAssocID="{DF491C4F-7554-47B6-9389-991844A880CC}" presName="childText" presStyleLbl="conFgAcc1" presStyleIdx="4" presStyleCnt="6" custFlipVert="1" custScaleX="100000" custScaleY="113510" custLinFactNeighborX="-1569" custLinFactNeighborY="32859">
        <dgm:presLayoutVars>
          <dgm:bulletEnabled val="1"/>
        </dgm:presLayoutVars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noFill/>
        <a:ln w="19050">
          <a:solidFill>
            <a:schemeClr val="tx2">
              <a:lumMod val="60000"/>
              <a:lumOff val="40000"/>
            </a:schemeClr>
          </a:solidFill>
        </a:ln>
        <a:effectLst/>
      </dgm:spPr>
      <dgm:t>
        <a:bodyPr/>
        <a:lstStyle/>
        <a:p>
          <a:endParaRPr lang="en-US"/>
        </a:p>
      </dgm:t>
    </dgm:pt>
    <dgm:pt modelId="{81F0CF1D-01F5-49BF-8E1A-E3F2E1628B81}" type="pres">
      <dgm:prSet presAssocID="{6CCC5B19-B323-4704-A62D-6518B7BF68FB}" presName="spaceBetweenRectangles" presStyleCnt="0"/>
      <dgm:spPr/>
    </dgm:pt>
    <dgm:pt modelId="{43B6A6C7-7220-4462-9D34-675AE62D1785}" type="pres">
      <dgm:prSet presAssocID="{5DF62CC8-4853-40EF-8AE5-8A1988EFE4BB}" presName="parentLin" presStyleCnt="0"/>
      <dgm:spPr/>
    </dgm:pt>
    <dgm:pt modelId="{54ACDB47-1486-4230-9054-95D02569B408}" type="pres">
      <dgm:prSet presAssocID="{5DF62CC8-4853-40EF-8AE5-8A1988EFE4BB}" presName="parentLeftMargin" presStyleLbl="node1" presStyleIdx="4" presStyleCnt="6" custScaleY="141546"/>
      <dgm:spPr/>
      <dgm:t>
        <a:bodyPr/>
        <a:lstStyle/>
        <a:p>
          <a:endParaRPr lang="en-US"/>
        </a:p>
      </dgm:t>
    </dgm:pt>
    <dgm:pt modelId="{FB0E08AD-F15D-4BB8-B67A-EDDD77253893}" type="pres">
      <dgm:prSet presAssocID="{5DF62CC8-4853-40EF-8AE5-8A1988EFE4BB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03B303-5C89-4688-B8FB-52C8FD35D43F}" type="pres">
      <dgm:prSet presAssocID="{5DF62CC8-4853-40EF-8AE5-8A1988EFE4BB}" presName="negativeSpace" presStyleCnt="0"/>
      <dgm:spPr/>
    </dgm:pt>
    <dgm:pt modelId="{94151C34-78DE-4071-B932-8835E0503D64}" type="pres">
      <dgm:prSet presAssocID="{5DF62CC8-4853-40EF-8AE5-8A1988EFE4BB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9C68F2BA-5A9F-4CCE-85F6-CE8FBB8F33A5}" srcId="{06037925-A38F-44B8-A62F-353D047A041D}" destId="{DA71E668-7BF3-47D6-B6B3-0D748C2B85DF}" srcOrd="0" destOrd="0" parTransId="{9759594A-90C1-49B7-B483-EE5A7C2CF6C7}" sibTransId="{9FBF075A-4C63-4BA9-9D4D-3C3A53FCCFAC}"/>
    <dgm:cxn modelId="{51C5E394-C9E8-4EBE-A262-5B07FFC2C492}" type="presOf" srcId="{5DF62CC8-4853-40EF-8AE5-8A1988EFE4BB}" destId="{FB0E08AD-F15D-4BB8-B67A-EDDD77253893}" srcOrd="1" destOrd="0" presId="urn:microsoft.com/office/officeart/2005/8/layout/list1"/>
    <dgm:cxn modelId="{F3672DD7-AA73-4154-BA45-E4798B5127FD}" srcId="{06037925-A38F-44B8-A62F-353D047A041D}" destId="{0E9930B0-9C7B-4733-9FE2-9802C5461B39}" srcOrd="3" destOrd="0" parTransId="{825F8728-3E4E-4452-BF7F-5D314B1DA601}" sibTransId="{34C19784-2A5C-4257-9320-3DA1E7D6FC12}"/>
    <dgm:cxn modelId="{31504928-363E-4CE2-BE44-CEE2FE06C2EE}" type="presOf" srcId="{F8E3327E-2A4F-462A-A925-7A9343309C70}" destId="{92901740-6D24-4718-A7D9-B7E42222CDF6}" srcOrd="0" destOrd="0" presId="urn:microsoft.com/office/officeart/2005/8/layout/list1"/>
    <dgm:cxn modelId="{AECD2A04-F5A7-4B58-A28C-96BFB75968C8}" srcId="{06037925-A38F-44B8-A62F-353D047A041D}" destId="{5DF62CC8-4853-40EF-8AE5-8A1988EFE4BB}" srcOrd="5" destOrd="0" parTransId="{BE9228DA-01E3-4306-A78F-AEEFD617684C}" sibTransId="{CCDB8F55-B61C-4F04-8762-1735EC37058D}"/>
    <dgm:cxn modelId="{6608293C-EC5A-41A6-A26A-7619060BB650}" type="presOf" srcId="{0E9930B0-9C7B-4733-9FE2-9802C5461B39}" destId="{E8AA19D7-17EA-45E9-90A7-2F2AE1DCBBD4}" srcOrd="1" destOrd="0" presId="urn:microsoft.com/office/officeart/2005/8/layout/list1"/>
    <dgm:cxn modelId="{CA434D85-2132-44F1-9EF3-80DA3788EDC6}" type="presOf" srcId="{0E9930B0-9C7B-4733-9FE2-9802C5461B39}" destId="{EFA2E7D1-67C0-4F56-8A98-77C2264BD451}" srcOrd="0" destOrd="0" presId="urn:microsoft.com/office/officeart/2005/8/layout/list1"/>
    <dgm:cxn modelId="{53134C7C-F171-4765-899E-8DC29B63EB69}" type="presOf" srcId="{DA71E668-7BF3-47D6-B6B3-0D748C2B85DF}" destId="{9ACB4EE1-B237-44A5-A49D-873AF27B31B4}" srcOrd="0" destOrd="0" presId="urn:microsoft.com/office/officeart/2005/8/layout/list1"/>
    <dgm:cxn modelId="{B43EB202-A90C-41BF-B2C5-7594B232B606}" type="presOf" srcId="{0BA4ECA4-AD36-4B1D-9E06-9AC901697889}" destId="{1BE18DA5-DC53-465F-B69C-35A8740A49EC}" srcOrd="1" destOrd="0" presId="urn:microsoft.com/office/officeart/2005/8/layout/list1"/>
    <dgm:cxn modelId="{85E6F1E1-1A29-4A50-8DC5-2F7FFDC42E47}" type="presOf" srcId="{DF491C4F-7554-47B6-9389-991844A880CC}" destId="{4FCF3EA2-B60F-456C-B8F7-4D84344A33C2}" srcOrd="0" destOrd="0" presId="urn:microsoft.com/office/officeart/2005/8/layout/list1"/>
    <dgm:cxn modelId="{387D8E21-EA85-44AB-8774-6276175A6355}" srcId="{06037925-A38F-44B8-A62F-353D047A041D}" destId="{0BA4ECA4-AD36-4B1D-9E06-9AC901697889}" srcOrd="1" destOrd="0" parTransId="{2876CA49-65A2-4C0E-A8DD-6764C33EA5EA}" sibTransId="{A8801C3B-393A-4CB8-B835-4BB20519839F}"/>
    <dgm:cxn modelId="{D9E37CB7-C3CE-4628-A484-A3DF7B398A15}" type="presOf" srcId="{DF491C4F-7554-47B6-9389-991844A880CC}" destId="{DB9ACCCD-80B7-4F30-BE0C-97CE5E3A90B8}" srcOrd="1" destOrd="0" presId="urn:microsoft.com/office/officeart/2005/8/layout/list1"/>
    <dgm:cxn modelId="{87EFF155-C8F8-4AE9-BCBD-19D894948705}" srcId="{06037925-A38F-44B8-A62F-353D047A041D}" destId="{DF491C4F-7554-47B6-9389-991844A880CC}" srcOrd="4" destOrd="0" parTransId="{E8FE0418-9A88-4154-A775-DC65A044519D}" sibTransId="{6CCC5B19-B323-4704-A62D-6518B7BF68FB}"/>
    <dgm:cxn modelId="{73684B90-208C-4DB2-9647-E4DA2579C852}" srcId="{06037925-A38F-44B8-A62F-353D047A041D}" destId="{F8E3327E-2A4F-462A-A925-7A9343309C70}" srcOrd="2" destOrd="0" parTransId="{98511079-8D56-4791-ACCF-89BB408389D9}" sibTransId="{31859EDF-B426-4F24-837E-553F1F60FF3E}"/>
    <dgm:cxn modelId="{97DEBCE5-C40F-43D5-BDB8-3D17DA8CC31E}" type="presOf" srcId="{06037925-A38F-44B8-A62F-353D047A041D}" destId="{54B192E0-F52A-4870-8DB8-EF3F59E14279}" srcOrd="0" destOrd="0" presId="urn:microsoft.com/office/officeart/2005/8/layout/list1"/>
    <dgm:cxn modelId="{ECCCDA65-6C12-4A9C-BD5A-67C0D9199C64}" type="presOf" srcId="{DA71E668-7BF3-47D6-B6B3-0D748C2B85DF}" destId="{6994FD40-312C-442D-81F3-B0F40C2CECD9}" srcOrd="1" destOrd="0" presId="urn:microsoft.com/office/officeart/2005/8/layout/list1"/>
    <dgm:cxn modelId="{0A532E18-BA64-42E1-AE2B-D3C9CBB8C996}" type="presOf" srcId="{F8E3327E-2A4F-462A-A925-7A9343309C70}" destId="{5FE61C7A-A569-40B0-876D-ADEA0C81CE2E}" srcOrd="1" destOrd="0" presId="urn:microsoft.com/office/officeart/2005/8/layout/list1"/>
    <dgm:cxn modelId="{B17A3289-2B01-46FB-BCAF-6C73BDF8FA60}" type="presOf" srcId="{5DF62CC8-4853-40EF-8AE5-8A1988EFE4BB}" destId="{54ACDB47-1486-4230-9054-95D02569B408}" srcOrd="0" destOrd="0" presId="urn:microsoft.com/office/officeart/2005/8/layout/list1"/>
    <dgm:cxn modelId="{A50A1312-5A24-4C06-BE74-482107F461C4}" type="presOf" srcId="{0BA4ECA4-AD36-4B1D-9E06-9AC901697889}" destId="{D9ED5920-242C-498F-9E4E-D8D95D99FC77}" srcOrd="0" destOrd="0" presId="urn:microsoft.com/office/officeart/2005/8/layout/list1"/>
    <dgm:cxn modelId="{5A6A66A6-56FC-40EC-B926-2E005331DA74}" type="presParOf" srcId="{54B192E0-F52A-4870-8DB8-EF3F59E14279}" destId="{E2ABEE20-CB85-4504-A335-9AA5B0A9D264}" srcOrd="0" destOrd="0" presId="urn:microsoft.com/office/officeart/2005/8/layout/list1"/>
    <dgm:cxn modelId="{AC2F2D81-DF2F-4A18-A677-CAA1553827F9}" type="presParOf" srcId="{E2ABEE20-CB85-4504-A335-9AA5B0A9D264}" destId="{9ACB4EE1-B237-44A5-A49D-873AF27B31B4}" srcOrd="0" destOrd="0" presId="urn:microsoft.com/office/officeart/2005/8/layout/list1"/>
    <dgm:cxn modelId="{28EA9EEF-B1F2-492E-9578-675850A16A11}" type="presParOf" srcId="{E2ABEE20-CB85-4504-A335-9AA5B0A9D264}" destId="{6994FD40-312C-442D-81F3-B0F40C2CECD9}" srcOrd="1" destOrd="0" presId="urn:microsoft.com/office/officeart/2005/8/layout/list1"/>
    <dgm:cxn modelId="{8B63E49A-8071-48F9-ADF7-C8BFC5C1106A}" type="presParOf" srcId="{54B192E0-F52A-4870-8DB8-EF3F59E14279}" destId="{E37705E8-3235-4DFF-978D-A3D4F8BC88DD}" srcOrd="1" destOrd="0" presId="urn:microsoft.com/office/officeart/2005/8/layout/list1"/>
    <dgm:cxn modelId="{3D219497-FFC7-4E7A-8AE0-368EE054EB27}" type="presParOf" srcId="{54B192E0-F52A-4870-8DB8-EF3F59E14279}" destId="{F374CA1F-015C-4174-B4F9-CE52379A92B8}" srcOrd="2" destOrd="0" presId="urn:microsoft.com/office/officeart/2005/8/layout/list1"/>
    <dgm:cxn modelId="{D9165B42-1898-4BEF-BEE3-E03A09B36E00}" type="presParOf" srcId="{54B192E0-F52A-4870-8DB8-EF3F59E14279}" destId="{FF17FD97-FF16-4B38-B4A5-4BBB01A2FE68}" srcOrd="3" destOrd="0" presId="urn:microsoft.com/office/officeart/2005/8/layout/list1"/>
    <dgm:cxn modelId="{3CB47F1F-DFF1-4FC0-A7C9-F7FDC56DB31A}" type="presParOf" srcId="{54B192E0-F52A-4870-8DB8-EF3F59E14279}" destId="{7FE7F5ED-6E24-49C9-A3FB-475AAADF3E7F}" srcOrd="4" destOrd="0" presId="urn:microsoft.com/office/officeart/2005/8/layout/list1"/>
    <dgm:cxn modelId="{8718CB96-BED9-4E29-8A7E-5E392F1E95B4}" type="presParOf" srcId="{7FE7F5ED-6E24-49C9-A3FB-475AAADF3E7F}" destId="{D9ED5920-242C-498F-9E4E-D8D95D99FC77}" srcOrd="0" destOrd="0" presId="urn:microsoft.com/office/officeart/2005/8/layout/list1"/>
    <dgm:cxn modelId="{A09D627D-D128-4F4C-87A9-4D4978BE02C8}" type="presParOf" srcId="{7FE7F5ED-6E24-49C9-A3FB-475AAADF3E7F}" destId="{1BE18DA5-DC53-465F-B69C-35A8740A49EC}" srcOrd="1" destOrd="0" presId="urn:microsoft.com/office/officeart/2005/8/layout/list1"/>
    <dgm:cxn modelId="{644CFFC6-C6D9-481F-9430-A9DB5ADB42E7}" type="presParOf" srcId="{54B192E0-F52A-4870-8DB8-EF3F59E14279}" destId="{62512E4C-30A5-407D-9E57-64922E97F3B0}" srcOrd="5" destOrd="0" presId="urn:microsoft.com/office/officeart/2005/8/layout/list1"/>
    <dgm:cxn modelId="{FA04103D-348F-4B85-A28B-7E976A53E89E}" type="presParOf" srcId="{54B192E0-F52A-4870-8DB8-EF3F59E14279}" destId="{441AD8FD-2372-472B-845A-157675DDB370}" srcOrd="6" destOrd="0" presId="urn:microsoft.com/office/officeart/2005/8/layout/list1"/>
    <dgm:cxn modelId="{52E46A38-3947-478C-807A-A4E7E84D43B0}" type="presParOf" srcId="{54B192E0-F52A-4870-8DB8-EF3F59E14279}" destId="{4E0854C1-2ACA-4CF6-8821-F029F23E1C28}" srcOrd="7" destOrd="0" presId="urn:microsoft.com/office/officeart/2005/8/layout/list1"/>
    <dgm:cxn modelId="{1B71CD3A-37CC-40C7-9E0D-EB6962C10CDA}" type="presParOf" srcId="{54B192E0-F52A-4870-8DB8-EF3F59E14279}" destId="{395E32CC-57D0-4D84-8368-2EC083274FE8}" srcOrd="8" destOrd="0" presId="urn:microsoft.com/office/officeart/2005/8/layout/list1"/>
    <dgm:cxn modelId="{1A325C58-E838-406E-AEB2-0AEFED71372A}" type="presParOf" srcId="{395E32CC-57D0-4D84-8368-2EC083274FE8}" destId="{92901740-6D24-4718-A7D9-B7E42222CDF6}" srcOrd="0" destOrd="0" presId="urn:microsoft.com/office/officeart/2005/8/layout/list1"/>
    <dgm:cxn modelId="{DEA115D7-A954-45A5-9AB7-9C21D992AFBE}" type="presParOf" srcId="{395E32CC-57D0-4D84-8368-2EC083274FE8}" destId="{5FE61C7A-A569-40B0-876D-ADEA0C81CE2E}" srcOrd="1" destOrd="0" presId="urn:microsoft.com/office/officeart/2005/8/layout/list1"/>
    <dgm:cxn modelId="{8E7115DA-1578-4595-BF11-E1FF49495B18}" type="presParOf" srcId="{54B192E0-F52A-4870-8DB8-EF3F59E14279}" destId="{EA73E2F5-67C4-4119-916A-369B17F99E73}" srcOrd="9" destOrd="0" presId="urn:microsoft.com/office/officeart/2005/8/layout/list1"/>
    <dgm:cxn modelId="{D71828B5-D1CE-41BE-90C2-4D4977C56056}" type="presParOf" srcId="{54B192E0-F52A-4870-8DB8-EF3F59E14279}" destId="{228CFD55-1583-4F2E-9E6B-57BE0B515E25}" srcOrd="10" destOrd="0" presId="urn:microsoft.com/office/officeart/2005/8/layout/list1"/>
    <dgm:cxn modelId="{9BB2C3D3-5DE8-4F7B-8621-EA3935E2E920}" type="presParOf" srcId="{54B192E0-F52A-4870-8DB8-EF3F59E14279}" destId="{3D8874A9-B3C7-42ED-909E-DED5C90D816A}" srcOrd="11" destOrd="0" presId="urn:microsoft.com/office/officeart/2005/8/layout/list1"/>
    <dgm:cxn modelId="{933469C6-B0BC-45B5-B9F7-E97AE2B2E341}" type="presParOf" srcId="{54B192E0-F52A-4870-8DB8-EF3F59E14279}" destId="{DF07BE95-B908-498C-9525-2B8B393035DA}" srcOrd="12" destOrd="0" presId="urn:microsoft.com/office/officeart/2005/8/layout/list1"/>
    <dgm:cxn modelId="{9FFB2EF9-9A2F-4A8D-A403-4EAA626E1BFA}" type="presParOf" srcId="{DF07BE95-B908-498C-9525-2B8B393035DA}" destId="{EFA2E7D1-67C0-4F56-8A98-77C2264BD451}" srcOrd="0" destOrd="0" presId="urn:microsoft.com/office/officeart/2005/8/layout/list1"/>
    <dgm:cxn modelId="{6B07D31C-D14E-42FD-A1B5-CE56353BF3D3}" type="presParOf" srcId="{DF07BE95-B908-498C-9525-2B8B393035DA}" destId="{E8AA19D7-17EA-45E9-90A7-2F2AE1DCBBD4}" srcOrd="1" destOrd="0" presId="urn:microsoft.com/office/officeart/2005/8/layout/list1"/>
    <dgm:cxn modelId="{62837C16-D5E2-46EF-9EED-213775B0DE9A}" type="presParOf" srcId="{54B192E0-F52A-4870-8DB8-EF3F59E14279}" destId="{F3E23460-C4CF-4A2D-811B-BCE02CD7AC03}" srcOrd="13" destOrd="0" presId="urn:microsoft.com/office/officeart/2005/8/layout/list1"/>
    <dgm:cxn modelId="{2C243FAD-92B3-48E4-938F-FF65C1A67C65}" type="presParOf" srcId="{54B192E0-F52A-4870-8DB8-EF3F59E14279}" destId="{3F6C4804-F5EA-4B59-951E-F86C85440F19}" srcOrd="14" destOrd="0" presId="urn:microsoft.com/office/officeart/2005/8/layout/list1"/>
    <dgm:cxn modelId="{2A9E57E2-E16B-41CA-8139-5C2BFFAE5DD4}" type="presParOf" srcId="{54B192E0-F52A-4870-8DB8-EF3F59E14279}" destId="{AD7025F1-8D54-475E-97AF-740C52CD6AC5}" srcOrd="15" destOrd="0" presId="urn:microsoft.com/office/officeart/2005/8/layout/list1"/>
    <dgm:cxn modelId="{D425A385-2B07-42F2-B3B4-8CB59771EBA6}" type="presParOf" srcId="{54B192E0-F52A-4870-8DB8-EF3F59E14279}" destId="{C88B8BD8-123E-43AC-8B14-B715650616DF}" srcOrd="16" destOrd="0" presId="urn:microsoft.com/office/officeart/2005/8/layout/list1"/>
    <dgm:cxn modelId="{B24E3928-A67D-47E1-BF8E-692D237468BD}" type="presParOf" srcId="{C88B8BD8-123E-43AC-8B14-B715650616DF}" destId="{4FCF3EA2-B60F-456C-B8F7-4D84344A33C2}" srcOrd="0" destOrd="0" presId="urn:microsoft.com/office/officeart/2005/8/layout/list1"/>
    <dgm:cxn modelId="{B31F7700-177A-4189-8AA7-37CA56A7C60F}" type="presParOf" srcId="{C88B8BD8-123E-43AC-8B14-B715650616DF}" destId="{DB9ACCCD-80B7-4F30-BE0C-97CE5E3A90B8}" srcOrd="1" destOrd="0" presId="urn:microsoft.com/office/officeart/2005/8/layout/list1"/>
    <dgm:cxn modelId="{DD2996C4-1903-41E6-A63D-5B83D95BC5E3}" type="presParOf" srcId="{54B192E0-F52A-4870-8DB8-EF3F59E14279}" destId="{AEA81D99-12FE-4145-AB3B-392746BEE2B6}" srcOrd="17" destOrd="0" presId="urn:microsoft.com/office/officeart/2005/8/layout/list1"/>
    <dgm:cxn modelId="{E80CB7C3-BD36-4DBF-8743-9D109EAD4557}" type="presParOf" srcId="{54B192E0-F52A-4870-8DB8-EF3F59E14279}" destId="{1C466DE5-FE84-41A4-B3E8-13D7D95C3CC1}" srcOrd="18" destOrd="0" presId="urn:microsoft.com/office/officeart/2005/8/layout/list1"/>
    <dgm:cxn modelId="{622E4C52-F368-41A3-A60F-2E31A56517AC}" type="presParOf" srcId="{54B192E0-F52A-4870-8DB8-EF3F59E14279}" destId="{81F0CF1D-01F5-49BF-8E1A-E3F2E1628B81}" srcOrd="19" destOrd="0" presId="urn:microsoft.com/office/officeart/2005/8/layout/list1"/>
    <dgm:cxn modelId="{837F35FB-8690-4019-83B7-4B0A34AF436A}" type="presParOf" srcId="{54B192E0-F52A-4870-8DB8-EF3F59E14279}" destId="{43B6A6C7-7220-4462-9D34-675AE62D1785}" srcOrd="20" destOrd="0" presId="urn:microsoft.com/office/officeart/2005/8/layout/list1"/>
    <dgm:cxn modelId="{F7744175-7ABB-4E2B-BBF1-162E9E066E92}" type="presParOf" srcId="{43B6A6C7-7220-4462-9D34-675AE62D1785}" destId="{54ACDB47-1486-4230-9054-95D02569B408}" srcOrd="0" destOrd="0" presId="urn:microsoft.com/office/officeart/2005/8/layout/list1"/>
    <dgm:cxn modelId="{2BF53171-DD1D-48EF-AC0A-9464A14D7C4A}" type="presParOf" srcId="{43B6A6C7-7220-4462-9D34-675AE62D1785}" destId="{FB0E08AD-F15D-4BB8-B67A-EDDD77253893}" srcOrd="1" destOrd="0" presId="urn:microsoft.com/office/officeart/2005/8/layout/list1"/>
    <dgm:cxn modelId="{00EB2F27-BE72-482C-8566-77CF3E12AF1C}" type="presParOf" srcId="{54B192E0-F52A-4870-8DB8-EF3F59E14279}" destId="{4503B303-5C89-4688-B8FB-52C8FD35D43F}" srcOrd="21" destOrd="0" presId="urn:microsoft.com/office/officeart/2005/8/layout/list1"/>
    <dgm:cxn modelId="{AEC1DE9A-F0B3-4753-A691-44327B183C9C}" type="presParOf" srcId="{54B192E0-F52A-4870-8DB8-EF3F59E14279}" destId="{94151C34-78DE-4071-B932-8835E0503D64}" srcOrd="22" destOrd="0" presId="urn:microsoft.com/office/officeart/2005/8/layout/list1"/>
  </dgm:cxnLst>
  <dgm:bg>
    <a:effectLst/>
  </dgm:bg>
  <dgm:whole>
    <a:ln>
      <a:solidFill>
        <a:schemeClr val="tx2">
          <a:lumMod val="60000"/>
          <a:lumOff val="40000"/>
        </a:schemeClr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233F2B-2FC0-4721-9B29-DD807D9B01E5}">
      <dsp:nvSpPr>
        <dsp:cNvPr id="0" name=""/>
        <dsp:cNvSpPr/>
      </dsp:nvSpPr>
      <dsp:spPr>
        <a:xfrm>
          <a:off x="0" y="628175"/>
          <a:ext cx="8136904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D07370-4E37-4ACF-BF35-87541297D95F}">
      <dsp:nvSpPr>
        <dsp:cNvPr id="0" name=""/>
        <dsp:cNvSpPr/>
      </dsp:nvSpPr>
      <dsp:spPr>
        <a:xfrm>
          <a:off x="398240" y="97614"/>
          <a:ext cx="7568053" cy="791472"/>
        </a:xfrm>
        <a:prstGeom prst="roundRect">
          <a:avLst/>
        </a:prstGeom>
        <a:gradFill rotWithShape="1">
          <a:gsLst>
            <a:gs pos="0">
              <a:schemeClr val="accent6">
                <a:tint val="25000"/>
                <a:satMod val="125000"/>
              </a:schemeClr>
            </a:gs>
            <a:gs pos="40000">
              <a:schemeClr val="accent6">
                <a:tint val="55000"/>
                <a:satMod val="130000"/>
              </a:schemeClr>
            </a:gs>
            <a:gs pos="50000">
              <a:schemeClr val="accent6">
                <a:tint val="59000"/>
                <a:satMod val="130000"/>
              </a:schemeClr>
            </a:gs>
            <a:gs pos="65000">
              <a:schemeClr val="accent6">
                <a:tint val="55000"/>
                <a:satMod val="130000"/>
              </a:schemeClr>
            </a:gs>
            <a:gs pos="100000">
              <a:schemeClr val="accent6">
                <a:tint val="20000"/>
                <a:satMod val="125000"/>
              </a:schemeClr>
            </a:gs>
          </a:gsLst>
          <a:lin ang="5400000" scaled="0"/>
        </a:gradFill>
        <a:ln w="12000" cap="flat" cmpd="sng" algn="ctr">
          <a:solidFill>
            <a:schemeClr val="accent6"/>
          </a:solidFill>
          <a:prstDash val="solid"/>
        </a:ln>
        <a:effectLst>
          <a:glow rad="63500">
            <a:schemeClr val="accent6">
              <a:alpha val="45000"/>
              <a:satMod val="120000"/>
            </a:schemeClr>
          </a:glo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Качественный образовательный процесс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(образовательная программа МКДОУ Починковского детского сада №8, АОП для детей с РАС, АОП для детей с ТНР, АОП для детей с ЗПР)</a:t>
          </a:r>
          <a:endParaRPr lang="en-US" sz="1600" kern="12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6876" y="136250"/>
        <a:ext cx="7490781" cy="714200"/>
      </dsp:txXfrm>
    </dsp:sp>
    <dsp:sp modelId="{81E25812-307E-42F6-9B83-EC1F6F54E67D}">
      <dsp:nvSpPr>
        <dsp:cNvPr id="0" name=""/>
        <dsp:cNvSpPr/>
      </dsp:nvSpPr>
      <dsp:spPr>
        <a:xfrm>
          <a:off x="0" y="1472872"/>
          <a:ext cx="8136904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A9BB3D-617F-4F40-998D-BD5721AD80ED}">
      <dsp:nvSpPr>
        <dsp:cNvPr id="0" name=""/>
        <dsp:cNvSpPr/>
      </dsp:nvSpPr>
      <dsp:spPr>
        <a:xfrm>
          <a:off x="398240" y="1110847"/>
          <a:ext cx="7172021" cy="622936"/>
        </a:xfrm>
        <a:prstGeom prst="roundRect">
          <a:avLst/>
        </a:prstGeom>
        <a:gradFill rotWithShape="1">
          <a:gsLst>
            <a:gs pos="0">
              <a:schemeClr val="accent6">
                <a:tint val="25000"/>
                <a:satMod val="125000"/>
              </a:schemeClr>
            </a:gs>
            <a:gs pos="40000">
              <a:schemeClr val="accent6">
                <a:tint val="55000"/>
                <a:satMod val="130000"/>
              </a:schemeClr>
            </a:gs>
            <a:gs pos="50000">
              <a:schemeClr val="accent6">
                <a:tint val="59000"/>
                <a:satMod val="130000"/>
              </a:schemeClr>
            </a:gs>
            <a:gs pos="65000">
              <a:schemeClr val="accent6">
                <a:tint val="55000"/>
                <a:satMod val="130000"/>
              </a:schemeClr>
            </a:gs>
            <a:gs pos="100000">
              <a:schemeClr val="accent6">
                <a:tint val="20000"/>
                <a:satMod val="125000"/>
              </a:schemeClr>
            </a:gs>
          </a:gsLst>
          <a:lin ang="5400000" scaled="0"/>
        </a:gradFill>
        <a:ln w="12000" cap="flat" cmpd="sng" algn="ctr">
          <a:solidFill>
            <a:schemeClr val="accent6"/>
          </a:solidFill>
          <a:prstDash val="solid"/>
        </a:ln>
        <a:effectLst>
          <a:glow rad="63500">
            <a:schemeClr val="accent6">
              <a:alpha val="45000"/>
              <a:satMod val="120000"/>
            </a:schemeClr>
          </a:glo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Безопасность обучающихся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1)</a:t>
          </a:r>
          <a:endParaRPr lang="en-US" sz="1800" kern="12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8649" y="1141256"/>
        <a:ext cx="7111203" cy="562118"/>
      </dsp:txXfrm>
    </dsp:sp>
    <dsp:sp modelId="{F374CA1F-015C-4174-B4F9-CE52379A92B8}">
      <dsp:nvSpPr>
        <dsp:cNvPr id="0" name=""/>
        <dsp:cNvSpPr/>
      </dsp:nvSpPr>
      <dsp:spPr>
        <a:xfrm>
          <a:off x="0" y="2306377"/>
          <a:ext cx="8136904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94FD40-312C-442D-81F3-B0F40C2CECD9}">
      <dsp:nvSpPr>
        <dsp:cNvPr id="0" name=""/>
        <dsp:cNvSpPr/>
      </dsp:nvSpPr>
      <dsp:spPr>
        <a:xfrm>
          <a:off x="398240" y="1955543"/>
          <a:ext cx="6595945" cy="611745"/>
        </a:xfrm>
        <a:prstGeom prst="roundRect">
          <a:avLst/>
        </a:prstGeom>
        <a:gradFill rotWithShape="1">
          <a:gsLst>
            <a:gs pos="0">
              <a:schemeClr val="accent6">
                <a:tint val="25000"/>
                <a:satMod val="125000"/>
              </a:schemeClr>
            </a:gs>
            <a:gs pos="40000">
              <a:schemeClr val="accent6">
                <a:tint val="55000"/>
                <a:satMod val="130000"/>
              </a:schemeClr>
            </a:gs>
            <a:gs pos="50000">
              <a:schemeClr val="accent6">
                <a:tint val="59000"/>
                <a:satMod val="130000"/>
              </a:schemeClr>
            </a:gs>
            <a:gs pos="65000">
              <a:schemeClr val="accent6">
                <a:tint val="55000"/>
                <a:satMod val="130000"/>
              </a:schemeClr>
            </a:gs>
            <a:gs pos="100000">
              <a:schemeClr val="accent6">
                <a:tint val="20000"/>
                <a:satMod val="125000"/>
              </a:schemeClr>
            </a:gs>
          </a:gsLst>
          <a:lin ang="5400000" scaled="0"/>
        </a:gradFill>
        <a:ln w="12000" cap="flat" cmpd="sng" algn="ctr">
          <a:solidFill>
            <a:schemeClr val="accent6"/>
          </a:solidFill>
          <a:prstDash val="solid"/>
        </a:ln>
        <a:effectLst>
          <a:glow rad="63500">
            <a:schemeClr val="accent6">
              <a:alpha val="45000"/>
              <a:satMod val="120000"/>
            </a:schemeClr>
          </a:glo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Патриотическое воспитание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2)</a:t>
          </a:r>
          <a:endParaRPr lang="en-US" sz="1800" kern="12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8103" y="1985406"/>
        <a:ext cx="6536219" cy="552019"/>
      </dsp:txXfrm>
    </dsp:sp>
    <dsp:sp modelId="{D47E2563-D424-44E2-A3DF-98FD428E3E72}">
      <dsp:nvSpPr>
        <dsp:cNvPr id="0" name=""/>
        <dsp:cNvSpPr/>
      </dsp:nvSpPr>
      <dsp:spPr>
        <a:xfrm>
          <a:off x="0" y="3405762"/>
          <a:ext cx="8136904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DA5673-2EB5-4114-8A14-B76099896144}">
      <dsp:nvSpPr>
        <dsp:cNvPr id="0" name=""/>
        <dsp:cNvSpPr/>
      </dsp:nvSpPr>
      <dsp:spPr>
        <a:xfrm>
          <a:off x="381154" y="2789049"/>
          <a:ext cx="7742443" cy="877624"/>
        </a:xfrm>
        <a:prstGeom prst="roundRect">
          <a:avLst/>
        </a:prstGeom>
        <a:gradFill rotWithShape="1">
          <a:gsLst>
            <a:gs pos="0">
              <a:schemeClr val="accent6">
                <a:tint val="25000"/>
                <a:satMod val="125000"/>
              </a:schemeClr>
            </a:gs>
            <a:gs pos="40000">
              <a:schemeClr val="accent6">
                <a:tint val="55000"/>
                <a:satMod val="130000"/>
              </a:schemeClr>
            </a:gs>
            <a:gs pos="50000">
              <a:schemeClr val="accent6">
                <a:tint val="59000"/>
                <a:satMod val="130000"/>
              </a:schemeClr>
            </a:gs>
            <a:gs pos="65000">
              <a:schemeClr val="accent6">
                <a:tint val="55000"/>
                <a:satMod val="130000"/>
              </a:schemeClr>
            </a:gs>
            <a:gs pos="100000">
              <a:schemeClr val="accent6">
                <a:tint val="20000"/>
                <a:satMod val="125000"/>
              </a:schemeClr>
            </a:gs>
          </a:gsLst>
          <a:lin ang="5400000" scaled="0"/>
        </a:gradFill>
        <a:ln w="12000" cap="flat" cmpd="sng" algn="ctr">
          <a:solidFill>
            <a:schemeClr val="accent6"/>
          </a:solidFill>
          <a:prstDash val="solid"/>
        </a:ln>
        <a:effectLst>
          <a:glow rad="63500">
            <a:schemeClr val="accent6">
              <a:alpha val="45000"/>
              <a:satMod val="120000"/>
            </a:schemeClr>
          </a:glo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Сохранение и укрепление здоровья обучающихся (</a:t>
          </a:r>
          <a:r>
            <a:rPr lang="ru-RU" sz="1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физкультурно</a:t>
          </a:r>
          <a:r>
            <a:rPr lang="ru-RU" sz="1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– оздоровительная работа)</a:t>
          </a:r>
        </a:p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3)</a:t>
          </a:r>
          <a:endParaRPr lang="en-US" sz="1600" kern="12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3996" y="2831891"/>
        <a:ext cx="7656759" cy="791940"/>
      </dsp:txXfrm>
    </dsp:sp>
    <dsp:sp modelId="{8152B954-3FE6-455E-8113-79E6682214BB}">
      <dsp:nvSpPr>
        <dsp:cNvPr id="0" name=""/>
        <dsp:cNvSpPr/>
      </dsp:nvSpPr>
      <dsp:spPr>
        <a:xfrm>
          <a:off x="0" y="4272003"/>
          <a:ext cx="8136904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F6F5F7-B6D0-4E63-9953-9A0540D83032}">
      <dsp:nvSpPr>
        <dsp:cNvPr id="0" name=""/>
        <dsp:cNvSpPr/>
      </dsp:nvSpPr>
      <dsp:spPr>
        <a:xfrm>
          <a:off x="445551" y="3888434"/>
          <a:ext cx="7676016" cy="644481"/>
        </a:xfrm>
        <a:prstGeom prst="roundRect">
          <a:avLst/>
        </a:prstGeom>
        <a:gradFill rotWithShape="1">
          <a:gsLst>
            <a:gs pos="0">
              <a:schemeClr val="accent6">
                <a:tint val="25000"/>
                <a:satMod val="125000"/>
              </a:schemeClr>
            </a:gs>
            <a:gs pos="40000">
              <a:schemeClr val="accent6">
                <a:tint val="55000"/>
                <a:satMod val="130000"/>
              </a:schemeClr>
            </a:gs>
            <a:gs pos="50000">
              <a:schemeClr val="accent6">
                <a:tint val="59000"/>
                <a:satMod val="130000"/>
              </a:schemeClr>
            </a:gs>
            <a:gs pos="65000">
              <a:schemeClr val="accent6">
                <a:tint val="55000"/>
                <a:satMod val="130000"/>
              </a:schemeClr>
            </a:gs>
            <a:gs pos="100000">
              <a:schemeClr val="accent6">
                <a:tint val="20000"/>
                <a:satMod val="125000"/>
              </a:schemeClr>
            </a:gs>
          </a:gsLst>
          <a:lin ang="5400000" scaled="0"/>
        </a:gradFill>
        <a:ln w="12000" cap="flat" cmpd="sng" algn="ctr">
          <a:solidFill>
            <a:schemeClr val="accent6"/>
          </a:solidFill>
          <a:prstDash val="solid"/>
        </a:ln>
        <a:effectLst>
          <a:glow rad="63500">
            <a:schemeClr val="accent6">
              <a:alpha val="45000"/>
              <a:satMod val="120000"/>
            </a:schemeClr>
          </a:glo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R="0" lvl="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20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Работа клуба молодой семьи «Гармония»</a:t>
          </a:r>
        </a:p>
        <a:p>
          <a:pPr marR="0" lvl="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2000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4)</a:t>
          </a:r>
          <a:endParaRPr lang="en-US" sz="2000" kern="12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7012" y="3919895"/>
        <a:ext cx="7613094" cy="581559"/>
      </dsp:txXfrm>
    </dsp:sp>
    <dsp:sp modelId="{1F2D7B89-900D-4FE3-AA4D-FF114606D51B}">
      <dsp:nvSpPr>
        <dsp:cNvPr id="0" name=""/>
        <dsp:cNvSpPr/>
      </dsp:nvSpPr>
      <dsp:spPr>
        <a:xfrm>
          <a:off x="0" y="5148473"/>
          <a:ext cx="8136904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A6FFAF-096A-46F5-95A2-0824F7D04487}">
      <dsp:nvSpPr>
        <dsp:cNvPr id="0" name=""/>
        <dsp:cNvSpPr/>
      </dsp:nvSpPr>
      <dsp:spPr>
        <a:xfrm>
          <a:off x="387377" y="4700403"/>
          <a:ext cx="7747532" cy="654709"/>
        </a:xfrm>
        <a:prstGeom prst="roundRect">
          <a:avLst/>
        </a:prstGeom>
        <a:gradFill rotWithShape="1">
          <a:gsLst>
            <a:gs pos="0">
              <a:schemeClr val="accent6">
                <a:tint val="25000"/>
                <a:satMod val="125000"/>
              </a:schemeClr>
            </a:gs>
            <a:gs pos="40000">
              <a:schemeClr val="accent6">
                <a:tint val="55000"/>
                <a:satMod val="130000"/>
              </a:schemeClr>
            </a:gs>
            <a:gs pos="50000">
              <a:schemeClr val="accent6">
                <a:tint val="59000"/>
                <a:satMod val="130000"/>
              </a:schemeClr>
            </a:gs>
            <a:gs pos="65000">
              <a:schemeClr val="accent6">
                <a:tint val="55000"/>
                <a:satMod val="130000"/>
              </a:schemeClr>
            </a:gs>
            <a:gs pos="100000">
              <a:schemeClr val="accent6">
                <a:tint val="20000"/>
                <a:satMod val="125000"/>
              </a:schemeClr>
            </a:gs>
          </a:gsLst>
          <a:lin ang="5400000" scaled="0"/>
        </a:gradFill>
        <a:ln w="12000" cap="flat" cmpd="sng" algn="ctr">
          <a:solidFill>
            <a:schemeClr val="accent6"/>
          </a:solidFill>
          <a:prstDash val="solid"/>
        </a:ln>
        <a:effectLst>
          <a:glow rad="63500">
            <a:schemeClr val="accent6">
              <a:alpha val="45000"/>
              <a:satMod val="120000"/>
            </a:schemeClr>
          </a:glo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R="0" lvl="0" algn="l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1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Работа мини музея «</a:t>
          </a:r>
          <a:r>
            <a:rPr lang="ru-RU" sz="1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Газовичок</a:t>
          </a:r>
          <a:r>
            <a:rPr lang="ru-RU" sz="1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»</a:t>
          </a:r>
        </a:p>
        <a:p>
          <a:pPr marR="0" lvl="0" algn="l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1800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5)</a:t>
          </a:r>
          <a:endParaRPr lang="en-US" sz="1800" kern="12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9337" y="4732363"/>
        <a:ext cx="7683612" cy="5907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74CA1F-015C-4174-B4F9-CE52379A92B8}">
      <dsp:nvSpPr>
        <dsp:cNvPr id="0" name=""/>
        <dsp:cNvSpPr/>
      </dsp:nvSpPr>
      <dsp:spPr>
        <a:xfrm>
          <a:off x="0" y="510602"/>
          <a:ext cx="81369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94FD40-312C-442D-81F3-B0F40C2CECD9}">
      <dsp:nvSpPr>
        <dsp:cNvPr id="0" name=""/>
        <dsp:cNvSpPr/>
      </dsp:nvSpPr>
      <dsp:spPr>
        <a:xfrm>
          <a:off x="406845" y="64024"/>
          <a:ext cx="7027974" cy="756537"/>
        </a:xfrm>
        <a:prstGeom prst="roundRect">
          <a:avLst/>
        </a:prstGeom>
        <a:gradFill rotWithShape="1">
          <a:gsLst>
            <a:gs pos="0">
              <a:schemeClr val="accent6">
                <a:tint val="25000"/>
                <a:satMod val="125000"/>
              </a:schemeClr>
            </a:gs>
            <a:gs pos="40000">
              <a:schemeClr val="accent6">
                <a:tint val="55000"/>
                <a:satMod val="130000"/>
              </a:schemeClr>
            </a:gs>
            <a:gs pos="50000">
              <a:schemeClr val="accent6">
                <a:tint val="59000"/>
                <a:satMod val="130000"/>
              </a:schemeClr>
            </a:gs>
            <a:gs pos="65000">
              <a:schemeClr val="accent6">
                <a:tint val="55000"/>
                <a:satMod val="130000"/>
              </a:schemeClr>
            </a:gs>
            <a:gs pos="100000">
              <a:schemeClr val="accent6">
                <a:tint val="20000"/>
                <a:satMod val="125000"/>
              </a:schemeClr>
            </a:gs>
          </a:gsLst>
          <a:lin ang="5400000" scaled="0"/>
        </a:gradFill>
        <a:ln w="12000" cap="flat" cmpd="sng" algn="ctr">
          <a:solidFill>
            <a:schemeClr val="accent6"/>
          </a:solidFill>
          <a:prstDash val="solid"/>
        </a:ln>
        <a:effectLst>
          <a:glow rad="63500">
            <a:schemeClr val="accent6">
              <a:alpha val="45000"/>
              <a:satMod val="120000"/>
            </a:schemeClr>
          </a:glo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Работа консультативного пункта </a:t>
          </a:r>
          <a:r>
            <a:rPr lang="ru-RU" sz="1800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6)</a:t>
          </a:r>
          <a:endParaRPr lang="en-US" sz="1800" kern="12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3776" y="100955"/>
        <a:ext cx="6954112" cy="682675"/>
      </dsp:txXfrm>
    </dsp:sp>
    <dsp:sp modelId="{441AD8FD-2372-472B-845A-157675DDB370}">
      <dsp:nvSpPr>
        <dsp:cNvPr id="0" name=""/>
        <dsp:cNvSpPr/>
      </dsp:nvSpPr>
      <dsp:spPr>
        <a:xfrm>
          <a:off x="0" y="1755287"/>
          <a:ext cx="81369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E18DA5-DC53-465F-B69C-35A8740A49EC}">
      <dsp:nvSpPr>
        <dsp:cNvPr id="0" name=""/>
        <dsp:cNvSpPr/>
      </dsp:nvSpPr>
      <dsp:spPr>
        <a:xfrm>
          <a:off x="406845" y="1153202"/>
          <a:ext cx="6451897" cy="912044"/>
        </a:xfrm>
        <a:prstGeom prst="roundRect">
          <a:avLst/>
        </a:prstGeom>
        <a:gradFill rotWithShape="1">
          <a:gsLst>
            <a:gs pos="0">
              <a:schemeClr val="accent6">
                <a:tint val="25000"/>
                <a:satMod val="125000"/>
              </a:schemeClr>
            </a:gs>
            <a:gs pos="40000">
              <a:schemeClr val="accent6">
                <a:tint val="55000"/>
                <a:satMod val="130000"/>
              </a:schemeClr>
            </a:gs>
            <a:gs pos="50000">
              <a:schemeClr val="accent6">
                <a:tint val="59000"/>
                <a:satMod val="130000"/>
              </a:schemeClr>
            </a:gs>
            <a:gs pos="65000">
              <a:schemeClr val="accent6">
                <a:tint val="55000"/>
                <a:satMod val="130000"/>
              </a:schemeClr>
            </a:gs>
            <a:gs pos="100000">
              <a:schemeClr val="accent6">
                <a:tint val="20000"/>
                <a:satMod val="125000"/>
              </a:schemeClr>
            </a:gs>
          </a:gsLst>
          <a:lin ang="5400000" scaled="0"/>
        </a:gradFill>
        <a:ln w="12000" cap="flat" cmpd="sng" algn="ctr">
          <a:solidFill>
            <a:schemeClr val="accent6"/>
          </a:solidFill>
          <a:prstDash val="solid"/>
        </a:ln>
        <a:effectLst>
          <a:glow rad="63500">
            <a:schemeClr val="accent6">
              <a:alpha val="45000"/>
              <a:satMod val="120000"/>
            </a:schemeClr>
          </a:glo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Работа </a:t>
          </a:r>
          <a:r>
            <a:rPr lang="ru-RU" sz="1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психолого</a:t>
          </a:r>
          <a:r>
            <a:rPr lang="ru-RU" sz="1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– педагогического консилиума </a:t>
          </a:r>
          <a:r>
            <a:rPr lang="ru-RU" sz="1800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7)</a:t>
          </a:r>
          <a:endParaRPr lang="en-US" sz="1800" kern="12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1367" y="1197724"/>
        <a:ext cx="6362853" cy="823000"/>
      </dsp:txXfrm>
    </dsp:sp>
    <dsp:sp modelId="{228CFD55-1583-4F2E-9E6B-57BE0B515E25}">
      <dsp:nvSpPr>
        <dsp:cNvPr id="0" name=""/>
        <dsp:cNvSpPr/>
      </dsp:nvSpPr>
      <dsp:spPr>
        <a:xfrm>
          <a:off x="0" y="2707847"/>
          <a:ext cx="81369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E61C7A-A569-40B0-876D-ADEA0C81CE2E}">
      <dsp:nvSpPr>
        <dsp:cNvPr id="0" name=""/>
        <dsp:cNvSpPr/>
      </dsp:nvSpPr>
      <dsp:spPr>
        <a:xfrm>
          <a:off x="460849" y="2397887"/>
          <a:ext cx="5695832" cy="619920"/>
        </a:xfrm>
        <a:prstGeom prst="roundRect">
          <a:avLst/>
        </a:prstGeom>
        <a:gradFill rotWithShape="1">
          <a:gsLst>
            <a:gs pos="0">
              <a:schemeClr val="accent6">
                <a:tint val="25000"/>
                <a:satMod val="125000"/>
              </a:schemeClr>
            </a:gs>
            <a:gs pos="40000">
              <a:schemeClr val="accent6">
                <a:tint val="55000"/>
                <a:satMod val="130000"/>
              </a:schemeClr>
            </a:gs>
            <a:gs pos="50000">
              <a:schemeClr val="accent6">
                <a:tint val="59000"/>
                <a:satMod val="130000"/>
              </a:schemeClr>
            </a:gs>
            <a:gs pos="65000">
              <a:schemeClr val="accent6">
                <a:tint val="55000"/>
                <a:satMod val="130000"/>
              </a:schemeClr>
            </a:gs>
            <a:gs pos="100000">
              <a:schemeClr val="accent6">
                <a:tint val="20000"/>
                <a:satMod val="125000"/>
              </a:schemeClr>
            </a:gs>
          </a:gsLst>
          <a:lin ang="5400000" scaled="0"/>
        </a:gradFill>
        <a:ln w="12000" cap="flat" cmpd="sng" algn="ctr">
          <a:solidFill>
            <a:schemeClr val="accent6"/>
          </a:solidFill>
          <a:prstDash val="solid"/>
        </a:ln>
        <a:effectLst>
          <a:glow rad="63500">
            <a:schemeClr val="accent6">
              <a:alpha val="45000"/>
              <a:satMod val="120000"/>
            </a:schemeClr>
          </a:glo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R="0" lvl="0" algn="l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1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Наставничество</a:t>
          </a:r>
          <a:r>
            <a:rPr lang="ru-RU" sz="1800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(Приложение 8)</a:t>
          </a:r>
          <a:endParaRPr lang="en-US" sz="1800" kern="12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1111" y="2428149"/>
        <a:ext cx="5635308" cy="559396"/>
      </dsp:txXfrm>
    </dsp:sp>
    <dsp:sp modelId="{3F6C4804-F5EA-4B59-951E-F86C85440F19}">
      <dsp:nvSpPr>
        <dsp:cNvPr id="0" name=""/>
        <dsp:cNvSpPr/>
      </dsp:nvSpPr>
      <dsp:spPr>
        <a:xfrm>
          <a:off x="0" y="3660407"/>
          <a:ext cx="81369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AA19D7-17EA-45E9-90A7-2F2AE1DCBBD4}">
      <dsp:nvSpPr>
        <dsp:cNvPr id="0" name=""/>
        <dsp:cNvSpPr/>
      </dsp:nvSpPr>
      <dsp:spPr>
        <a:xfrm>
          <a:off x="406845" y="3350447"/>
          <a:ext cx="6739878" cy="619920"/>
        </a:xfrm>
        <a:prstGeom prst="roundRect">
          <a:avLst/>
        </a:prstGeom>
        <a:gradFill rotWithShape="1">
          <a:gsLst>
            <a:gs pos="0">
              <a:schemeClr val="accent6">
                <a:tint val="25000"/>
                <a:satMod val="125000"/>
              </a:schemeClr>
            </a:gs>
            <a:gs pos="40000">
              <a:schemeClr val="accent6">
                <a:tint val="55000"/>
                <a:satMod val="130000"/>
              </a:schemeClr>
            </a:gs>
            <a:gs pos="50000">
              <a:schemeClr val="accent6">
                <a:tint val="59000"/>
                <a:satMod val="130000"/>
              </a:schemeClr>
            </a:gs>
            <a:gs pos="65000">
              <a:schemeClr val="accent6">
                <a:tint val="55000"/>
                <a:satMod val="130000"/>
              </a:schemeClr>
            </a:gs>
            <a:gs pos="100000">
              <a:schemeClr val="accent6">
                <a:tint val="20000"/>
                <a:satMod val="125000"/>
              </a:schemeClr>
            </a:gs>
          </a:gsLst>
          <a:lin ang="5400000" scaled="0"/>
        </a:gradFill>
        <a:ln w="12000" cap="flat" cmpd="sng" algn="ctr">
          <a:solidFill>
            <a:schemeClr val="accent6"/>
          </a:solidFill>
          <a:prstDash val="solid"/>
        </a:ln>
        <a:effectLst>
          <a:glow rad="63500">
            <a:schemeClr val="accent6">
              <a:alpha val="45000"/>
              <a:satMod val="120000"/>
            </a:schemeClr>
          </a:glo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R="0" lvl="0" algn="l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1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Летняя </a:t>
          </a:r>
          <a:r>
            <a:rPr lang="ru-RU" sz="1800" b="1" kern="1200" dirty="0" err="1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физкультурно</a:t>
          </a:r>
          <a:r>
            <a:rPr lang="ru-RU" sz="1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– оздоровительная работа </a:t>
          </a:r>
          <a:r>
            <a:rPr lang="ru-RU" sz="1800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9)</a:t>
          </a:r>
          <a:endParaRPr lang="en-US" sz="1800" kern="12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7107" y="3380709"/>
        <a:ext cx="6679354" cy="559396"/>
      </dsp:txXfrm>
    </dsp:sp>
    <dsp:sp modelId="{1C466DE5-FE84-41A4-B3E8-13D7D95C3CC1}">
      <dsp:nvSpPr>
        <dsp:cNvPr id="0" name=""/>
        <dsp:cNvSpPr/>
      </dsp:nvSpPr>
      <dsp:spPr>
        <a:xfrm flipV="1">
          <a:off x="0" y="4907781"/>
          <a:ext cx="8136904" cy="600694"/>
        </a:xfrm>
        <a:prstGeom prst="rect">
          <a:avLst/>
        </a:prstGeom>
        <a:noFill/>
        <a:ln w="19050" cap="flat" cmpd="sng" algn="ctr">
          <a:solidFill>
            <a:schemeClr val="tx2">
              <a:lumMod val="60000"/>
              <a:lumOff val="40000"/>
            </a:schemeClr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</dsp:sp>
    <dsp:sp modelId="{DB9ACCCD-80B7-4F30-BE0C-97CE5E3A90B8}">
      <dsp:nvSpPr>
        <dsp:cNvPr id="0" name=""/>
        <dsp:cNvSpPr/>
      </dsp:nvSpPr>
      <dsp:spPr>
        <a:xfrm>
          <a:off x="406845" y="4303007"/>
          <a:ext cx="5695832" cy="877471"/>
        </a:xfrm>
        <a:prstGeom prst="roundRect">
          <a:avLst/>
        </a:prstGeom>
        <a:gradFill rotWithShape="1">
          <a:gsLst>
            <a:gs pos="0">
              <a:schemeClr val="accent6">
                <a:tint val="25000"/>
                <a:satMod val="125000"/>
              </a:schemeClr>
            </a:gs>
            <a:gs pos="40000">
              <a:schemeClr val="accent6">
                <a:tint val="55000"/>
                <a:satMod val="130000"/>
              </a:schemeClr>
            </a:gs>
            <a:gs pos="50000">
              <a:schemeClr val="accent6">
                <a:tint val="59000"/>
                <a:satMod val="130000"/>
              </a:schemeClr>
            </a:gs>
            <a:gs pos="65000">
              <a:schemeClr val="accent6">
                <a:tint val="55000"/>
                <a:satMod val="130000"/>
              </a:schemeClr>
            </a:gs>
            <a:gs pos="100000">
              <a:schemeClr val="accent6">
                <a:tint val="20000"/>
                <a:satMod val="125000"/>
              </a:schemeClr>
            </a:gs>
          </a:gsLst>
          <a:lin ang="5400000" scaled="0"/>
        </a:gradFill>
        <a:ln w="12000" cap="flat" cmpd="sng" algn="ctr">
          <a:solidFill>
            <a:schemeClr val="accent6"/>
          </a:solidFill>
          <a:prstDash val="solid"/>
        </a:ln>
        <a:effectLst>
          <a:glow rad="63500">
            <a:schemeClr val="accent6">
              <a:alpha val="45000"/>
              <a:satMod val="120000"/>
            </a:schemeClr>
          </a:glo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R="0" lvl="0" algn="l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1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Школа современных родителей</a:t>
          </a:r>
          <a:r>
            <a:rPr lang="ru-RU" sz="1800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R="0" lvl="0" algn="l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1800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(Приложение 10)</a:t>
          </a:r>
          <a:endParaRPr lang="en-US" sz="1800" kern="12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9680" y="4345842"/>
        <a:ext cx="5610162" cy="791801"/>
      </dsp:txXfrm>
    </dsp:sp>
    <dsp:sp modelId="{94151C34-78DE-4071-B932-8835E0503D64}">
      <dsp:nvSpPr>
        <dsp:cNvPr id="0" name=""/>
        <dsp:cNvSpPr/>
      </dsp:nvSpPr>
      <dsp:spPr>
        <a:xfrm>
          <a:off x="0" y="5894574"/>
          <a:ext cx="8136904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0E08AD-F15D-4BB8-B67A-EDDD77253893}">
      <dsp:nvSpPr>
        <dsp:cNvPr id="0" name=""/>
        <dsp:cNvSpPr/>
      </dsp:nvSpPr>
      <dsp:spPr>
        <a:xfrm>
          <a:off x="406845" y="5584614"/>
          <a:ext cx="5695832" cy="619920"/>
        </a:xfrm>
        <a:prstGeom prst="roundRect">
          <a:avLst/>
        </a:prstGeom>
        <a:gradFill rotWithShape="1">
          <a:gsLst>
            <a:gs pos="0">
              <a:schemeClr val="accent6">
                <a:tint val="25000"/>
                <a:satMod val="125000"/>
              </a:schemeClr>
            </a:gs>
            <a:gs pos="40000">
              <a:schemeClr val="accent6">
                <a:tint val="55000"/>
                <a:satMod val="130000"/>
              </a:schemeClr>
            </a:gs>
            <a:gs pos="50000">
              <a:schemeClr val="accent6">
                <a:tint val="59000"/>
                <a:satMod val="130000"/>
              </a:schemeClr>
            </a:gs>
            <a:gs pos="65000">
              <a:schemeClr val="accent6">
                <a:tint val="55000"/>
                <a:satMod val="130000"/>
              </a:schemeClr>
            </a:gs>
            <a:gs pos="100000">
              <a:schemeClr val="accent6">
                <a:tint val="20000"/>
                <a:satMod val="125000"/>
              </a:schemeClr>
            </a:gs>
          </a:gsLst>
          <a:lin ang="5400000" scaled="0"/>
        </a:gradFill>
        <a:ln w="12000" cap="flat" cmpd="sng" algn="ctr">
          <a:solidFill>
            <a:schemeClr val="accent6"/>
          </a:solidFill>
          <a:prstDash val="solid"/>
        </a:ln>
        <a:effectLst>
          <a:glow rad="63500">
            <a:schemeClr val="accent6">
              <a:alpha val="45000"/>
              <a:satMod val="120000"/>
            </a:schemeClr>
          </a:glo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15289" tIns="0" rIns="215289" bIns="0" numCol="1" spcCol="1270" anchor="ctr" anchorCtr="0">
          <a:noAutofit/>
        </a:bodyPr>
        <a:lstStyle/>
        <a:p>
          <a:pPr marR="0" lvl="0" algn="l" defTabSz="8001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  <a:defRPr/>
          </a:pPr>
          <a:r>
            <a:rPr lang="ru-RU" sz="1800" b="1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Бережливые технологии </a:t>
          </a:r>
          <a:r>
            <a:rPr lang="ru-RU" sz="1800" kern="1200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800" kern="120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Приложение 11)</a:t>
          </a:r>
          <a:endParaRPr lang="en-US" sz="1800" kern="1200" dirty="0" smtClean="0">
            <a:solidFill>
              <a:schemeClr val="accent6">
                <a:lumMod val="5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7107" y="5614876"/>
        <a:ext cx="5635308" cy="559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0.74199</cdr:x>
      <cdr:y>0.49896</cdr:y>
    </cdr:from>
    <cdr:to>
      <cdr:x>0.88745</cdr:x>
      <cdr:y>0.71862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877243" y="1472098"/>
          <a:ext cx="1152128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0.17744</cdr:x>
      <cdr:y>0.05387</cdr:y>
    </cdr:from>
    <cdr:to>
      <cdr:x>0.28011</cdr:x>
      <cdr:y>0.15497</cdr:y>
    </cdr:to>
    <cdr:sp macro="" textlink="">
      <cdr:nvSpPr>
        <cdr:cNvPr id="3" name="TextBox 9"/>
        <cdr:cNvSpPr txBox="1"/>
      </cdr:nvSpPr>
      <cdr:spPr>
        <a:xfrm xmlns:a="http://schemas.openxmlformats.org/drawingml/2006/main">
          <a:off x="697146" y="131208"/>
          <a:ext cx="403369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100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0.39332</cdr:x>
      <cdr:y>0.05387</cdr:y>
    </cdr:from>
    <cdr:to>
      <cdr:x>0.49599</cdr:x>
      <cdr:y>0.15497</cdr:y>
    </cdr:to>
    <cdr:sp macro="" textlink="">
      <cdr:nvSpPr>
        <cdr:cNvPr id="4" name="TextBox 9"/>
        <cdr:cNvSpPr txBox="1"/>
      </cdr:nvSpPr>
      <cdr:spPr>
        <a:xfrm xmlns:a="http://schemas.openxmlformats.org/drawingml/2006/main">
          <a:off x="1545339" y="131208"/>
          <a:ext cx="403369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100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0.59679</cdr:x>
      <cdr:y>0.05387</cdr:y>
    </cdr:from>
    <cdr:to>
      <cdr:x>0.69946</cdr:x>
      <cdr:y>0.15497</cdr:y>
    </cdr:to>
    <cdr:sp macro="" textlink="">
      <cdr:nvSpPr>
        <cdr:cNvPr id="5" name="TextBox 9"/>
        <cdr:cNvSpPr txBox="1"/>
      </cdr:nvSpPr>
      <cdr:spPr>
        <a:xfrm xmlns:a="http://schemas.openxmlformats.org/drawingml/2006/main">
          <a:off x="2344752" y="131208"/>
          <a:ext cx="403369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100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0.4111</cdr:x>
      <cdr:y>0.02886</cdr:y>
    </cdr:from>
    <cdr:to>
      <cdr:x>0.49857</cdr:x>
      <cdr:y>0.16953</cdr:y>
    </cdr:to>
    <cdr:sp macro="" textlink="">
      <cdr:nvSpPr>
        <cdr:cNvPr id="2" name="TextBox 21"/>
        <cdr:cNvSpPr txBox="1"/>
      </cdr:nvSpPr>
      <cdr:spPr>
        <a:xfrm xmlns:a="http://schemas.openxmlformats.org/drawingml/2006/main">
          <a:off x="1591200" y="56823"/>
          <a:ext cx="338554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85</a:t>
          </a:r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0.63435</cdr:x>
      <cdr:y>0.02913</cdr:y>
    </cdr:from>
    <cdr:to>
      <cdr:x>0.72182</cdr:x>
      <cdr:y>0.1698</cdr:y>
    </cdr:to>
    <cdr:sp macro="" textlink="">
      <cdr:nvSpPr>
        <cdr:cNvPr id="3" name="TextBox 21"/>
        <cdr:cNvSpPr txBox="1"/>
      </cdr:nvSpPr>
      <cdr:spPr>
        <a:xfrm xmlns:a="http://schemas.openxmlformats.org/drawingml/2006/main">
          <a:off x="2455310" y="57361"/>
          <a:ext cx="338554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93</a:t>
          </a:r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0.10971</cdr:x>
      <cdr:y>0.57178</cdr:y>
    </cdr:from>
    <cdr:to>
      <cdr:x>0.19718</cdr:x>
      <cdr:y>0.71245</cdr:y>
    </cdr:to>
    <cdr:sp macro="" textlink="">
      <cdr:nvSpPr>
        <cdr:cNvPr id="4" name="TextBox 21"/>
        <cdr:cNvSpPr txBox="1"/>
      </cdr:nvSpPr>
      <cdr:spPr>
        <a:xfrm xmlns:a="http://schemas.openxmlformats.org/drawingml/2006/main">
          <a:off x="424651" y="1125911"/>
          <a:ext cx="338554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ru-RU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</a:t>
          </a:r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0.33668</cdr:x>
      <cdr:y>0.57178</cdr:y>
    </cdr:from>
    <cdr:to>
      <cdr:x>0.42415</cdr:x>
      <cdr:y>0.71245</cdr:y>
    </cdr:to>
    <cdr:sp macro="" textlink="">
      <cdr:nvSpPr>
        <cdr:cNvPr id="5" name="TextBox 21"/>
        <cdr:cNvSpPr txBox="1"/>
      </cdr:nvSpPr>
      <cdr:spPr>
        <a:xfrm xmlns:a="http://schemas.openxmlformats.org/drawingml/2006/main">
          <a:off x="1303168" y="1125911"/>
          <a:ext cx="338554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1</a:t>
          </a:r>
          <a:r>
            <a: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</a:t>
          </a:r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0.55993</cdr:x>
      <cdr:y>0.64491</cdr:y>
    </cdr:from>
    <cdr:to>
      <cdr:x>0.62752</cdr:x>
      <cdr:y>0.78558</cdr:y>
    </cdr:to>
    <cdr:sp macro="" textlink="">
      <cdr:nvSpPr>
        <cdr:cNvPr id="6" name="TextBox 21"/>
        <cdr:cNvSpPr txBox="1"/>
      </cdr:nvSpPr>
      <cdr:spPr>
        <a:xfrm xmlns:a="http://schemas.openxmlformats.org/drawingml/2006/main">
          <a:off x="2167264" y="1269927"/>
          <a:ext cx="261610" cy="27699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7</a:t>
          </a:r>
          <a:endParaRPr lang="en-US" sz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0.05997</cdr:x>
      <cdr:y>0.31725</cdr:y>
    </cdr:from>
    <cdr:to>
      <cdr:x>0.14615</cdr:x>
      <cdr:y>0.42514</cdr:y>
    </cdr:to>
    <cdr:sp macro="" textlink="">
      <cdr:nvSpPr>
        <cdr:cNvPr id="6" name="TextBox 9"/>
        <cdr:cNvSpPr txBox="1"/>
      </cdr:nvSpPr>
      <cdr:spPr>
        <a:xfrm xmlns:a="http://schemas.openxmlformats.org/drawingml/2006/main">
          <a:off x="280709" y="724006"/>
          <a:ext cx="403367" cy="246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22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0.10306</cdr:x>
      <cdr:y>0.56967</cdr:y>
    </cdr:from>
    <cdr:to>
      <cdr:x>0.18924</cdr:x>
      <cdr:y>0.67756</cdr:y>
    </cdr:to>
    <cdr:sp macro="" textlink="">
      <cdr:nvSpPr>
        <cdr:cNvPr id="7" name="TextBox 9"/>
        <cdr:cNvSpPr txBox="1"/>
      </cdr:nvSpPr>
      <cdr:spPr>
        <a:xfrm xmlns:a="http://schemas.openxmlformats.org/drawingml/2006/main">
          <a:off x="482392" y="1300070"/>
          <a:ext cx="403368" cy="246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0.1455</cdr:x>
      <cdr:y>0.0988</cdr:y>
    </cdr:from>
    <cdr:to>
      <cdr:x>0.23168</cdr:x>
      <cdr:y>0.20669</cdr:y>
    </cdr:to>
    <cdr:sp macro="" textlink="">
      <cdr:nvSpPr>
        <cdr:cNvPr id="8" name="TextBox 9"/>
        <cdr:cNvSpPr txBox="1"/>
      </cdr:nvSpPr>
      <cdr:spPr>
        <a:xfrm xmlns:a="http://schemas.openxmlformats.org/drawingml/2006/main">
          <a:off x="681020" y="225466"/>
          <a:ext cx="403367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33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0.16923</cdr:x>
      <cdr:y>0.56967</cdr:y>
    </cdr:from>
    <cdr:to>
      <cdr:x>0.25541</cdr:x>
      <cdr:y>0.67756</cdr:y>
    </cdr:to>
    <cdr:sp macro="" textlink="">
      <cdr:nvSpPr>
        <cdr:cNvPr id="9" name="TextBox 9"/>
        <cdr:cNvSpPr txBox="1"/>
      </cdr:nvSpPr>
      <cdr:spPr>
        <a:xfrm xmlns:a="http://schemas.openxmlformats.org/drawingml/2006/main">
          <a:off x="792088" y="1300070"/>
          <a:ext cx="403367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10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</cdr:x>
      <cdr:y>0.0988</cdr:y>
    </cdr:from>
    <cdr:to>
      <cdr:x>0.28618</cdr:x>
      <cdr:y>0.20669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936104" y="225466"/>
          <a:ext cx="403367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33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0.27692</cdr:x>
      <cdr:y>0.19104</cdr:y>
    </cdr:from>
    <cdr:to>
      <cdr:x>0.3631</cdr:x>
      <cdr:y>0.29893</cdr:y>
    </cdr:to>
    <cdr:sp macro="" textlink="">
      <cdr:nvSpPr>
        <cdr:cNvPr id="11" name="TextBox 9"/>
        <cdr:cNvSpPr txBox="1"/>
      </cdr:nvSpPr>
      <cdr:spPr>
        <a:xfrm xmlns:a="http://schemas.openxmlformats.org/drawingml/2006/main">
          <a:off x="1296144" y="435974"/>
          <a:ext cx="403368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28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0.32308</cdr:x>
      <cdr:y>0.50657</cdr:y>
    </cdr:from>
    <cdr:to>
      <cdr:x>0.43077</cdr:x>
      <cdr:y>0.61445</cdr:y>
    </cdr:to>
    <cdr:sp macro="" textlink="">
      <cdr:nvSpPr>
        <cdr:cNvPr id="12" name="TextBox 9"/>
        <cdr:cNvSpPr txBox="1"/>
      </cdr:nvSpPr>
      <cdr:spPr>
        <a:xfrm xmlns:a="http://schemas.openxmlformats.org/drawingml/2006/main">
          <a:off x="1512168" y="1156054"/>
          <a:ext cx="504045" cy="246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14 14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</cdr:x>
      <cdr:y>0.66433</cdr:y>
    </cdr:from>
    <cdr:to>
      <cdr:x>0.48618</cdr:x>
      <cdr:y>0.77222</cdr:y>
    </cdr:to>
    <cdr:sp macro="" textlink="">
      <cdr:nvSpPr>
        <cdr:cNvPr id="13" name="TextBox 9"/>
        <cdr:cNvSpPr txBox="1"/>
      </cdr:nvSpPr>
      <cdr:spPr>
        <a:xfrm xmlns:a="http://schemas.openxmlformats.org/drawingml/2006/main">
          <a:off x="1872208" y="1516094"/>
          <a:ext cx="403368" cy="246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>
              <a:latin typeface="Times New Roman" panose="02020603050405020304" pitchFamily="18" charset="0"/>
              <a:cs typeface="Times New Roman" panose="02020603050405020304" pitchFamily="18" charset="0"/>
            </a:rPr>
            <a:t>7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0.4292</cdr:x>
      <cdr:y>0.03811</cdr:y>
    </cdr:from>
    <cdr:to>
      <cdr:x>0.51538</cdr:x>
      <cdr:y>0.146</cdr:y>
    </cdr:to>
    <cdr:sp macro="" textlink="">
      <cdr:nvSpPr>
        <cdr:cNvPr id="14" name="TextBox 9"/>
        <cdr:cNvSpPr txBox="1"/>
      </cdr:nvSpPr>
      <cdr:spPr>
        <a:xfrm xmlns:a="http://schemas.openxmlformats.org/drawingml/2006/main">
          <a:off x="2008901" y="86967"/>
          <a:ext cx="403367" cy="246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36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0.51538</cdr:x>
      <cdr:y>0.15948</cdr:y>
    </cdr:from>
    <cdr:to>
      <cdr:x>0.60156</cdr:x>
      <cdr:y>0.26737</cdr:y>
    </cdr:to>
    <cdr:sp macro="" textlink="">
      <cdr:nvSpPr>
        <cdr:cNvPr id="15" name="TextBox 9"/>
        <cdr:cNvSpPr txBox="1"/>
      </cdr:nvSpPr>
      <cdr:spPr>
        <a:xfrm xmlns:a="http://schemas.openxmlformats.org/drawingml/2006/main">
          <a:off x="2412268" y="363966"/>
          <a:ext cx="403367" cy="246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29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0.55385</cdr:x>
      <cdr:y>0.63278</cdr:y>
    </cdr:from>
    <cdr:to>
      <cdr:x>0.64003</cdr:x>
      <cdr:y>0.74067</cdr:y>
    </cdr:to>
    <cdr:sp macro="" textlink="">
      <cdr:nvSpPr>
        <cdr:cNvPr id="16" name="TextBox 9"/>
        <cdr:cNvSpPr txBox="1"/>
      </cdr:nvSpPr>
      <cdr:spPr>
        <a:xfrm xmlns:a="http://schemas.openxmlformats.org/drawingml/2006/main">
          <a:off x="2592288" y="1444086"/>
          <a:ext cx="403367" cy="246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0.56923</cdr:x>
      <cdr:y>0.47501</cdr:y>
    </cdr:from>
    <cdr:to>
      <cdr:x>0.67692</cdr:x>
      <cdr:y>0.5829</cdr:y>
    </cdr:to>
    <cdr:sp macro="" textlink="">
      <cdr:nvSpPr>
        <cdr:cNvPr id="17" name="TextBox 9"/>
        <cdr:cNvSpPr txBox="1"/>
      </cdr:nvSpPr>
      <cdr:spPr>
        <a:xfrm xmlns:a="http://schemas.openxmlformats.org/drawingml/2006/main">
          <a:off x="2664296" y="1084046"/>
          <a:ext cx="504045" cy="246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14 14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0.64615</cdr:x>
      <cdr:y>0.04485</cdr:y>
    </cdr:from>
    <cdr:to>
      <cdr:x>0.73233</cdr:x>
      <cdr:y>0.15274</cdr:y>
    </cdr:to>
    <cdr:sp macro="" textlink="">
      <cdr:nvSpPr>
        <cdr:cNvPr id="19" name="TextBox 9"/>
        <cdr:cNvSpPr txBox="1"/>
      </cdr:nvSpPr>
      <cdr:spPr>
        <a:xfrm xmlns:a="http://schemas.openxmlformats.org/drawingml/2006/main">
          <a:off x="3024336" y="102356"/>
          <a:ext cx="403367" cy="246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36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0.08929</cdr:x>
      <cdr:y>0.02296</cdr:y>
    </cdr:from>
    <cdr:to>
      <cdr:x>0.18932</cdr:x>
      <cdr:y>0.1244</cdr:y>
    </cdr:to>
    <cdr:sp macro="" textlink="">
      <cdr:nvSpPr>
        <cdr:cNvPr id="5" name="TextBox 9"/>
        <cdr:cNvSpPr txBox="1"/>
      </cdr:nvSpPr>
      <cdr:spPr>
        <a:xfrm xmlns:a="http://schemas.openxmlformats.org/drawingml/2006/main">
          <a:off x="360040" y="55738"/>
          <a:ext cx="403366" cy="246224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55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0.14286</cdr:x>
      <cdr:y>0.61629</cdr:y>
    </cdr:from>
    <cdr:to>
      <cdr:x>0.24289</cdr:x>
      <cdr:y>0.71773</cdr:y>
    </cdr:to>
    <cdr:sp macro="" textlink="">
      <cdr:nvSpPr>
        <cdr:cNvPr id="6" name="TextBox 9"/>
        <cdr:cNvSpPr txBox="1"/>
      </cdr:nvSpPr>
      <cdr:spPr>
        <a:xfrm xmlns:a="http://schemas.openxmlformats.org/drawingml/2006/main">
          <a:off x="576064" y="1495898"/>
          <a:ext cx="403366" cy="24622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11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0.19643</cdr:x>
      <cdr:y>0.31962</cdr:y>
    </cdr:from>
    <cdr:to>
      <cdr:x>0.29646</cdr:x>
      <cdr:y>0.42106</cdr:y>
    </cdr:to>
    <cdr:sp macro="" textlink="">
      <cdr:nvSpPr>
        <cdr:cNvPr id="7" name="TextBox 9"/>
        <cdr:cNvSpPr txBox="1"/>
      </cdr:nvSpPr>
      <cdr:spPr>
        <a:xfrm xmlns:a="http://schemas.openxmlformats.org/drawingml/2006/main">
          <a:off x="792088" y="775818"/>
          <a:ext cx="403366" cy="24622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33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0.32143</cdr:x>
      <cdr:y>0.17129</cdr:y>
    </cdr:from>
    <cdr:to>
      <cdr:x>0.42146</cdr:x>
      <cdr:y>0.27273</cdr:y>
    </cdr:to>
    <cdr:sp macro="" textlink="">
      <cdr:nvSpPr>
        <cdr:cNvPr id="8" name="TextBox 9"/>
        <cdr:cNvSpPr txBox="1"/>
      </cdr:nvSpPr>
      <cdr:spPr>
        <a:xfrm xmlns:a="http://schemas.openxmlformats.org/drawingml/2006/main">
          <a:off x="1296144" y="415778"/>
          <a:ext cx="403366" cy="24622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43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0.375</cdr:x>
      <cdr:y>0.55695</cdr:y>
    </cdr:from>
    <cdr:to>
      <cdr:x>0.47503</cdr:x>
      <cdr:y>0.65839</cdr:y>
    </cdr:to>
    <cdr:sp macro="" textlink="">
      <cdr:nvSpPr>
        <cdr:cNvPr id="9" name="TextBox 9"/>
        <cdr:cNvSpPr txBox="1"/>
      </cdr:nvSpPr>
      <cdr:spPr>
        <a:xfrm xmlns:a="http://schemas.openxmlformats.org/drawingml/2006/main">
          <a:off x="1512168" y="1351882"/>
          <a:ext cx="403366" cy="24622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14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0.42857</cdr:x>
      <cdr:y>0.17129</cdr:y>
    </cdr:from>
    <cdr:to>
      <cdr:x>0.52861</cdr:x>
      <cdr:y>0.27273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1728192" y="415778"/>
          <a:ext cx="403406" cy="24622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43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0.57143</cdr:x>
      <cdr:y>0.23063</cdr:y>
    </cdr:from>
    <cdr:to>
      <cdr:x>0.69643</cdr:x>
      <cdr:y>0.33207</cdr:y>
    </cdr:to>
    <cdr:sp macro="" textlink="">
      <cdr:nvSpPr>
        <cdr:cNvPr id="11" name="TextBox 1"/>
        <cdr:cNvSpPr txBox="1"/>
      </cdr:nvSpPr>
      <cdr:spPr>
        <a:xfrm xmlns:a="http://schemas.openxmlformats.org/drawingml/2006/main">
          <a:off x="2304256" y="559794"/>
          <a:ext cx="504056" cy="246221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38.38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0.66071</cdr:x>
      <cdr:y>0.43829</cdr:y>
    </cdr:from>
    <cdr:to>
      <cdr:x>0.76075</cdr:x>
      <cdr:y>0.53973</cdr:y>
    </cdr:to>
    <cdr:sp macro="" textlink="">
      <cdr:nvSpPr>
        <cdr:cNvPr id="12" name="TextBox 1"/>
        <cdr:cNvSpPr txBox="1"/>
      </cdr:nvSpPr>
      <cdr:spPr>
        <a:xfrm xmlns:a="http://schemas.openxmlformats.org/drawingml/2006/main">
          <a:off x="2664296" y="1063850"/>
          <a:ext cx="403406" cy="246223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ru-RU" sz="1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24</a:t>
          </a:r>
          <a:endParaRPr lang="en-US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F1913A-6F7F-4C0B-8ECD-C1C7A2E6D588}" type="datetimeFigureOut">
              <a:rPr lang="en-US" smtClean="0"/>
              <a:t>12/16/2025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9DC04-E5B6-4302-960A-C0387AA4DB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8AA19-C30D-43C3-BB4B-6F539DCD323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3680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8AA19-C30D-43C3-BB4B-6F539DCD3238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916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16.12.2025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16.12.2025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16.12.2025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16.12.2025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16.12.2025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16.12.2025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16.12.2025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16.12.2025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16.12.2025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16.12.2025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16.12.2025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0A8822E-E666-4C0D-A3AE-EDC5AF6E3E7D}" type="datetimeFigureOut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16.12.2025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DAC6692-0A86-4A5E-A473-D7B81C6F6A7F}" type="slidenum">
              <a:rPr lang="ru-RU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ou8_poch@mail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public216644609" TargetMode="External"/><Relationship Id="rId2" Type="http://schemas.openxmlformats.org/officeDocument/2006/relationships/hyperlink" Target="https://mkdou8pohinki.nubex.ru/contact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vk.com/garmonyadou8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mkdou8pohinki.nubex.ru/sveden/education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90192" y="4149080"/>
            <a:ext cx="4419600" cy="487288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2025 – 2026 учебный год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Годовой план </a:t>
            </a:r>
            <a:endParaRPr lang="en-US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504" y="159566"/>
            <a:ext cx="8784976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униципальное казенное дошкольное образовательное учреждение  Починковский </a:t>
            </a:r>
            <a:r>
              <a:rPr lang="ru-RU" sz="1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№8 </a:t>
            </a:r>
            <a:endParaRPr lang="ru-RU" sz="12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2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ул.Советская</a:t>
            </a: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д. 11, село Починки Починковский муниципальный округ Нижегородская область 607910</a:t>
            </a:r>
          </a:p>
          <a:p>
            <a:pPr algn="ctr"/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тел.(8-831-97) 5-21-92  эл. почта </a:t>
            </a: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dou8_poch@mail.ru</a:t>
            </a:r>
            <a:r>
              <a:rPr lang="ru-RU" sz="12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1561" y="908720"/>
            <a:ext cx="2837893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ПРИНЯТО на заседании 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Педагогического совета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 №1 от 29.08.2025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20072" y="919132"/>
            <a:ext cx="3538726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УТВЕРЖДЕНО 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МКДОУ Починковского</a:t>
            </a:r>
          </a:p>
          <a:p>
            <a:r>
              <a:rPr lang="ru-RU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етского сада №8</a:t>
            </a: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№90 от 29.08.2025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3968" y="6410144"/>
            <a:ext cx="936104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584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65933675"/>
              </p:ext>
            </p:extLst>
          </p:nvPr>
        </p:nvGraphicFramePr>
        <p:xfrm>
          <a:off x="251520" y="770429"/>
          <a:ext cx="8712969" cy="60045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60040"/>
                <a:gridCol w="3024336"/>
                <a:gridCol w="5328593"/>
              </a:tblGrid>
              <a:tr h="42777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п.п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Приоритетные задачи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Пути реализации и методическое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сопровождение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</a:tr>
              <a:tr h="107867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Продолжать совершенствование образовательной среды, ориентированной на индивидуальные потребности каждого ребёнка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120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- Использование диагностики для выявления особенностей и интересов каждого ребёнка.</a:t>
                      </a:r>
                    </a:p>
                    <a:p>
                      <a:r>
                        <a:rPr lang="ru-RU" sz="1200" i="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Организация развивающей предметно-пространственной среды с учётом разных уровней развития и интересов детей.</a:t>
                      </a:r>
                      <a:endParaRPr lang="en-US" sz="120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</a:tr>
              <a:tr h="592525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Расширять возможности инклюзивного образования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Создавать условия для успешной социализации и обучения детей с ОВЗ, включая развитие </a:t>
                      </a:r>
                      <a:r>
                        <a:rPr lang="ru-RU" sz="12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тьюторского</a:t>
                      </a: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сопровождения.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Организовывать совместные мероприятия и проекты, способствующие формированию толерантной среды.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</a:tr>
              <a:tr h="462136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Углублять интеграцию цифровых технологий в образовательный процесс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Осваивать новые цифровые платформы и инструменты для развития познавательной активности детей.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Формировать у воспитанников и педагогов навыки безопасного и продуктивного взаимодействия с цифровой средой.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</a:tr>
              <a:tr h="701739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Активизировать участие родителей в жизни и развитии ДОУ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Внедрять современные формы семейного образования и совместных проектов.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Усиливать информационное и консультационное сопровождение семей по вопросам воспитания, обучения и безопасности.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</a:tr>
              <a:tr h="42777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Повышать уровень профессиональной компетентности педагогов через освоение инновационных методик и технологий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Организовывать стажировки, мастер-классы, обмен опытом внутри и вне ДОУ.</a:t>
                      </a:r>
                    </a:p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Внедрять практико-ориентированные формы повышения квалификации, поддерживать наставничество и самообразование.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</a:tr>
              <a:tr h="42777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Развивать партнерские связи с социальными, культурными и образовательными учреждениями</a:t>
                      </a:r>
                      <a:endParaRPr lang="en-US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Участвовать в совместных проектах, мероприятиях и образовательных акциях, направленных на расширение образовательного пространства ДОУ.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5496" y="80382"/>
            <a:ext cx="1368152" cy="369332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2.РАЗДЕЛ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91680" y="23898"/>
            <a:ext cx="7230378" cy="646331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ПРИОРИТЕТНЫЕ ЗАДАЧИ ДЕЯТЕЛЬНОСТИ ДОУ </a:t>
            </a:r>
          </a:p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2025 – 2026 УЧЕБНЫЙ ГОД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01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496" y="80382"/>
            <a:ext cx="1368152" cy="40011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 раздел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23898"/>
            <a:ext cx="7230378" cy="646331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КРАТКАЯ ХАРАКТЕРИСТИКА МКДОУ ПОЧИНКОВСКОГО ДЕТСКОГО САДА №8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836712"/>
            <a:ext cx="897564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1.Полное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соответствие с учредительными документами: муниципальное казенное  дошкольное образовательное учреждение Починковский детский сад №8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Сокращенное название: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МК ДОУ Починковский детский сад №8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Учредитель ДОУ: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Починковский муниципальный район, действующий на основании Устава. </a:t>
            </a: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Вышестоящие органы: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образования  администрации Починковского муниципального района Нижегородской области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ДОО осуществляет свою деятельность в соответствии с Уставом 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Лицензией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Детский сад работает по 5-дневной рабочей неделе, длительностью - 10.30 часов;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календарное время посещения круглогодично; </a:t>
            </a: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выходные дни: суббота, воскресенье, праздничные дни.</a:t>
            </a:r>
          </a:p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Адрес: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Нижегородская область, Починковский муниципальный округ,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с.Починки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ул. Советская, д11, 607911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Телефон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8-831)975-21-73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(8-831)975-21-92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Сайт: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https://mkdou8pohinki.nubex.ru/contact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Официальная группа в ВК: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vk.com/public216644609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, группа в ВК семейного клуба Гармония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</a:t>
            </a:r>
            <a:r>
              <a:rPr 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vk.com/garmonyadou8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групп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Режим работы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Понедельник-пятница с 07:00 до 17:30</a:t>
            </a:r>
          </a:p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коллектив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15 человек, включая заведующего (9 воспитателей, 1 учитель – логопед, 1 педагог – психолог, 1 музыкальный руководитель, 1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тьютор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 старший воспитатель)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Стиль работы: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инновационный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ориентированный на индивидуальные потребности детей, взаимодействие с родителями)</a:t>
            </a:r>
          </a:p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Материально-техническая база: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Помещения: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6 групп, кабинет логопеда, кабинет психолога, кабинет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мед.сестры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музыкально – спортивный зал.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Игровые площадки: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прогулочных площадок, 1 спортивная площадка.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Оснащение групп: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игровых центров, дидактических материалов, книг, игрушек .</a:t>
            </a:r>
          </a:p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Питание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питания: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 дневное меню,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качества.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Безопасность: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безопасности: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охрана, пожарная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безопасность, видеонаблюдение, система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доступа.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Медицинское обеспечение: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медицинского работника, проведение плановых осмотров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Взаимодействие с родителями: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взаимодействия: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родительские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собрания, консультации, открытые уроки, совместные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Информационная открытость: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информации о детском саду, о детях, о режиме дня, о программах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11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899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86409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работы </a:t>
            </a:r>
            <a:b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2025 – 2026 учебном году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698528961"/>
              </p:ext>
            </p:extLst>
          </p:nvPr>
        </p:nvGraphicFramePr>
        <p:xfrm>
          <a:off x="395536" y="1124744"/>
          <a:ext cx="8136904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5496" y="80382"/>
            <a:ext cx="1368152" cy="40011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раздел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12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28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70908654"/>
              </p:ext>
            </p:extLst>
          </p:nvPr>
        </p:nvGraphicFramePr>
        <p:xfrm>
          <a:off x="467544" y="188639"/>
          <a:ext cx="8136904" cy="6487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13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0674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5496" y="1412776"/>
            <a:ext cx="9022108" cy="4392488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образовательных программ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https://mkdou8pohinki.nubex.ru/sveden/education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МКДОУ Починковского детского сада №8;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Адаптированная образовательная программа МКДОУ Починковского детского сада №8 для детей с РАС;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Адаптированная образовательная программа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МКДОУ Починковского детского сада №8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 с ТНР;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Адаптированная образовательная программа МКДОУ Починковского детского сада №8 для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 с ЗПР.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496" y="80382"/>
            <a:ext cx="1368152" cy="40011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 раздел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835696" y="80382"/>
            <a:ext cx="6491064" cy="8640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4.1 Образовательная деятельность </a:t>
            </a:r>
          </a:p>
          <a:p>
            <a:pPr marL="0" indent="0" algn="ctr">
              <a:buFont typeface="Georgia" pitchFamily="18" charset="0"/>
              <a:buNone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2025 – 2026 учебном году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14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7957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259632" y="3861048"/>
            <a:ext cx="1872208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роблемы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2728" y="3861048"/>
            <a:ext cx="1872208" cy="33855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Пути решения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3508" y="4365104"/>
            <a:ext cx="4644516" cy="73866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Недостаточное знание педагогами современных технологий и методов, отсутствие навыков их применения в контексте формирования бережливого мышления.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20620" y="4417948"/>
            <a:ext cx="3816424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Включение педагогов в практические формы обучения, наставничество.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3508" y="5282044"/>
            <a:ext cx="4644516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интереса к обучению, низкая мотивация к самообразованию и участию в методической работе.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03175" y="5158933"/>
            <a:ext cx="3861313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благоприятной атмосферы, п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оощрение, 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демонстрация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практической ценности,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принятия решений,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персонализация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6074132"/>
            <a:ext cx="4608512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Нехватка времени, перегрузка, отсутствие 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интересных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полезных форм методической работы.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48064" y="6135687"/>
            <a:ext cx="3869970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Оптимизация расписания,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разнообразие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форм, </a:t>
            </a:r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оздание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творческих групп, в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овлечение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обмен опытом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Прямая со стрелкой 20"/>
          <p:cNvCxnSpPr>
            <a:stCxn id="12" idx="3"/>
            <a:endCxn id="13" idx="1"/>
          </p:cNvCxnSpPr>
          <p:nvPr/>
        </p:nvCxnSpPr>
        <p:spPr>
          <a:xfrm flipV="1">
            <a:off x="4788024" y="4679558"/>
            <a:ext cx="332596" cy="54878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14" idx="3"/>
            <a:endCxn id="15" idx="1"/>
          </p:cNvCxnSpPr>
          <p:nvPr/>
        </p:nvCxnSpPr>
        <p:spPr>
          <a:xfrm flipV="1">
            <a:off x="4788024" y="5482099"/>
            <a:ext cx="315151" cy="61555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16" idx="3"/>
            <a:endCxn id="17" idx="1"/>
          </p:cNvCxnSpPr>
          <p:nvPr/>
        </p:nvCxnSpPr>
        <p:spPr>
          <a:xfrm>
            <a:off x="4788024" y="6335742"/>
            <a:ext cx="360040" cy="30778"/>
          </a:xfrm>
          <a:prstGeom prst="straightConnector1">
            <a:avLst/>
          </a:prstGeom>
          <a:ln w="28575">
            <a:solidFill>
              <a:schemeClr val="accent5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Объект 2"/>
          <p:cNvSpPr txBox="1">
            <a:spLocks/>
          </p:cNvSpPr>
          <p:nvPr/>
        </p:nvSpPr>
        <p:spPr>
          <a:xfrm>
            <a:off x="111477" y="962144"/>
            <a:ext cx="8856984" cy="261087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Wingdings 2"/>
              <a:buNone/>
            </a:pP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ФГОС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п. 3.2.5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требует от педагогов освоения новых компетенций, подходов и технологий. Методическое сопровождение помогает педагогам эффективно адаптироваться к новым требованиям и успешно реализовывать ФГОС.</a:t>
            </a:r>
          </a:p>
          <a:p>
            <a:pPr marL="0" indent="0" algn="just">
              <a:buFont typeface="Wingdings 2"/>
              <a:buNone/>
            </a:pP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ФОП ДО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устанавливая единое ядро содержания дошкольного образования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(п. 3)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определяя обязательные для реализации образовательные области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(п. 1.1)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планируемые результаты освоения программы 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(Раздел IV),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фактически переводит систему дошкольного образования от вариативных программ к единому образовательному пространству. Это, в свою очередь, требует от педагогов пересмотра привычных методов работы и адаптации к новым требованиям и стандартам, закрепленным в ФОП ДО.</a:t>
            </a:r>
          </a:p>
          <a:p>
            <a:pPr marL="0" indent="0" algn="just">
              <a:buFont typeface="Wingdings 2"/>
              <a:buNone/>
            </a:pPr>
            <a:r>
              <a:rPr lang="ru-RU" sz="1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Профстандарт</a:t>
            </a: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п.3.2.1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предъявляет к педагогу требование быть активным и ответственным участником процесса своего профессионального развития, стремящимся к постоянному совершенствованию своей квалификации и повышению качества своей работы. Это не просто формальное требование, а необходимое условие для успешной реализации профессиональной деятельности в условиях постоянно меняющегося образовательного пространства.</a:t>
            </a:r>
          </a:p>
          <a:p>
            <a:pPr marL="0" indent="0" algn="just">
              <a:buFont typeface="Wingdings 2"/>
              <a:buNone/>
            </a:pPr>
            <a:r>
              <a:rPr lang="ru-RU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проекта 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Нижегородской области «Эффективная губерния», который позволяет внедрять бережливые технологии. </a:t>
            </a:r>
            <a:r>
              <a:rPr lang="ru-RU" sz="1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2020 году МКДОУ Починковский детский сад №8 присоединился к проекту и начал активное внедрение бережливых технологий в образовательный процесс.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Font typeface="Wingdings 2"/>
              <a:buNone/>
            </a:pP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5496" y="80382"/>
            <a:ext cx="1368152" cy="40011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 раздел</a:t>
            </a:r>
            <a:endParaRPr lang="ru-RU" sz="2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>
          <a:xfrm>
            <a:off x="2411760" y="80382"/>
            <a:ext cx="4896544" cy="54030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Font typeface="Georgia" pitchFamily="18" charset="0"/>
              <a:buNone/>
            </a:pPr>
            <a:r>
              <a:rPr lang="ru-RU" sz="28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 Методическая работа</a:t>
            </a:r>
            <a:endParaRPr lang="en-US" sz="28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67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071719"/>
              </p:ext>
            </p:extLst>
          </p:nvPr>
        </p:nvGraphicFramePr>
        <p:xfrm>
          <a:off x="179512" y="188640"/>
          <a:ext cx="8856983" cy="55503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157"/>
                <a:gridCol w="1425890"/>
                <a:gridCol w="3060505"/>
                <a:gridCol w="1224136"/>
                <a:gridCol w="1440160"/>
                <a:gridCol w="1224135"/>
              </a:tblGrid>
              <a:tr h="364695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Просмотры открытых </a:t>
                      </a:r>
                      <a:r>
                        <a:rPr lang="ru-RU" sz="2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мероприятий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6107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п.п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 педагога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проведения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об исполнении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Примечания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</a:tr>
              <a:tr h="7151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Пылаева Л.Ю.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по программе «Мы Россияне, мы нижегородцы» «Спорт в Нижнем Новгороде», группа </a:t>
                      </a:r>
                      <a:r>
                        <a:rPr lang="ru-RU" sz="140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Буратинки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6-7 лет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апрель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</a:tr>
              <a:tr h="6013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Легкова Т.Н.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ИЗО "Светит солнышко" Гномики 4-5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лет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февраль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</a:tr>
              <a:tr h="5562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Малашина Н.А.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Развитие речи «Кошка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в гостях у ребят» группа Горошины 2-3 года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март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</a:tr>
              <a:tr h="5562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Миронова Ю.А.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Развитие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речи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Чтение детям русской народной сказки «Лисичка-сестричка и волк» Группа Гномики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4-5 лет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декабрь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</a:tr>
              <a:tr h="5437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Пургина Е.И.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Ознакомление с окружающим миром О.В. </a:t>
                      </a:r>
                      <a:r>
                        <a:rPr lang="ru-RU" sz="140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Дыбина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стр.14 «О дружбе и друзьях» </a:t>
                      </a:r>
                      <a:r>
                        <a:rPr lang="ru-RU" sz="140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Знайки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5-6 лет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январь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</a:tr>
              <a:tr h="5562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Рожкова Ю.В.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ФЭМП «Петрушка в гостях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у ребят» группа Домовята 3-4 года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октябрь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</a:tr>
              <a:tr h="7151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Шалунова Л.А.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Ознакомление с предметным и социальным окружением «Путешествие в прошлое книги» </a:t>
                      </a:r>
                      <a:r>
                        <a:rPr lang="ru-RU" sz="140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Буратинки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6-7лет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ноябрь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8564" marR="48564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16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1699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639252"/>
              </p:ext>
            </p:extLst>
          </p:nvPr>
        </p:nvGraphicFramePr>
        <p:xfrm>
          <a:off x="179512" y="116632"/>
          <a:ext cx="8856983" cy="64153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2157"/>
                <a:gridCol w="1425890"/>
                <a:gridCol w="3492553"/>
                <a:gridCol w="1008112"/>
                <a:gridCol w="1106302"/>
                <a:gridCol w="1341969"/>
              </a:tblGrid>
              <a:tr h="288037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СОЗДАНИЕ УСЛОВИЙ ДЛЯ ПОВЫШЕНИЯ КОМПЕТЕНТНОСТИ ПЕДАГОГОВ (КОНСУЛЬТАЦИИ)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89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п.п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 педагога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консультации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проведения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об исполнении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Примечания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2824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Артамонова М.С.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Мир профессий вокруг нас: как познакомить детей с разнообразием профессий</a:t>
                      </a:r>
                      <a:endParaRPr lang="en-US" sz="105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Выступление на </a:t>
                      </a:r>
                      <a:r>
                        <a:rPr lang="ru-RU" sz="105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совете </a:t>
                      </a:r>
                      <a:endParaRPr lang="en-US" sz="10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4486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Гусева М.Л.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Этика общения с детьми с ОВЗ и их родителями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Выступление на </a:t>
                      </a:r>
                      <a:r>
                        <a:rPr lang="ru-RU" sz="105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совете 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3489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Короткова И.А.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Разработка индивидуального образовательного маршрута (ИОМ) для ребенка с ОВЗ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Выступление на </a:t>
                      </a:r>
                      <a:r>
                        <a:rPr lang="ru-RU" sz="105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совете </a:t>
                      </a:r>
                      <a:endParaRPr lang="en-US" sz="10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3259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Легкова Т.Н.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Ранняя профориентация: зачем это нужно дошкольникам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Выступление на </a:t>
                      </a:r>
                      <a:r>
                        <a:rPr lang="ru-RU" sz="105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совете </a:t>
                      </a:r>
                      <a:endParaRPr lang="en-US" sz="10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4486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Макарова Н.В.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Создание условий для успешной социализации дошкольников с ОВЗ: опыт, трудности, решения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Выступление на </a:t>
                      </a:r>
                      <a:r>
                        <a:rPr lang="ru-RU" sz="105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совете </a:t>
                      </a:r>
                      <a:endParaRPr lang="en-US" sz="10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4486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Малашина Н.А.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Современные цифровые платформы в ДОУ: возможности для развития познавательной активности детей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выполнено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Выступление на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совете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3489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Миронова Ю.А.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Организация образовательной среды с учётом индивидуальных особенностей детей: инструменты и кейсы</a:t>
                      </a:r>
                      <a:endParaRPr lang="en-US" sz="11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выполнено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Выступление на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совете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4486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-Нормативно-правовая база инклюзивного образования: что нужно знать педагогу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-Анализ конкурсных требований: изучаем правила игры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-Дифференцированные методы обучения и воспитания в ДОУ: от диагностики к практике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1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Выступление на </a:t>
                      </a:r>
                      <a:r>
                        <a:rPr lang="ru-RU" sz="105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совете</a:t>
                      </a:r>
                      <a:endParaRPr lang="en-US" sz="10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3441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Пургина Е.И.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Психологическая подготовка: уверенность в себе – залог успеха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Выступление на </a:t>
                      </a:r>
                      <a:r>
                        <a:rPr lang="ru-RU" sz="105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совете </a:t>
                      </a:r>
                      <a:endParaRPr lang="en-US" sz="10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399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Пылаева Л.Ю.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Создаем портфолио: визитная карточка профессионала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Выступление на </a:t>
                      </a:r>
                      <a:r>
                        <a:rPr lang="ru-RU" sz="105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совете </a:t>
                      </a:r>
                      <a:endParaRPr lang="en-US" sz="10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3489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Рожкова Ю.В.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Совместные проекты как инструмент формирования толерантности в детском коллективе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Выполнено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Выступление на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совете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4134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Шалунова Л.А.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Как вовлечь родителей в совместную деятельность: мотивация, коммуникация, поддержка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Выполнено</a:t>
                      </a:r>
                      <a:endParaRPr lang="en-US" sz="10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Выступление на </a:t>
                      </a:r>
                      <a:r>
                        <a:rPr lang="ru-RU" sz="105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совете</a:t>
                      </a:r>
                      <a:endParaRPr lang="en-US" sz="10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  <a:tr h="4486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Юченкова И.А.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Творческий подход: как сделать выступление запоминающимся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Выступление на </a:t>
                      </a:r>
                      <a:r>
                        <a:rPr lang="ru-RU" sz="105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совете</a:t>
                      </a:r>
                      <a:endParaRPr lang="en-US" sz="10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072" marR="30072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17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0015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107526"/>
              </p:ext>
            </p:extLst>
          </p:nvPr>
        </p:nvGraphicFramePr>
        <p:xfrm>
          <a:off x="251522" y="188641"/>
          <a:ext cx="8640957" cy="65962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0397"/>
                <a:gridCol w="1545825"/>
                <a:gridCol w="2952328"/>
                <a:gridCol w="1296144"/>
                <a:gridCol w="1368152"/>
                <a:gridCol w="1008111"/>
              </a:tblGrid>
              <a:tr h="260413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ПРАКТИКО – ОРИЕНТИРОВАННЫЕ МЕРОПРИЯТИЯ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50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п.п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мероприятия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проведения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проведения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об исполнении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Ответственный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</a:tr>
              <a:tr h="18718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Практикум «Организация мини-проектов с детьми: от идеи до результата»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Педагоги учатся планировать, реализовывать и оценивать короткие проекты с детьми (например, «Огород на окне», «Почтовый ящик для группы», «Неделя добра»).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Практическая часть: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 Совместная разработка идеи мини-проекта.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 Составление плана, подбор материалов, распределение ролей.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 Имитация защиты проекта перед коллегами, обсуждение возможных трудностей и их решений.</a:t>
                      </a: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Шалунова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Л.А.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Макарова Н.В.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Гусева М.Л.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Пургина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Е.И.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</a:tr>
              <a:tr h="19096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Кейс-семинар «Решение трудных педагогических ситуаций»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Педагогам предлагаются реальные или смоделированные ситуации из профессиональной жизни (например: конфликт между детьми, особенности работы с ребёнком с ОВЗ, сложное общение с родителями).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Практическая часть: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 Работа в малых группах: анализ кейса, выработка решений и стратегий поведения.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 Ролевая игра: проигрывание ситуации с разными вариантами исхода.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 Обсуждение и совместный поиск оптимальных решений.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Миронова Ю.А.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Короткова И.А.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Легкова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Т.Н.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Артамонова М.С.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</a:tr>
              <a:tr h="17360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Интерактивная мастерская «Инклюзивные практики в ДОУ: учимся вместе»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Изучение и отработка приёмов работы с детьми с ОВЗ, создание атмосферы принятия и поддержки.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Практическая часть: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 Разработка адаптированных игровых заданий и упражнений.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 Применение методов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тьюторского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сопровождения в моделируемых занятиях.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- Обсуждение трудностей, обмен успешным опытом внедрения инклюзивных практик.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Юченкова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И.А.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Рожкова Ю.В.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Пылаева Л.Ю.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Малашина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Н.А.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18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2405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643872"/>
              </p:ext>
            </p:extLst>
          </p:nvPr>
        </p:nvGraphicFramePr>
        <p:xfrm>
          <a:off x="107502" y="116632"/>
          <a:ext cx="8928993" cy="58009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6079"/>
                <a:gridCol w="1437483"/>
                <a:gridCol w="3405032"/>
                <a:gridCol w="1368152"/>
                <a:gridCol w="1296144"/>
                <a:gridCol w="936103"/>
              </a:tblGrid>
              <a:tr h="226947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САМООБРАЗОВАНИЕ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417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п.п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 педагога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проведения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об исполнении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Примечания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2544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Гусева М.Л.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«Тема самообразования : Формирование и развитие графических навыков у детей  с ОВЗ»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05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3600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Короткова И.А.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«Сенсорные коробки: создание и применение в группе раннего возраста»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429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Легкова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Т.Н.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«Нетрадиционная техника рисования с детьми 3-4 года»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2816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Макарова Н.В.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«Организация трудовой деятельности ребенка с Рас»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3341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Малашина Н.А.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"Развитие сенсорного восприятия у детей младшего дошкольного возраста посредством дидактических игр"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4667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Миронова Ю.А.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 indent="21590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«Взаимодействие ДОУ и семьи в трудовом воспитании детей дошкольного возраста»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2781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«Инклюзивное образование: создание условий для успешной интеграции детей с ОВЗ»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429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Пургина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Е.И.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«Экспериментирование как средство развития познавательной деятельности  детей 5-6 лет»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–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218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Пылаева Л.Ю.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Здоровьесберегающие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технологии в ДОУ»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–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3341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Рожкова Ю.В.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«Воспитание младших дошкольников посредством трудовой деятельности»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–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4296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Шалунова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Л.А.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«Духовно – нравственное воспитание</a:t>
                      </a:r>
                      <a:r>
                        <a:rPr lang="ru-RU" sz="11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детей через ознакомление с промыслами Нижегородской области»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–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2431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Юченкова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И.А.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«Использование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нейроигр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нейроупражнений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в логопедической работе с детьми старшего дошкольного возраста»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3341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Артамонова М.С.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«Развитие игровой деятельности у детей раннего возраста»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  <a:tr h="3341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14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Волкова Д.А.</a:t>
                      </a: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«Использование инновационных технологий в музыкальном воспитании дошкольников»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8852" marR="28852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19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127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5616" y="980728"/>
            <a:ext cx="7488832" cy="83099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 smtClean="0">
                <a:ln w="1905"/>
                <a:solidFill>
                  <a:srgbClr val="B4DCFA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АНАЛИЗ</a:t>
            </a:r>
          </a:p>
          <a:p>
            <a:pPr algn="ctr"/>
            <a:r>
              <a:rPr lang="ru-RU" sz="2400" b="1" dirty="0" smtClean="0">
                <a:ln w="1905"/>
                <a:solidFill>
                  <a:srgbClr val="B4DCFA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СОСТОЯНИЯ ЗДОРОВЬЯ И ЗАБОЛЕВАЕМОСТИ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3430991"/>
              </p:ext>
            </p:extLst>
          </p:nvPr>
        </p:nvGraphicFramePr>
        <p:xfrm>
          <a:off x="467544" y="2060848"/>
          <a:ext cx="8401362" cy="335661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52765"/>
                <a:gridCol w="3915787"/>
                <a:gridCol w="1872208"/>
                <a:gridCol w="1560602"/>
              </a:tblGrid>
              <a:tr h="720267">
                <a:tc>
                  <a:txBody>
                    <a:bodyPr/>
                    <a:lstStyle/>
                    <a:p>
                      <a:pPr algn="ctr"/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</a:t>
                      </a:r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2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  <a:p>
                      <a:pPr algn="ctr"/>
                      <a:endParaRPr lang="ru-RU" sz="2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2023-2024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учебный год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2024-2025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учебный год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sz="1600" dirty="0"/>
                    </a:p>
                  </a:txBody>
                  <a:tcPr/>
                </a:tc>
              </a:tr>
              <a:tr h="1398785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Состояние здоровья воспитанников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0850" indent="0" algn="l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31</a:t>
                      </a:r>
                    </a:p>
                    <a:p>
                      <a:pPr marL="450850" indent="0" algn="l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 –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85</a:t>
                      </a:r>
                    </a:p>
                    <a:p>
                      <a:pPr marL="450850" indent="0" algn="l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 –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  <a:p>
                      <a:pPr marL="450850" indent="0" algn="l"/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 –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 b="1" dirty="0" smtClean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0850" indent="0" algn="l"/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23</a:t>
                      </a:r>
                    </a:p>
                    <a:p>
                      <a:pPr marL="450850" indent="0" algn="l"/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 –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89</a:t>
                      </a:r>
                    </a:p>
                    <a:p>
                      <a:pPr marL="450850" indent="0" algn="l"/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 –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  <a:endParaRPr lang="ru-RU" sz="18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0850" indent="0" algn="l"/>
                      <a:r>
                        <a:rPr lang="en-US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 –</a:t>
                      </a:r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b="1" dirty="0" smtClean="0">
                        <a:solidFill>
                          <a:schemeClr val="accent6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  <a:tr h="704857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Динамика заболеваемости</a:t>
                      </a:r>
                      <a:r>
                        <a:rPr lang="en-US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случаях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249</a:t>
                      </a:r>
                      <a:endParaRPr lang="en-US" sz="2000" b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5496" y="44624"/>
            <a:ext cx="2520280" cy="58477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B4DCFA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1.АНАЛИТИЧЕСКИЙ</a:t>
            </a:r>
          </a:p>
          <a:p>
            <a:pPr algn="ctr"/>
            <a:r>
              <a:rPr lang="ru-RU" sz="1600" b="1" dirty="0" smtClean="0">
                <a:solidFill>
                  <a:srgbClr val="B4DCFA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РАЗДЕЛ</a:t>
            </a:r>
            <a:endParaRPr lang="ru-RU" sz="1600" dirty="0">
              <a:solidFill>
                <a:srgbClr val="B4DCFA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55776" y="136956"/>
            <a:ext cx="6444208" cy="40011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000" b="1" dirty="0" smtClean="0">
                <a:ln w="1905"/>
                <a:solidFill>
                  <a:srgbClr val="B4DCFA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1.1.Обеспечение здоровья и здорового образа жизни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00392" y="6165304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851153" y="4869160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238</a:t>
            </a:r>
            <a:endParaRPr lang="en-US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14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297685"/>
              </p:ext>
            </p:extLst>
          </p:nvPr>
        </p:nvGraphicFramePr>
        <p:xfrm>
          <a:off x="251518" y="188638"/>
          <a:ext cx="8640961" cy="65542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9895"/>
                <a:gridCol w="1322493"/>
                <a:gridCol w="2254566"/>
                <a:gridCol w="1640386"/>
                <a:gridCol w="1422027"/>
                <a:gridCol w="1531594"/>
              </a:tblGrid>
              <a:tr h="227060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ПЕДАГОГОВ В РМО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908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п.п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 педагога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об исполнении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Примечания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1454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Гусева М.Л.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 –коммуникативное развитие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МКДОУ Починковский </a:t>
                      </a:r>
                      <a:r>
                        <a:rPr lang="ru-RU" sz="105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д.с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№8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43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Короткова И.А.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Физическое развитие и оздоровление детей дошкольного возраста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Короткова</a:t>
                      </a:r>
                      <a:r>
                        <a:rPr lang="ru-RU" sz="1050" baseline="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И.А.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МКДОУ Починковский </a:t>
                      </a:r>
                      <a:r>
                        <a:rPr lang="ru-RU" sz="105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д.с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№8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43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Легкова Т.Н.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Физическое развитие и оздоровление детей дошкольного возраста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Короткова</a:t>
                      </a:r>
                      <a:r>
                        <a:rPr lang="ru-RU" sz="1050" baseline="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И.А.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МКДОУ Починковский </a:t>
                      </a:r>
                      <a:r>
                        <a:rPr lang="ru-RU" sz="105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д.с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№8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43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Макарова Н.В.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 –коммуникативное развитие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МКДОУ Починковский </a:t>
                      </a:r>
                      <a:r>
                        <a:rPr lang="ru-RU" sz="105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д.с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№8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43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Малашина Н.А.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1.Интеллектуальное развитие детей дошкольного возраста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2.Художественно-эстетическое развитие детей дошкольного возраста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Петрова Н.Е.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Масленникова 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Т.А.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МБДОУ Починковский </a:t>
                      </a:r>
                      <a:r>
                        <a:rPr lang="ru-RU" sz="105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д.с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№6,</a:t>
                      </a:r>
                      <a:r>
                        <a:rPr lang="ru-RU" sz="105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№2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5094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Миронова Ю.А.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Интеллектуальное развитие детей дошкольного возраста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Петрова Н.Е.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МБДОУ Починковский </a:t>
                      </a:r>
                      <a:r>
                        <a:rPr lang="ru-RU" sz="105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д.с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№6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43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 –коммуникативное развитие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МКДОУ Починковский </a:t>
                      </a:r>
                      <a:r>
                        <a:rPr lang="ru-RU" sz="105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д.с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№8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43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Пургина Е.И.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 –коммуникативное развитие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МКДОУ Починковский </a:t>
                      </a:r>
                      <a:r>
                        <a:rPr lang="ru-RU" sz="105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д.с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№8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43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Пылаева Л.Ю.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Интеллектуальное развитие детей дошкольного возраста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Петрова Н.Е.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МБДОУ Починковский </a:t>
                      </a:r>
                      <a:r>
                        <a:rPr lang="ru-RU" sz="105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д.с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№6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43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Рожкова Ю.В.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Интеллектуальное развитие детей дошкольного возраста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Петрова Н.Е.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МБДОУ Починковский </a:t>
                      </a:r>
                      <a:r>
                        <a:rPr lang="ru-RU" sz="105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д.с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№6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43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Шалунова Л.А.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 –коммуникативное развитие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МКДОУ Починковский </a:t>
                      </a:r>
                      <a:r>
                        <a:rPr lang="ru-RU" sz="105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д.с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№8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43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Юченкова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И.А.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1.Социально 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–коммуникативное 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2.РМО специалистов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05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Романова Г.А.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МКДОУ Починковский </a:t>
                      </a:r>
                      <a:r>
                        <a:rPr lang="ru-RU" sz="105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д.с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№8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  <a:tr h="4363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05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Волкова Д.А.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РМО специалистов</a:t>
                      </a:r>
                    </a:p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Романова Г.А.</a:t>
                      </a:r>
                      <a:endParaRPr lang="en-US" sz="11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05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МБДОУ Починковский детский сад №2 </a:t>
                      </a:r>
                      <a:endParaRPr lang="en-US" sz="105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9284" marR="29284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305061" y="6385781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74591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772228"/>
              </p:ext>
            </p:extLst>
          </p:nvPr>
        </p:nvGraphicFramePr>
        <p:xfrm>
          <a:off x="323528" y="188645"/>
          <a:ext cx="8640961" cy="61810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0398"/>
                <a:gridCol w="1391112"/>
                <a:gridCol w="2737423"/>
                <a:gridCol w="1309237"/>
                <a:gridCol w="1423554"/>
                <a:gridCol w="1309237"/>
              </a:tblGrid>
              <a:tr h="227978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ПРОЕКТНАЯ ДЕЯТЕЛЬНОСТЬ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4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п.п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 педагога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проекта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проведения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об исполнении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Примечания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25449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Артамонова М.С.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«Мои любимые игрушки» 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354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Короткова И.А.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«Играем вместе: развитие коммуникативных навыков у малышей»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354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Легкова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Т.Н.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«Нетрадиционная техника рисования с детьми 3-4 года»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354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Макарова Н.В.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«Труд - это радость!»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3042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Малашина Н.А.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«В гостях у сказки»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4389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Миронова Ю.А.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«Взаимодействие семьи и ДОУ как условие формирования позитивного отношения к труду»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354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Развитие профессиональных компетенций педагогов ДОУ через внедрение современных образовательных технологий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354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Пургина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Е.И.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«Экспериментирование как средство развития познавательной деятельности  детей 5-6 лет»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455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Пылаева Л.Ю.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«Нетрадиционные </a:t>
                      </a:r>
                      <a:r>
                        <a:rPr lang="ru-RU" sz="1100" dirty="0" err="1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здровьесберегающие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технологии»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–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3546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Рожкова Ю.В.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«Трудовое воспитание детей 3-4 лет»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–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455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Шалунова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Л.А.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«Духовно – нравственное воспитание</a:t>
                      </a:r>
                      <a:r>
                        <a:rPr lang="ru-RU" sz="11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детей через ознакомление с промыслами Нижегородской области»</a:t>
                      </a:r>
                      <a:endParaRPr lang="en-US" sz="11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–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455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Юченкова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И.А.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«Вовлечение родителей в логопедическую работу с детьми»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– апрель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  <a:tr h="4559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Волкова Д.А.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Музкальный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калейдоскоп: Инновационные  технологии как новый инструмент для музыкального руководителя в ДОУ»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 - апрель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21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78171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899643"/>
              </p:ext>
            </p:extLst>
          </p:nvPr>
        </p:nvGraphicFramePr>
        <p:xfrm>
          <a:off x="179512" y="188640"/>
          <a:ext cx="8784976" cy="66456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2324"/>
                <a:gridCol w="1341235"/>
                <a:gridCol w="2348459"/>
                <a:gridCol w="1391679"/>
                <a:gridCol w="3131279"/>
              </a:tblGrid>
              <a:tr h="777011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ИНДИВИДУАЛЬНАЯ РАБОТА С МОЛОДЫМИ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СПЕЦИАЛИСТАМИ, АТТЕСТУЕМЫМИ ПЕДАГОГАМИ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220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п.п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Ф.И.О. педагога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консультации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проведения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</a:tr>
              <a:tr h="10049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«Педагогический старт: адаптация молодого специалиста в коллективе и образовательной среде ДОУ»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Помощь в знакомстве с внутренними нормативными документами, традициями, ценностями учреждения.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Наставничество, разбор типичных трудностей, индивидуальные консультации по адаптации.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</a:tr>
              <a:tr h="13871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«Планирование и организация образовательной деятельности в соответствии с ФГОС ДО»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занятия по составлению образовательных программ, календарно-тематических и конспектов занятий.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Практические разборы примеров, анализ ошибок, рекомендации по эффективному планированию.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</a:tr>
              <a:tr h="11223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«Современные образовательные технологии и приёмы активизации познавательной деятельности дошкольников»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Изучение и внедрение современных методов обучения (игровые технологии, проектная деятельность, ИКТ).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— Индивидуальные консультации, подбор методик под стиль работы педагога.</a:t>
                      </a:r>
                    </a:p>
                  </a:txBody>
                  <a:tcPr marL="61694" marR="61694" marT="0" marB="0"/>
                </a:tc>
              </a:tr>
              <a:tr h="14742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Морозова</a:t>
                      </a:r>
                      <a:r>
                        <a:rPr lang="ru-RU" sz="1100" baseline="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О.К.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«Подготовка к профессиональной аттестации: портфолио, самоанализ, рефлексия педагогической деятельности»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 течение года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Индивидуальная помощь в оформлении и сборе материалов для портфолио, подготовке самоанализа, разбор критериев аттестации.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— Обратная связь по проведённым занятиям, тренировка публичных выступлений, ответы на вопросы по процедуре аттестации.</a:t>
                      </a:r>
                      <a:endParaRPr lang="en-US" sz="11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1694" marR="61694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22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6555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19672" y="44624"/>
            <a:ext cx="5544851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4.3 Сохранение и укрепление здоровья воспитанников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732240" y="548680"/>
            <a:ext cx="1944216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Закаливание: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Проветривание и </a:t>
            </a:r>
            <a:r>
              <a:rPr lang="ru-RU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кварцевание</a:t>
            </a:r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помещений, соблюдение температурного режима, прогулка, физические упражнения на открытом воздухе, водные и воздушные процедуры.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Важно: обращать внимание на выработку правильной осанки.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Прогулки: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детей 3-7 лет продолжительность 3-4 часа. При температуре не ниже -15 градусов и скорости ветра не более 7 м/с.</a:t>
            </a:r>
          </a:p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Оздоровительные процедуры до и после дневного сна.</a:t>
            </a:r>
          </a:p>
          <a:p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0920035"/>
              </p:ext>
            </p:extLst>
          </p:nvPr>
        </p:nvGraphicFramePr>
        <p:xfrm>
          <a:off x="179510" y="476667"/>
          <a:ext cx="6480723" cy="61195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7574"/>
                <a:gridCol w="1257574"/>
                <a:gridCol w="637530"/>
                <a:gridCol w="637530"/>
                <a:gridCol w="637530"/>
                <a:gridCol w="637029"/>
                <a:gridCol w="707978"/>
                <a:gridCol w="707978"/>
              </a:tblGrid>
              <a:tr h="287883">
                <a:tc row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Формы работы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anchor="b"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занятий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и длительность занятий (в мин.) в зависимости от возраста детей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79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1-2 года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2-3 года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3-4 года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4-5 лет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5-6 лет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6-7 лет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462907">
                <a:tc rowSpan="2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физкультура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vert="vert27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помещении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2р в неделю (10 мин)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3р в неделю (10 мин)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2р в неделю (15-20 мин)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2р в неделю (20-25мин)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2р в неделю (25-30мин)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2р в неделю (30-35 мин)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4320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улице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1р в неделю (15-20 мин)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1р в неделю (20-25мин)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1р в неделю (25-30мин)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1р в неделю (30-35 мин)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391823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Физкультурно – оздоровительная работа в режиме дня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vert="vert27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Утренняя гимнастика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5-10 мин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5-10 мин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5-10 мин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5-10 мин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51576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Подвижные и спортивные игры и упражнения на прогулке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5-10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15-20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20-25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25-30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30-40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5224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Закаливающие процедуры и гимнастика после сна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5-10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5-10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15-20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15-20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15-20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 15-20 минут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3831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физкультминутки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3-5 минут 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3-5 минут 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3-5 минут 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3-5 минут 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3-5 минут 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3-5 минут 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391823">
                <a:tc rowSpan="3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Активный отдых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vert="vert27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Физкультурный досуг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1р в месяц (20)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1р в месяц (20)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1р в месяц (35-40)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1р в месяц (40)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3918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Физкультурный праздник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2р в год до 45 мин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2р в год до 60 мин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2р в год до 60 мин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28788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День здоровья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раз в квартал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раз в квартал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раз в квартал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раз в квартал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раз в квартал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раз в квартал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522430">
                <a:tc rowSpan="3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двигательная активность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 vert="vert27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Самостоятельное использование спортивного инвентаря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5224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физическая активность в помещении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  <a:tr h="52243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Самостоятельная физическая активность на улице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Ежедневно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24634" marR="24634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32240" y="4903664"/>
            <a:ext cx="2411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Физкультурно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оздоровительная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представлена в приложении 3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23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5016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85864" y="219998"/>
            <a:ext cx="524836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 работы консультативного пункта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94251" y="6341258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24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789100"/>
              </p:ext>
            </p:extLst>
          </p:nvPr>
        </p:nvGraphicFramePr>
        <p:xfrm>
          <a:off x="251520" y="980728"/>
          <a:ext cx="8806085" cy="5442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84176"/>
                <a:gridCol w="2818422"/>
                <a:gridCol w="2201299"/>
                <a:gridCol w="2202188"/>
              </a:tblGrid>
              <a:tr h="353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 проведения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мероприятия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мероприятия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Ответственный специалист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</a:tr>
              <a:tr h="529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Сентябрь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Выявление запросов родителей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анкетирование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специалисты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</a:tr>
              <a:tr h="353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Диагностика речевого развития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консультации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- логопед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</a:tr>
              <a:tr h="529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Психологическая готовность к школе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Групповой тренинг, беседа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 - психолог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</a:tr>
              <a:tr h="529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Декабрь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адаптации новых воспитанников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Консультация, памятка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 - психолог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</a:tr>
              <a:tr h="529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Коррекционная работа с детьми с ОВЗ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занятия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дефектолог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</a:tr>
              <a:tr h="5295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Развитие коммуникативных навыков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Мастер - класс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– логопед,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 - психолог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</a:tr>
              <a:tr h="7060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Март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Проблемы поведения и эмоционального состояния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беседы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 - психолог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</a:tr>
              <a:tr h="882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Апрель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Поддержка родителей детей с особыми образовательными потребностями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Круглый стол, памятка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Дефектолог, старший воспитатель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</a:tr>
              <a:tr h="353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Май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Итоги работы, анализ обращений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совещание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специалисты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7233" marR="3723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00191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358" y="215182"/>
            <a:ext cx="5386731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4.4 Социально – правовая защита детей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8240" y="792153"/>
            <a:ext cx="871296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Социально-правовая защита детей в ДОУ — это комплекс мер, направленный на обеспечение безопасных и комфортных условий для развития и воспитания ребенка, а также на защиту его прав и интересов. 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социально-правовой защиты детей в ДОУ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безопасной и комфортной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среды: создание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условий, исключающих риск причинения вреда здоровью и психике ребенка, а также соблюдение санитарно-гигиенических норм.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 ребенка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знание и соблюдение прав ребенка,  предусмотренных законодательством РФ,  и защита его интересов в случае их нарушения.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Предотвращение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насилия и жестокого обращения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выявление и пресечение  любых форм насилия,  жестокого обращения,  эксплуатации  и  дискриминации  в отношении  ребенка.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условий для всестороннего развития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 доступа  к  образованию,  воспитанию  и  развитию  в  соответствии  с  его  возрастными  и  индивидуальными  особенностями.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родителями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 партнерских  отношений  с  родителями,  информирование  их  о  правах  и  обязанностях,  содействие  в  решении  проблем  и  удовлетворении  потребностей  ребенка.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Предоставление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психолого-педагогической  помощи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 психологической  и  педагогической  поддержки  ребенку  и  его  родителям  в  случае  необходимости.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Сотрудничество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 органами  опеки  и  попечительства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 с  органами  опеки  и  попечительства  в  случаях  нарушения  прав  ребенка,  угрозы  его  безопасности  или  необходимости  осуществления  мер  по  его  защите.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25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6946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332656"/>
            <a:ext cx="835292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 документы,  регламентирующие  социально-правовую  защиту  детей  в  ДОУ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*Конвенция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ООН  о  правах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*Семейный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 Российской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*Закон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 Федерации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образовании  в  Российской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*Федеральный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основах  системы  предоставления  социальных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услуг»;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*Закон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Российской  Федерации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«Об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опеке  и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попечительстве»;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*Федеральный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защите  детей  от  информации,  вредной  для  их  здоровья  и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развития».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26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46208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191071"/>
              </p:ext>
            </p:extLst>
          </p:nvPr>
        </p:nvGraphicFramePr>
        <p:xfrm>
          <a:off x="179511" y="764704"/>
          <a:ext cx="8834116" cy="6026557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6048673"/>
                <a:gridCol w="1512168"/>
                <a:gridCol w="1273275"/>
              </a:tblGrid>
              <a:tr h="1765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Мероприятия</a:t>
                      </a:r>
                      <a:endParaRPr lang="ru-RU" sz="1200" b="0" dirty="0">
                        <a:solidFill>
                          <a:schemeClr val="accent6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Сроки</a:t>
                      </a:r>
                      <a:endParaRPr lang="ru-RU" sz="1200" b="0" dirty="0">
                        <a:solidFill>
                          <a:schemeClr val="accent6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Ответственные</a:t>
                      </a:r>
                      <a:endParaRPr lang="ru-RU" sz="1200" b="0" dirty="0">
                        <a:solidFill>
                          <a:schemeClr val="accent6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2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Контроль подготовки к новому учебному году (здание,  территория, группы, кабинеты,  технические службы)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 течение лета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Завхоз, кладовщик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6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Контроль выполнения инструктажа по охране жизни и здоровья детей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 раз в квартал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Заведующий,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авхоз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2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Проведение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инструктажей по технике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безопасности и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правилам пожарной </a:t>
                      </a:r>
                      <a:endParaRPr lang="ru-RU" sz="11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безопасности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со всеми работниками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Ежеквартально и </a:t>
                      </a:r>
                      <a:endParaRPr lang="ru-RU" sz="11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мере </a:t>
                      </a:r>
                      <a:r>
                        <a:rPr lang="ru-RU" sz="1100" dirty="0" err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необх-ти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Завхоз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2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Инвентаризация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основных средств ДОО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Октябрь 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Завхоз, кладовщик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21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Списание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малоценного инвентаря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 раз в квартал </a:t>
                      </a:r>
                      <a:endParaRPr lang="ru-RU" sz="1100" b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Завхоз, кладовщик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27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Оснащение и приобретение: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оснащение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оборудованием и инвентарем, моющими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средствами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 канцтоварами, посудой,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белье;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приобретение игрушек и игрового оборудования;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изготовление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игровых пособий для сенсорного развития детей раннего возраста;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оснащение игровых уличных площадок участка игровым оборудованием;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обогащение библиотеки методической литературы, детской художественной и развивающей литературы;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 мере необходимости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Завхоз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Контроль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выхода на работу младшего обслуживающего персонала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Каждый день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Завхоз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2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8.Контроль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санитарного состояния, соблюдения санитарного режима обработки посуды, </a:t>
                      </a:r>
                      <a:endParaRPr lang="ru-RU" sz="1100" dirty="0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инвентаря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Каждый день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Завхоз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95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 Работа на территории: </a:t>
                      </a: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привоз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песка;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замена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песка в песочнице и обработка его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кипятком;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уборка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территории; 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приобретение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семян;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грядок к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посадке; 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посадка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цветов, зелени,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овощей;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полив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грядок,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цветов;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частичный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ремонт и замена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штакетника;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частичный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ремонт детских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площадок; 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171450" indent="-171450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частичный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ремонт веранд (крыши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).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 раза в квартал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 раза в квартал Каждый день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Май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Апрель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Май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 течение лета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 течение лета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Завхоз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 сотрудники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Завхоз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03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 Подготовка к зиме: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необходимого инвентаря (веники,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деревянные, лопаты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 скребок, щит для уборки снега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);</a:t>
                      </a:r>
                      <a:endParaRPr lang="ru-RU" sz="11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контроль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готовности групп и других помещений к холодному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периоду;</a:t>
                      </a:r>
                      <a:r>
                        <a:rPr lang="ru-RU" sz="11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отепление</a:t>
                      </a: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окон, исправность фрамуг,  форточек, </a:t>
                      </a:r>
                      <a:r>
                        <a:rPr lang="ru-RU" sz="11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шпингалетов.</a:t>
                      </a:r>
                      <a:endParaRPr lang="ru-RU" sz="11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Октябрь – ноябрь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Сентябрь – ноябрь 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Завхоз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Воспитатели</a:t>
                      </a:r>
                      <a:endParaRPr lang="ru-RU" sz="11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993" marR="4599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515480" y="5855481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27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2593" y="142418"/>
            <a:ext cx="7992888" cy="58477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4.5 АДМИНИСТРАТИВНО-ХОЗЯЙСТВЕННАЯ </a:t>
            </a:r>
          </a:p>
          <a:p>
            <a:pPr algn="ctr"/>
            <a:r>
              <a:rPr lang="ru-RU" sz="16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ДЕЯТЕЛЬНОСТЬ И БЕЗОПАСНОСТЬ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 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2024/25учебный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год</a:t>
            </a:r>
            <a:endParaRPr lang="ru-RU" sz="1600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140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463091"/>
              </p:ext>
            </p:extLst>
          </p:nvPr>
        </p:nvGraphicFramePr>
        <p:xfrm>
          <a:off x="179512" y="332656"/>
          <a:ext cx="8784976" cy="63005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1855"/>
                <a:gridCol w="3906737"/>
                <a:gridCol w="1296144"/>
                <a:gridCol w="1152128"/>
                <a:gridCol w="1008112"/>
              </a:tblGrid>
              <a:tr h="368019"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4.6 ВЗАИМОДЕЙСТВИЕ </a:t>
                      </a: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СОЦИУМОМ</a:t>
                      </a:r>
                      <a:endParaRPr lang="en-US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648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Ф.И.О. педагога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мероприятия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Сроки проведения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Отметка об исполнении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Примечания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5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Юченкова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И.А.</a:t>
                      </a:r>
                      <a:endParaRPr lang="en-US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Маленькие исследователи большой библиотеки.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Экскурсия по библиотеке, знакомство с библиотекарем, поисковые игры («Найди нужную книгу»), творческие занятия по мотивам прочитанных историй.</a:t>
                      </a:r>
                      <a:endParaRPr lang="en-US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февраль</a:t>
                      </a:r>
                      <a:endParaRPr lang="en-US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21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Шалунова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Л.А.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Пургина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Е.И.</a:t>
                      </a:r>
                      <a:endParaRPr lang="en-US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Вместе в страну знаний!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Мероприятие, посвящённое знакомству будущих первоклассников со школой: экскурсия по школе, встреча с учителями и учениками, совместные игры и мастер-классы.</a:t>
                      </a:r>
                      <a:endParaRPr lang="en-US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март</a:t>
                      </a:r>
                      <a:endParaRPr lang="en-US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647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Малашина Н.А.</a:t>
                      </a:r>
                      <a:endParaRPr lang="en-US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 гостях у Светофора.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Игровое мероприятие, где дети встречаются с инспектором ГИБДД и сказочным героем — Светофором. В программе — конкурсы, загадки, инсценировки, обучение правилам дорожного движения в игровой форме.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сентябрь</a:t>
                      </a:r>
                      <a:endParaRPr lang="en-US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45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Легкова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Т.Н.</a:t>
                      </a:r>
                      <a:endParaRPr lang="en-US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Как не попасть в беду с огнём.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Ролевая игра и тренировка по эвакуации, знакомство с аварийными выходами, объяснение алгоритма действий при пожаре, разгадывание загадок и участие в тематических конкурсах.</a:t>
                      </a:r>
                      <a:endParaRPr lang="en-US" sz="1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декабрь</a:t>
                      </a:r>
                      <a:endParaRPr lang="en-US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313" marR="4331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28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17895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2627784" y="588611"/>
            <a:ext cx="8748464" cy="6858000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 smtClean="0"/>
          </a:p>
          <a:p>
            <a:pPr marL="45720" indent="0">
              <a:buNone/>
            </a:pPr>
            <a:endParaRPr lang="ru-RU" sz="1600" dirty="0" smtClean="0"/>
          </a:p>
          <a:p>
            <a:endParaRPr lang="ru-RU" sz="1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930611"/>
              </p:ext>
            </p:extLst>
          </p:nvPr>
        </p:nvGraphicFramePr>
        <p:xfrm>
          <a:off x="251521" y="1263067"/>
          <a:ext cx="8568951" cy="4183752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664832"/>
                <a:gridCol w="2585458"/>
                <a:gridCol w="3726977"/>
                <a:gridCol w="1591684"/>
              </a:tblGrid>
              <a:tr h="648072"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Мероприятия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Направление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Сроки выполнения</a:t>
                      </a:r>
                      <a:endParaRPr lang="ru-RU" sz="1400" b="1" dirty="0" smtClean="0">
                        <a:solidFill>
                          <a:srgbClr val="C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  1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Оперативный контроль 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(разовых действий)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Контроль с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облюдения ПВТР или документацию по группам.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ноябрь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400" b="1" dirty="0"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 sz="1400" b="1" dirty="0">
                        <a:latin typeface="Century Gothic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Проверка состояния работы по речевому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развитию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в детском саду. </a:t>
                      </a: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октябрь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май 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39904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   3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Тематический контроль  (месяц)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Контроль результатов выполнения образовательной программы и готовности выпускников к школе.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Отчет об обобщении </a:t>
                      </a:r>
                    </a:p>
                    <a:p>
                      <a:pPr marL="0" indent="0">
                        <a:buNone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результаты своей работы по теме.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май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  4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Фронтальный контроль  </a:t>
                      </a:r>
                    </a:p>
                    <a:p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(ежеквартально)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Проверка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предметно-пространственную развивающую среду в детском саду и ее обновление.</a:t>
                      </a:r>
                    </a:p>
                    <a:p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октябрь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январь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май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981468" y="475942"/>
            <a:ext cx="5688632" cy="646331"/>
          </a:xfrm>
          <a:prstGeom prst="rect">
            <a:avLst/>
          </a:prstGeom>
          <a:ln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" indent="0" algn="ctr">
              <a:buNone/>
            </a:pPr>
            <a:r>
              <a:rPr lang="ru-RU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КОНТРОЛЬ </a:t>
            </a:r>
            <a:r>
              <a:rPr lang="ru-RU" b="1" dirty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 ОЦЕНКА </a:t>
            </a:r>
            <a:r>
              <a:rPr lang="ru-RU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ДЕЯТЕЛЬНОСТИ </a:t>
            </a:r>
            <a:endParaRPr lang="ru-RU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Вопросы и темы контроля</a:t>
            </a:r>
            <a:endParaRPr kumimoji="0" lang="ru-RU" b="1" i="0" u="none" strike="noStrike" normalizeH="0" baseline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8424" y="6212631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29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939" y="137388"/>
            <a:ext cx="3419871" cy="33855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 РАЗДЕЛ Управление и контроль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071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5509" y="1680141"/>
            <a:ext cx="4427984" cy="58477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B4DCFA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Усредненные показатели развития детей по результатам педагогической диагностики</a:t>
            </a:r>
            <a:endParaRPr lang="ru-RU" sz="1600" b="1" dirty="0">
              <a:solidFill>
                <a:srgbClr val="B4DCFA">
                  <a:lumMod val="50000"/>
                </a:srgbClr>
              </a:solidFill>
              <a:latin typeface="Century Gothic" pitchFamily="34" charset="0"/>
            </a:endParaRPr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1604814262"/>
              </p:ext>
            </p:extLst>
          </p:nvPr>
        </p:nvGraphicFramePr>
        <p:xfrm>
          <a:off x="179512" y="1940224"/>
          <a:ext cx="5400600" cy="4657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51521" y="5692325"/>
            <a:ext cx="388843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 гистограмме 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видно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что 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все области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 реализации 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ОП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находятся </a:t>
            </a:r>
          </a:p>
          <a:p>
            <a:pPr algn="ctr"/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оптимальном уровне. </a:t>
            </a:r>
            <a:endParaRPr lang="ru-RU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" name="Диаграмма 12"/>
          <p:cNvGraphicFramePr/>
          <p:nvPr>
            <p:extLst>
              <p:ext uri="{D42A27DB-BD31-4B8C-83A1-F6EECF244321}">
                <p14:modId xmlns:p14="http://schemas.microsoft.com/office/powerpoint/2010/main" val="1937253254"/>
              </p:ext>
            </p:extLst>
          </p:nvPr>
        </p:nvGraphicFramePr>
        <p:xfrm>
          <a:off x="3779912" y="2492895"/>
          <a:ext cx="6048672" cy="3816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5005603" y="1977666"/>
            <a:ext cx="3600400" cy="58477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B4DCFA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Показатели психологической </a:t>
            </a:r>
          </a:p>
          <a:p>
            <a:pPr algn="ctr"/>
            <a:r>
              <a:rPr lang="ru-RU" sz="1600" b="1" dirty="0" smtClean="0">
                <a:solidFill>
                  <a:srgbClr val="B4DCFA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готовности к школе</a:t>
            </a:r>
            <a:endParaRPr lang="ru-RU" sz="1600" b="1" dirty="0">
              <a:solidFill>
                <a:srgbClr val="B4DCFA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28268" y="849144"/>
            <a:ext cx="90157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B4DCFA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Показатели выполнения годовых задач</a:t>
            </a:r>
          </a:p>
          <a:p>
            <a:pPr algn="ctr"/>
            <a:r>
              <a:rPr lang="ru-RU" sz="16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какие области образовательной программы необходимо подтянуть в новом учебном году и какие навыки для этого педагогам необходимо улучшить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267744" y="77723"/>
            <a:ext cx="6696744" cy="646331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 smtClean="0">
                <a:ln w="1905"/>
                <a:gradFill>
                  <a:gsLst>
                    <a:gs pos="0">
                      <a:srgbClr val="F14124">
                        <a:shade val="20000"/>
                        <a:satMod val="200000"/>
                      </a:srgbClr>
                    </a:gs>
                    <a:gs pos="78000">
                      <a:srgbClr val="F14124">
                        <a:tint val="90000"/>
                        <a:shade val="89000"/>
                        <a:satMod val="220000"/>
                      </a:srgbClr>
                    </a:gs>
                    <a:gs pos="100000">
                      <a:srgbClr val="F14124">
                        <a:tint val="12000"/>
                        <a:satMod val="255000"/>
                      </a:srgb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n w="1905"/>
                <a:solidFill>
                  <a:srgbClr val="B4DCFA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1.2 Результаты выполнения образовательной программы ДОУ по направлениям, готовность к школе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164288" y="5476882"/>
            <a:ext cx="16977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Позитивная динамика</a:t>
            </a:r>
          </a:p>
          <a:p>
            <a:pPr algn="ctr"/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все дети готовы к </a:t>
            </a:r>
            <a:r>
              <a:rPr lang="ru-RU" sz="14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школе</a:t>
            </a:r>
            <a:endParaRPr lang="ru-RU" sz="14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5496" y="44624"/>
            <a:ext cx="2232248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B4DCFA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1.АНАЛИТИЧЕСКИЙ</a:t>
            </a:r>
          </a:p>
          <a:p>
            <a:pPr algn="ctr"/>
            <a:r>
              <a:rPr lang="ru-RU" sz="1400" b="1" dirty="0" smtClean="0">
                <a:solidFill>
                  <a:srgbClr val="B4DCFA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РАЗДЕЛ</a:t>
            </a:r>
            <a:endParaRPr lang="ru-RU" sz="1400" dirty="0">
              <a:solidFill>
                <a:srgbClr val="B4DCFA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24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3206176"/>
              </p:ext>
            </p:extLst>
          </p:nvPr>
        </p:nvGraphicFramePr>
        <p:xfrm>
          <a:off x="251522" y="188641"/>
          <a:ext cx="8640957" cy="6392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0397"/>
                <a:gridCol w="2267024"/>
                <a:gridCol w="2519161"/>
                <a:gridCol w="1152128"/>
                <a:gridCol w="1152128"/>
                <a:gridCol w="1080119"/>
              </a:tblGrid>
              <a:tr h="260413"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ПЕДАГОГИЧЕСКИЕ СОВЕТЫ</a:t>
                      </a:r>
                      <a:endParaRPr lang="en-US" sz="16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50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п.п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мероприятия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 проведения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Отметка об исполнении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Ответственный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</a:tr>
              <a:tr h="12237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Установочный педсовет: Эффективное взаимодействие коллектива: путь к успеху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Укрепление командного духа, распределение ролей, обсуждение совместных проектов и инноваций.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Обсуждение основных направлений работы ДОУ, распределение обязанностей, определение ключевых целей и задач.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29 августа 2025г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Выполнено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</a:tr>
              <a:tr h="1224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Вопросы инклюзивного образования </a:t>
                      </a:r>
                    </a:p>
                    <a:p>
                      <a:pPr lvl="0"/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тема: "Создание условий для успешной интеграции детей с ОВЗ в образовательную среду ДОУ"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•  Определить и проанализировать существующие условия для инклюзивного образования в ДОУ (материально-технические, кадровые, методические).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•  Выявить потребности детей с ОВЗ и их семей.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•  Разработать план мероприятий по созданию оптимальных условий для интеграции детей с ОВЗ в образовательную среду ДОУ.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•  Определить роль каждого педагога в процессе инклюзии.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Ноябрь 2025г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</a:tr>
              <a:tr h="7894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Участие в конкурсах профессионального мастерства: возможности для развития и самореализации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Обсуждение вопросов подготовки к конкурсам, представления опыта работы, обмена опытом с коллегами.</a:t>
                      </a:r>
                      <a:endParaRPr lang="en-US" sz="1200" dirty="0" smtClean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Февраль 2025г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</a:tr>
              <a:tr h="9361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lvl="0"/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Организация ранней профориентации и развитие познавательного интереса у детей дошкольного возраста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Современное образование всё чаще ставит задачу знакомить детей с разнообразием профессий, развивать любознательность, самостоятельность, проводить тематические недели и мини-проекты.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Май 2025г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Морозова О.К.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35702" marR="35702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30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2632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979712" y="217293"/>
            <a:ext cx="5832648" cy="369332"/>
          </a:xfrm>
          <a:prstGeom prst="rect">
            <a:avLst/>
          </a:prstGeom>
          <a:ln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" indent="0" algn="ctr">
              <a:buNone/>
            </a:pPr>
            <a:r>
              <a:rPr lang="ru-RU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Изменения в 2025-2026 учебном году</a:t>
            </a:r>
            <a:endParaRPr kumimoji="0" lang="ru-RU" b="1" i="0" u="none" strike="noStrike" normalizeH="0" baseline="0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0" y="1124744"/>
            <a:ext cx="85689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просвещения РФ от 60.11.2024 №779 «Об утверждении перечня документов, подготовка которых осуществляется педагогическими работниками при реализации основных общеобразовательных программ, образовательных программ среднего профессионального образования»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Вступает в силу с 1 марта 2025 года.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ДОКУМЕНТЫ ДЛЯ ВОСПИТАТЕЛЯ: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урнал посещаемости;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алендарно – тематический план.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8424" y="6212631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31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6066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79512" y="980728"/>
            <a:ext cx="8712968" cy="49022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Выполняя годовой план каждый педагог детского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сада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должен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постоянно повышать свой профессиональный уровень квалификации,  посещать методические объединения,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знакомясь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опытом работы своих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коллег и коллег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других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организаций,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приобретать  и изучать  новинки методической литературы, участвовать в чатах,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800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вебинарах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семинарах, конференциях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размещать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статьи в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СМИ, показывать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открытые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мероприятия,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участвовать в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профессиональных акциях, конкурсах. Мотивировать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детей и родителей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участию в творческих работах,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планировать проекты с детьми и родителями,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включать в образовательный процесс ИКТ, проводить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экспериментально-исследовательскую деятельность, включать в работу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бережливые технологии,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эффективно использовать разнообразные формы </a:t>
            </a:r>
            <a:r>
              <a:rPr lang="ru-RU" sz="18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партнерского взаимодействия с </a:t>
            </a:r>
            <a:r>
              <a:rPr lang="ru-RU" sz="1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родителями, вводить в образовательный процесс цифровые технологии.</a:t>
            </a:r>
          </a:p>
          <a:p>
            <a:pPr marL="0" indent="0" algn="just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Именно, данная работа, поможет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дать  хороший результат в организации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педагогической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деятельности и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улучшит качество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образования  и воспитания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дошкольников, а так же повысит компетентность родителей в вопросе воспитания и обучения.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800" b="1" dirty="0" smtClean="0">
              <a:solidFill>
                <a:schemeClr val="tx1"/>
              </a:solidFill>
            </a:endParaRPr>
          </a:p>
          <a:p>
            <a:pPr algn="just"/>
            <a:endParaRPr lang="ru-RU" sz="1800" b="1" dirty="0">
              <a:solidFill>
                <a:schemeClr val="tx1"/>
              </a:solidFill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79512" y="3861048"/>
            <a:ext cx="8834116" cy="3168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ru-RU" sz="1600" b="1" dirty="0">
              <a:solidFill>
                <a:srgbClr val="C00000"/>
              </a:solidFill>
              <a:latin typeface="Century Gothic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31640" y="102635"/>
            <a:ext cx="6923001" cy="707886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КАЧЕСТВО ОБРАЗОВАНИЯ  </a:t>
            </a:r>
          </a:p>
          <a:p>
            <a:pPr algn="ctr"/>
            <a:r>
              <a:rPr lang="ru-RU" sz="2000" b="1" dirty="0" smtClean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И ВОСПИТАНИЯ ДОШКОЛЬНИКОВ </a:t>
            </a:r>
            <a:endParaRPr lang="ru-RU" sz="2000" b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8424" y="6212631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32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96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23728" y="159023"/>
            <a:ext cx="6912768" cy="46166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24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1.3 ДОСТИЖЕНИЯ В СМОТРАХ И КОНКУРСАХ 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063352274"/>
              </p:ext>
            </p:extLst>
          </p:nvPr>
        </p:nvGraphicFramePr>
        <p:xfrm>
          <a:off x="317043" y="1152382"/>
          <a:ext cx="6188421" cy="29765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288431" y="692696"/>
            <a:ext cx="5545911" cy="40011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Средний процент участников в конкурсах</a:t>
            </a:r>
            <a:endParaRPr lang="ru-RU" sz="2000" b="1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Диаграмма 20"/>
          <p:cNvGraphicFramePr/>
          <p:nvPr>
            <p:extLst>
              <p:ext uri="{D42A27DB-BD31-4B8C-83A1-F6EECF244321}">
                <p14:modId xmlns:p14="http://schemas.microsoft.com/office/powerpoint/2010/main" val="3070821968"/>
              </p:ext>
            </p:extLst>
          </p:nvPr>
        </p:nvGraphicFramePr>
        <p:xfrm>
          <a:off x="3095249" y="4437112"/>
          <a:ext cx="4680519" cy="2335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3182270" y="4128931"/>
            <a:ext cx="5431347" cy="46166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Победы в муниципальном этапе </a:t>
            </a:r>
            <a:endParaRPr lang="ru-RU" sz="2400" b="1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318366" y="3510880"/>
            <a:ext cx="1847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14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5290282" y="3544851"/>
            <a:ext cx="1847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14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284711" y="3510880"/>
            <a:ext cx="18473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14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5496" y="44624"/>
            <a:ext cx="2040943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1.АНАЛИТИЧЕСКИЙ</a:t>
            </a:r>
          </a:p>
          <a:p>
            <a:pPr algn="ctr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РАЗДЕЛ</a:t>
            </a:r>
            <a:endParaRPr lang="ru-RU" sz="14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312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95536" y="2616047"/>
            <a:ext cx="3672408" cy="52322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Образовательный уровень педагогических кадров</a:t>
            </a:r>
            <a:endParaRPr lang="ru-RU" sz="14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860032" y="2969990"/>
            <a:ext cx="3672408" cy="338554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Стаж работы педагогических кадров  </a:t>
            </a:r>
            <a:endParaRPr lang="ru-RU" sz="1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68044" y="5868561"/>
            <a:ext cx="3456384" cy="58477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Распределение педагогов </a:t>
            </a:r>
          </a:p>
          <a:p>
            <a:pPr algn="ctr"/>
            <a:r>
              <a:rPr lang="ru-RU" sz="1600" b="1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по уровню квалификации</a:t>
            </a:r>
            <a:endParaRPr lang="ru-RU" sz="1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Диаграмма 14"/>
          <p:cNvGraphicFramePr/>
          <p:nvPr>
            <p:extLst>
              <p:ext uri="{D42A27DB-BD31-4B8C-83A1-F6EECF244321}">
                <p14:modId xmlns:p14="http://schemas.microsoft.com/office/powerpoint/2010/main" val="565623455"/>
              </p:ext>
            </p:extLst>
          </p:nvPr>
        </p:nvGraphicFramePr>
        <p:xfrm>
          <a:off x="283032" y="3297792"/>
          <a:ext cx="3928928" cy="2435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1043608" y="5789453"/>
            <a:ext cx="2232248" cy="338554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ln w="1905"/>
                <a:solidFill>
                  <a:schemeClr val="accent3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Курсовая подготовка </a:t>
            </a:r>
            <a:endParaRPr lang="ru-RU" sz="1600" b="1" dirty="0">
              <a:ln w="1905"/>
              <a:solidFill>
                <a:schemeClr val="accent3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3023934174"/>
              </p:ext>
            </p:extLst>
          </p:nvPr>
        </p:nvGraphicFramePr>
        <p:xfrm>
          <a:off x="172488" y="646905"/>
          <a:ext cx="3870592" cy="1969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0" name="Диаграмма 19"/>
          <p:cNvGraphicFramePr/>
          <p:nvPr>
            <p:extLst>
              <p:ext uri="{D42A27DB-BD31-4B8C-83A1-F6EECF244321}">
                <p14:modId xmlns:p14="http://schemas.microsoft.com/office/powerpoint/2010/main" val="129484396"/>
              </p:ext>
            </p:extLst>
          </p:nvPr>
        </p:nvGraphicFramePr>
        <p:xfrm>
          <a:off x="4283968" y="616762"/>
          <a:ext cx="4680520" cy="2282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1" name="Диаграмма 20"/>
          <p:cNvGraphicFramePr/>
          <p:nvPr>
            <p:extLst>
              <p:ext uri="{D42A27DB-BD31-4B8C-83A1-F6EECF244321}">
                <p14:modId xmlns:p14="http://schemas.microsoft.com/office/powerpoint/2010/main" val="1960993396"/>
              </p:ext>
            </p:extLst>
          </p:nvPr>
        </p:nvGraphicFramePr>
        <p:xfrm>
          <a:off x="4716016" y="3373262"/>
          <a:ext cx="4032448" cy="2427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935693" y="703729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85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483768" y="49605"/>
            <a:ext cx="6527306" cy="58477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1.4 ДИНАМИКА С</a:t>
            </a:r>
            <a:r>
              <a:rPr lang="ru-RU" sz="1600" b="1" dirty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ХАРАКТЕРИСТИКАМИ   КАДРОВОГО СОСТАВА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5496" y="44624"/>
            <a:ext cx="2232248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1.АНАЛИТИЧЕСКИЙ</a:t>
            </a:r>
          </a:p>
          <a:p>
            <a:pPr algn="ctr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РАЗДЕЛ</a:t>
            </a:r>
            <a:endParaRPr lang="ru-RU" sz="1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545151" y="6212631"/>
            <a:ext cx="406626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216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496" y="44624"/>
            <a:ext cx="2232248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1.АНАЛИТИЧЕСКИЙ</a:t>
            </a:r>
          </a:p>
          <a:p>
            <a:pPr algn="ctr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РАЗДЕЛ</a:t>
            </a:r>
            <a:endParaRPr lang="ru-RU" sz="1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3768" y="49605"/>
            <a:ext cx="6527306" cy="83099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1.5 ОБЩИЕ ВЫВОДЫ, ВЫЯВЛЕННЫЕ ТЕНДЕНЦИИ И ПЛАНИРОВАНИЯ РАБОТЫ С КАДРАМИ, ОСНАЩЕНИЯ МЕТОДИЧЕСКОГО КАБИНЕТА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1520" y="1052736"/>
            <a:ext cx="8759554" cy="563231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Комплексный подход: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велась в разных направлениях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ДОУ, включая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качества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образования, инклюзию, </a:t>
            </a:r>
            <a:r>
              <a:rPr lang="ru-RU" sz="24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цифровизацию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взаимодействие с родителями и профессиональный рост педагогов.</a:t>
            </a:r>
          </a:p>
          <a:p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Ориентация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развитие: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педагогов направлена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развитие ключевых компетенций детей, творческого потенциала, самостоятельности и познавательного интереса.</a:t>
            </a:r>
          </a:p>
          <a:p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потребностям: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учитывались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индивидуальные особенности детей, в том числе с ОВЗ, и потребности семей.</a:t>
            </a:r>
          </a:p>
          <a:p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Активное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вовлечение: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велась работа по активному вовлечению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педагогов, родителей и социальных партнеров в образовательный процесс.</a:t>
            </a:r>
          </a:p>
          <a:p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квалификации: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особое внимание уделялось профессиональному развитию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 и 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внедрению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современных технологий.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637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496" y="80382"/>
            <a:ext cx="2232248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1.АНАЛИТИЧЕСКИЙ</a:t>
            </a:r>
          </a:p>
          <a:p>
            <a:pPr algn="ctr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РАЗДЕЛ</a:t>
            </a:r>
            <a:endParaRPr lang="ru-RU" sz="1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3768" y="49605"/>
            <a:ext cx="6527306" cy="58477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1.6 АНАЛИЗ СИСТЕМЫ ВЗАИМОДЕЙСТВИЯ С РОДИТЕЛЯМИ ВОСПИТАННИКОВ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7768" y="620688"/>
            <a:ext cx="881330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Положительные стороны: </a:t>
            </a:r>
          </a:p>
          <a:p>
            <a:pPr marL="285750" indent="-285750" algn="just"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велась комплексно, затрагивая все ключевые аспекты развития ДОУ. Это создает условия для гармоничного развития детей и повышения качества образовательного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процесса; </a:t>
            </a:r>
          </a:p>
          <a:p>
            <a:pPr marL="285750" indent="-285750" algn="just">
              <a:buFontTx/>
              <a:buChar char="-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риентация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развитие ключевых компетенций, творческого потенциала и познавательного интереса способствует формированию активной, самостоятельной и успешной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личности;</a:t>
            </a:r>
          </a:p>
          <a:p>
            <a:pPr marL="285750" indent="-285750" algn="just"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индивидуальных особенностей детей, в том числе с ОВЗ, и потребностей семей создает условия для равных возможностей и успешной социализации всех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воспитанников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педагогов, родителей и социальных партнеров в образовательный процесс обеспечивает поддержку, обмен опытом и расширение возможностей для развития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детей;</a:t>
            </a:r>
          </a:p>
          <a:p>
            <a:pPr marL="285750" indent="-285750" algn="just">
              <a:buFontTx/>
              <a:buChar char="-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квалификации педагогов и внедрение современных технологий способствуют повышению качества образовательного процесса и соответствию современным требованиям.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89520" y="3411156"/>
            <a:ext cx="86732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Недостатки: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всем направлениям уделялось одинаковое внимание и не все мероприятия были обеспечены достаточными ресурсами. Несмотря на учет индивидуальных особенностей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детей,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всегда удавалось обеспечить адресную поддержку каждому ребенку и семье.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7504" y="4391233"/>
            <a:ext cx="885522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екомендации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улучшению системы взаимодействия с родителями: </a:t>
            </a:r>
            <a:endPara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разработать систему мониторинга и оценки результатов реализации мероприятий, а также использовать полученные данные для дальнейшего совершенствования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стремиться к максимальной индивидуализации образовательного процесса, учитывая особенности каждого ребенка и потребности его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семьи;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продолжать развивать партнерские отношения с родителями и социальными партнерами, вовлекая их в образовательный процесс и обеспечивая поддержку.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7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041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496" y="80382"/>
            <a:ext cx="2232248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1.АНАЛИТИЧЕСКИЙ</a:t>
            </a:r>
          </a:p>
          <a:p>
            <a:pPr algn="ctr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РАЗДЕЛ</a:t>
            </a:r>
            <a:endParaRPr lang="ru-RU" sz="1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3768" y="49605"/>
            <a:ext cx="6527306" cy="584775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600" b="1" dirty="0" smtClean="0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1.7 АНАЛИЗ АДМИНИСТРАТИВНО – ХОЗЯЙСТВЕННОЙ РАБОТЫ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37591" y="1196752"/>
            <a:ext cx="84249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Состояние пожарной безопасности, безопасность в группах, на площадках удовлетворительное. Работа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обеспечению безопасности ведется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2608" y="2564904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Состояние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помещений, инженерных коммуникаций,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удовлетворительное.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3789040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Наличие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необходимого оборудования, инвентаря, дидактических материалов в соответствии с образовательными программами.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4869160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Успешная работа по обеспечению безопасности и созданию комфортных условий для обучения и развития детей - это залог эффективной работы ДОУ.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8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647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5496" y="80382"/>
            <a:ext cx="2232248" cy="52322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1.АНАЛИТИЧЕСКИЙ</a:t>
            </a:r>
          </a:p>
          <a:p>
            <a:pPr algn="ctr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РАЗДЕЛ</a:t>
            </a:r>
            <a:endParaRPr lang="ru-RU" sz="14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Объект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7778232"/>
              </p:ext>
            </p:extLst>
          </p:nvPr>
        </p:nvGraphicFramePr>
        <p:xfrm>
          <a:off x="107505" y="806041"/>
          <a:ext cx="8950100" cy="589893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69839"/>
                <a:gridCol w="1183484"/>
                <a:gridCol w="7396777"/>
              </a:tblGrid>
              <a:tr h="427771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п.п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Приоритетные задачи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Пути реализации и методическое</a:t>
                      </a:r>
                      <a:r>
                        <a:rPr lang="ru-RU" sz="11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сопровождение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</a:tr>
              <a:tr h="1818973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Повышение качества дошкольного образования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Создание условий для всестороннего развития детей: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Обновление программ и методик обучения, ориентированных на развитие ключевых компетенций (коммуникативные, познавательные, социально-личностные).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Введение современных технологий и интерактивных методик в образовательный процесс.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Обеспечение доступности качественной развивающей среды (игрушки, материалы, оборудование).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i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Развитие творческого потенциала детей: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Поощрение исследовательской деятельности и самостоятельного мышления.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Развитие музыкальных, художественных, театральных и других творческих способностей.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Создание условий для участия детей в творческих конкурсах и фестивалях.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* Формирование устойчивой мотивации к обучению: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Построение образовательного процесса, учитывающего индивидуальные особенности детей.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Создание атмосферы доброжелательности и поддержки в детском саду.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Вовлечение родителей в образовательный процесс.</a:t>
                      </a:r>
                      <a:endParaRPr lang="en-US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</a:tr>
              <a:tr h="592525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Развитие инклюзивного образования: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* Создание доступной среды для детей с ограниченными возможностями здоровья: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* Обеспечение доступности информации и образовательных материалов.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* Создание условий для комфортной интеграции детей с ОВЗ в группы: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Индивидуальные программы обучения и развития.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</a:tr>
              <a:tr h="462136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Цифровизация</a:t>
                      </a: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ДОУ: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* Внедрение информационных технологий в образовательный процесс: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Использование цифровых образовательных ресурсов, интерактивных досок, планшетов.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* Повышение квалификации педагогов по использованию цифровых технологий в образовании.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</a:tr>
              <a:tr h="1019904"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Повышение роли родителей в образовательном процессе:</a:t>
                      </a:r>
                      <a:endParaRPr lang="en-US" sz="1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* Укрепление взаимодействия между ДОУ и семьями: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Проведение родительских собраний, мастер-классов, консультаций.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Создание онлайн-платформ для общения педагогов и родителей.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Организация совместных мероприятий для детей и родителей.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* Просвещение родителей по вопросам воспитания и развития детей: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Проведение лекций, семинаров, мастер-классов.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Предоставление информации о современных подходах к воспитанию и обучению.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</a:tr>
              <a:tr h="427771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Повышение профессионального уровня педагогов:</a:t>
                      </a:r>
                      <a:endParaRPr lang="en-US" sz="11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* Организация профессионального развития педагогов: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Проведение семинаров, мастер-классов, тренингов.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Внедрение системы наставничества.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Обеспечение доступа к актуальным методическим материалам и информационным ресурсам.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* Повышение мотивации и удовлетворенности работой педагогов: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Создание благоприятных условий труда.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Предоставление возможности для профессионального роста.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9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* Поощрение инициативы и креативности.</a:t>
                      </a:r>
                      <a:endParaRPr lang="en-US" sz="9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1120" marR="71120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078231" y="4437112"/>
            <a:ext cx="2952328" cy="1323439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Годовой план на 2023 – 2024 учебный год педагогами выполнен в полной мере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94251" y="6276329"/>
            <a:ext cx="563353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39752" y="23898"/>
            <a:ext cx="6582306" cy="7386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 целях осуществления  качественного уровня образовательного процесса в ДОУ по выполнению  учебного годового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плана 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 2023 </a:t>
            </a:r>
            <a:r>
              <a:rPr lang="ru-RU" sz="14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2024г. </a:t>
            </a:r>
          </a:p>
          <a:p>
            <a:pPr algn="ctr"/>
            <a:r>
              <a:rPr lang="ru-RU" sz="14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нами  были поставлены следующие задачи:</a:t>
            </a:r>
          </a:p>
        </p:txBody>
      </p:sp>
    </p:spTree>
    <p:extLst>
      <p:ext uri="{BB962C8B-B14F-4D97-AF65-F5344CB8AC3E}">
        <p14:creationId xmlns:p14="http://schemas.microsoft.com/office/powerpoint/2010/main" val="396759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3794</TotalTime>
  <Words>4775</Words>
  <Application>Microsoft Office PowerPoint</Application>
  <PresentationFormat>Экран (4:3)</PresentationFormat>
  <Paragraphs>1188</Paragraphs>
  <Slides>32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Воздушный поток</vt:lpstr>
      <vt:lpstr>Годовой план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Направления работы  в 2025 – 2026 учебном году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Годовой план </dc:title>
  <dc:creator>Olga</dc:creator>
  <cp:lastModifiedBy>SVETA</cp:lastModifiedBy>
  <cp:revision>128</cp:revision>
  <cp:lastPrinted>2025-08-29T09:18:32Z</cp:lastPrinted>
  <dcterms:created xsi:type="dcterms:W3CDTF">2024-08-28T06:03:50Z</dcterms:created>
  <dcterms:modified xsi:type="dcterms:W3CDTF">2025-12-16T08:15:59Z</dcterms:modified>
</cp:coreProperties>
</file>