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74" r:id="rId15"/>
    <p:sldId id="295" r:id="rId16"/>
    <p:sldId id="260" r:id="rId17"/>
    <p:sldId id="303" r:id="rId18"/>
    <p:sldId id="297" r:id="rId19"/>
    <p:sldId id="302" r:id="rId20"/>
    <p:sldId id="305" r:id="rId21"/>
    <p:sldId id="307" r:id="rId22"/>
    <p:sldId id="304" r:id="rId23"/>
    <p:sldId id="308" r:id="rId24"/>
    <p:sldId id="309" r:id="rId25"/>
    <p:sldId id="310" r:id="rId26"/>
    <p:sldId id="306" r:id="rId27"/>
    <p:sldId id="311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7894871185112"/>
          <c:y val="6.3128927942097207E-2"/>
          <c:w val="0.71040155317912335"/>
          <c:h val="0.51354855390052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0.5</c:v>
                </c:pt>
                <c:pt idx="2" formatCode="0%">
                  <c:v>0.6</c:v>
                </c:pt>
                <c:pt idx="4" formatCode="0%">
                  <c:v>0.55000000000000004</c:v>
                </c:pt>
                <c:pt idx="6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%">
                  <c:v>0.4</c:v>
                </c:pt>
                <c:pt idx="2" formatCode="0%">
                  <c:v>0.35</c:v>
                </c:pt>
                <c:pt idx="4" formatCode="0%">
                  <c:v>0.4</c:v>
                </c:pt>
                <c:pt idx="6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D4FCFE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 formatCode="0%">
                  <c:v>0.1</c:v>
                </c:pt>
                <c:pt idx="2" formatCode="0%">
                  <c:v>0.05</c:v>
                </c:pt>
                <c:pt idx="4" formatCode="0%">
                  <c:v>0.05</c:v>
                </c:pt>
                <c:pt idx="6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30752"/>
        <c:axId val="125728256"/>
      </c:barChart>
      <c:catAx>
        <c:axId val="12473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125728256"/>
        <c:crosses val="autoZero"/>
        <c:auto val="1"/>
        <c:lblAlgn val="ctr"/>
        <c:lblOffset val="100"/>
        <c:noMultiLvlLbl val="0"/>
      </c:catAx>
      <c:valAx>
        <c:axId val="125728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4730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2024-2025 уч.г.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063680"/>
        <c:axId val="205065216"/>
      </c:barChart>
      <c:catAx>
        <c:axId val="20506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065216"/>
        <c:crosses val="autoZero"/>
        <c:auto val="1"/>
        <c:lblAlgn val="ctr"/>
        <c:lblOffset val="100"/>
        <c:noMultiLvlLbl val="0"/>
      </c:catAx>
      <c:valAx>
        <c:axId val="20506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0636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5476659241869E-2"/>
          <c:y val="3.4473334288342129E-2"/>
          <c:w val="0.66633625407741581"/>
          <c:h val="0.8835592397420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ср.спец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85</c:v>
                </c:pt>
                <c:pt idx="2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94368"/>
        <c:axId val="205195904"/>
      </c:barChart>
      <c:catAx>
        <c:axId val="20519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195904"/>
        <c:crosses val="autoZero"/>
        <c:auto val="1"/>
        <c:lblAlgn val="ctr"/>
        <c:lblOffset val="100"/>
        <c:noMultiLvlLbl val="0"/>
      </c:catAx>
      <c:valAx>
        <c:axId val="2051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19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5476659241869E-2"/>
          <c:y val="3.4473334288342129E-2"/>
          <c:w val="0.66633625407741581"/>
          <c:h val="0.8835592397420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5 лет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5 до 10 лет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10 до 15 лет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33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15 до 20 лет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более 20 лет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88352"/>
        <c:axId val="203994240"/>
      </c:barChart>
      <c:catAx>
        <c:axId val="2039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994240"/>
        <c:crosses val="autoZero"/>
        <c:auto val="1"/>
        <c:lblAlgn val="ctr"/>
        <c:lblOffset val="100"/>
        <c:noMultiLvlLbl val="0"/>
      </c:catAx>
      <c:valAx>
        <c:axId val="20399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98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5476659241869E-2"/>
          <c:y val="3.4473334288342129E-2"/>
          <c:w val="0.66633625407741581"/>
          <c:h val="0.8835592397420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55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имеют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33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30176"/>
        <c:axId val="202531968"/>
      </c:barChart>
      <c:catAx>
        <c:axId val="20253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531968"/>
        <c:crosses val="autoZero"/>
        <c:auto val="1"/>
        <c:lblAlgn val="ctr"/>
        <c:lblOffset val="100"/>
        <c:noMultiLvlLbl val="0"/>
      </c:catAx>
      <c:valAx>
        <c:axId val="20253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53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Методическая</c:v>
                </c:pt>
                <c:pt idx="1">
                  <c:v>Технологическая</c:v>
                </c:pt>
                <c:pt idx="2">
                  <c:v>Коммуникативная</c:v>
                </c:pt>
                <c:pt idx="3">
                  <c:v>Деятельностная</c:v>
                </c:pt>
                <c:pt idx="4">
                  <c:v>Креативная</c:v>
                </c:pt>
                <c:pt idx="5">
                  <c:v>Игровая</c:v>
                </c:pt>
                <c:pt idx="6">
                  <c:v>Рефлексивная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90</c:v>
                </c:pt>
                <c:pt idx="3">
                  <c:v>85</c:v>
                </c:pt>
                <c:pt idx="4">
                  <c:v>95</c:v>
                </c:pt>
                <c:pt idx="5">
                  <c:v>85</c:v>
                </c:pt>
                <c:pt idx="6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Методическая</c:v>
                </c:pt>
                <c:pt idx="1">
                  <c:v>Технологическая</c:v>
                </c:pt>
                <c:pt idx="2">
                  <c:v>Коммуникативная</c:v>
                </c:pt>
                <c:pt idx="3">
                  <c:v>Деятельностная</c:v>
                </c:pt>
                <c:pt idx="4">
                  <c:v>Креативная</c:v>
                </c:pt>
                <c:pt idx="5">
                  <c:v>Игровая</c:v>
                </c:pt>
                <c:pt idx="6">
                  <c:v>Рефлексивная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40</c:v>
                </c:pt>
                <c:pt idx="1">
                  <c:v>70</c:v>
                </c:pt>
                <c:pt idx="2">
                  <c:v>70</c:v>
                </c:pt>
                <c:pt idx="3">
                  <c:v>55</c:v>
                </c:pt>
                <c:pt idx="4">
                  <c:v>85</c:v>
                </c:pt>
                <c:pt idx="5">
                  <c:v>35</c:v>
                </c:pt>
                <c:pt idx="6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Методическая</c:v>
                </c:pt>
                <c:pt idx="1">
                  <c:v>Технологическая</c:v>
                </c:pt>
                <c:pt idx="2">
                  <c:v>Коммуникативная</c:v>
                </c:pt>
                <c:pt idx="3">
                  <c:v>Деятельностная</c:v>
                </c:pt>
                <c:pt idx="4">
                  <c:v>Креативная</c:v>
                </c:pt>
                <c:pt idx="5">
                  <c:v>Игровая</c:v>
                </c:pt>
                <c:pt idx="6">
                  <c:v>Рефлексивная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50</c:v>
                </c:pt>
                <c:pt idx="3">
                  <c:v>45</c:v>
                </c:pt>
                <c:pt idx="4">
                  <c:v>50</c:v>
                </c:pt>
                <c:pt idx="5">
                  <c:v>25</c:v>
                </c:pt>
                <c:pt idx="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3632"/>
        <c:axId val="211899520"/>
      </c:barChart>
      <c:catAx>
        <c:axId val="21189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899520"/>
        <c:crosses val="autoZero"/>
        <c:auto val="1"/>
        <c:lblAlgn val="ctr"/>
        <c:lblOffset val="100"/>
        <c:noMultiLvlLbl val="0"/>
      </c:catAx>
      <c:valAx>
        <c:axId val="21189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9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0.16306</cdr:x>
      <cdr:y>0</cdr:y>
    </cdr:from>
    <cdr:to>
      <cdr:x>0.77971</cdr:x>
      <cdr:y>0.05207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66165" y="0"/>
          <a:ext cx="4032046" cy="264560"/>
        </a:xfrm>
        <a:prstGeom xmlns:a="http://schemas.openxmlformats.org/drawingml/2006/main" prst="rect">
          <a:avLst/>
        </a:prstGeom>
        <a:solidFill xmlns:a="http://schemas.openxmlformats.org/drawingml/2006/main">
          <a:srgbClr val="D4FCFE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/>
        <a:p xmlns:a="http://schemas.openxmlformats.org/drawingml/2006/main">
          <a:r>
            <a:rPr lang="ru-RU" b="1">
              <a:latin typeface="Times New Roman" pitchFamily="18" charset="0"/>
              <a:cs typeface="Times New Roman" pitchFamily="18" charset="0"/>
            </a:rPr>
            <a:t>Распространенные дефициты по следующим показателям</a:t>
          </a:r>
          <a:endParaRPr lang="en-US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0.0066</cdr:x>
      <cdr:y>0.70604</cdr:y>
    </cdr:from>
    <cdr:to>
      <cdr:x>0.98436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132" y="3587438"/>
          <a:ext cx="6393180" cy="1493520"/>
        </a:xfrm>
        <a:prstGeom xmlns:a="http://schemas.openxmlformats.org/drawingml/2006/main" prst="rect">
          <a:avLst/>
        </a:prstGeom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0.74199</cdr:x>
      <cdr:y>0.49896</cdr:y>
    </cdr:from>
    <cdr:to>
      <cdr:x>0.88745</cdr:x>
      <cdr:y>0.71862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7243" y="1472098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0.17744</cdr:x>
      <cdr:y>0.05387</cdr:y>
    </cdr:from>
    <cdr:to>
      <cdr:x>0.28011</cdr:x>
      <cdr:y>0.15497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697146" y="13120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0.39332</cdr:x>
      <cdr:y>0.05387</cdr:y>
    </cdr:from>
    <cdr:to>
      <cdr:x>0.49599</cdr:x>
      <cdr:y>0.15497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1545339" y="13120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0.59679</cdr:x>
      <cdr:y>0.05387</cdr:y>
    </cdr:from>
    <cdr:to>
      <cdr:x>0.69946</cdr:x>
      <cdr:y>0.15497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2344752" y="13120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0.4111</cdr:x>
      <cdr:y>0.02886</cdr:y>
    </cdr:from>
    <cdr:to>
      <cdr:x>0.49857</cdr:x>
      <cdr:y>0.16953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591200" y="56823"/>
          <a:ext cx="3385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0.63435</cdr:x>
      <cdr:y>0.02913</cdr:y>
    </cdr:from>
    <cdr:to>
      <cdr:x>0.72181</cdr:x>
      <cdr:y>0.1698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55296" y="57360"/>
          <a:ext cx="3385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0.10971</cdr:x>
      <cdr:y>0.57178</cdr:y>
    </cdr:from>
    <cdr:to>
      <cdr:x>0.19718</cdr:x>
      <cdr:y>0.71245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424651" y="1125911"/>
          <a:ext cx="3385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0.33668</cdr:x>
      <cdr:y>0.57178</cdr:y>
    </cdr:from>
    <cdr:to>
      <cdr:x>0.42415</cdr:x>
      <cdr:y>0.71245</cdr:y>
    </cdr:to>
    <cdr:sp macro="" textlink="">
      <cdr:nvSpPr>
        <cdr:cNvPr id="5" name="TextBox 21"/>
        <cdr:cNvSpPr txBox="1"/>
      </cdr:nvSpPr>
      <cdr:spPr>
        <a:xfrm xmlns:a="http://schemas.openxmlformats.org/drawingml/2006/main">
          <a:off x="1303168" y="1125911"/>
          <a:ext cx="3385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0.5454</cdr:x>
      <cdr:y>0.57178</cdr:y>
    </cdr:from>
    <cdr:to>
      <cdr:x>0.63287</cdr:x>
      <cdr:y>0.71245</cdr:y>
    </cdr:to>
    <cdr:sp macro="" textlink="">
      <cdr:nvSpPr>
        <cdr:cNvPr id="6" name="TextBox 21"/>
        <cdr:cNvSpPr txBox="1"/>
      </cdr:nvSpPr>
      <cdr:spPr>
        <a:xfrm xmlns:a="http://schemas.openxmlformats.org/drawingml/2006/main">
          <a:off x="2111025" y="1125911"/>
          <a:ext cx="3385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0.06427</cdr:x>
      <cdr:y>0.03811</cdr:y>
    </cdr:from>
    <cdr:to>
      <cdr:x>0.15045</cdr:x>
      <cdr:y>0.146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00831" y="86967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0.10306</cdr:x>
      <cdr:y>0.53812</cdr:y>
    </cdr:from>
    <cdr:to>
      <cdr:x>0.18924</cdr:x>
      <cdr:y>0.64601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482391" y="1228062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0.13937</cdr:x>
      <cdr:y>0.66433</cdr:y>
    </cdr:from>
    <cdr:to>
      <cdr:x>0.24615</cdr:x>
      <cdr:y>0.77222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652316" y="1516094"/>
          <a:ext cx="49981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7   7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0.2857</cdr:y>
    </cdr:from>
    <cdr:to>
      <cdr:x>0.28618</cdr:x>
      <cdr:y>0.39359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936104" y="65199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0.29231</cdr:x>
      <cdr:y>0.41191</cdr:y>
    </cdr:from>
    <cdr:to>
      <cdr:x>0.37849</cdr:x>
      <cdr:y>0.5198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1368152" y="940030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0.32308</cdr:x>
      <cdr:y>0.60122</cdr:y>
    </cdr:from>
    <cdr:to>
      <cdr:x>0.40926</cdr:x>
      <cdr:y>0.70911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512168" y="137207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0.35385</cdr:x>
      <cdr:y>0.22259</cdr:y>
    </cdr:from>
    <cdr:to>
      <cdr:x>0.44003</cdr:x>
      <cdr:y>0.33048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1656184" y="507982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</cdr:x>
      <cdr:y>0.63278</cdr:y>
    </cdr:from>
    <cdr:to>
      <cdr:x>0.48618</cdr:x>
      <cdr:y>0.74067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1872208" y="1444086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0.4292</cdr:x>
      <cdr:y>0.22259</cdr:y>
    </cdr:from>
    <cdr:to>
      <cdr:x>0.51538</cdr:x>
      <cdr:y>0.33048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008899" y="507982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0.5086</cdr:x>
      <cdr:y>0.2857</cdr:y>
    </cdr:from>
    <cdr:to>
      <cdr:x>0.59478</cdr:x>
      <cdr:y>0.39359</cdr:y>
    </cdr:to>
    <cdr:sp macro="" textlink="">
      <cdr:nvSpPr>
        <cdr:cNvPr id="11" name="TextBox 9"/>
        <cdr:cNvSpPr txBox="1"/>
      </cdr:nvSpPr>
      <cdr:spPr>
        <a:xfrm xmlns:a="http://schemas.openxmlformats.org/drawingml/2006/main">
          <a:off x="2380508" y="65199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0.53846</cdr:x>
      <cdr:y>0.53812</cdr:y>
    </cdr:from>
    <cdr:to>
      <cdr:x>0.64615</cdr:x>
      <cdr:y>0.64601</cdr:y>
    </cdr:to>
    <cdr:sp macro="" textlink="">
      <cdr:nvSpPr>
        <cdr:cNvPr id="12" name="TextBox 9"/>
        <cdr:cNvSpPr txBox="1"/>
      </cdr:nvSpPr>
      <cdr:spPr>
        <a:xfrm xmlns:a="http://schemas.openxmlformats.org/drawingml/2006/main">
          <a:off x="2520280" y="1228062"/>
          <a:ext cx="50405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14 14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0.61538</cdr:x>
      <cdr:y>0.66433</cdr:y>
    </cdr:from>
    <cdr:to>
      <cdr:x>0.70156</cdr:x>
      <cdr:y>0.77222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2880320" y="1516094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0.64615</cdr:x>
      <cdr:y>0.17238</cdr:y>
    </cdr:from>
    <cdr:to>
      <cdr:x>0.73233</cdr:x>
      <cdr:y>0.28027</cdr:y>
    </cdr:to>
    <cdr:sp macro="" textlink="">
      <cdr:nvSpPr>
        <cdr:cNvPr id="14" name="TextBox 9"/>
        <cdr:cNvSpPr txBox="1"/>
      </cdr:nvSpPr>
      <cdr:spPr>
        <a:xfrm xmlns:a="http://schemas.openxmlformats.org/drawingml/2006/main">
          <a:off x="3024336" y="393394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0.08929</cdr:x>
      <cdr:y>0.34929</cdr:y>
    </cdr:from>
    <cdr:to>
      <cdr:x>0.18932</cdr:x>
      <cdr:y>0.45073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60040" y="847826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0.14286</cdr:x>
      <cdr:y>0.05263</cdr:y>
    </cdr:from>
    <cdr:to>
      <cdr:x>0.24289</cdr:x>
      <cdr:y>0.15407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576064" y="127746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0.21429</cdr:x>
      <cdr:y>0.46796</cdr:y>
    </cdr:from>
    <cdr:to>
      <cdr:x>0.31432</cdr:x>
      <cdr:y>0.56939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864096" y="113585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0.32143</cdr:x>
      <cdr:y>0.02296</cdr:y>
    </cdr:from>
    <cdr:to>
      <cdr:x>0.42146</cdr:x>
      <cdr:y>0.1244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296144" y="5573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0.61629</cdr:y>
    </cdr:from>
    <cdr:to>
      <cdr:x>0.47503</cdr:x>
      <cdr:y>0.71773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1512168" y="149589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0.42857</cdr:x>
      <cdr:y>0.31962</cdr:y>
    </cdr:from>
    <cdr:to>
      <cdr:x>0.5286</cdr:x>
      <cdr:y>0.42106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728192" y="77581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0.55357</cdr:x>
      <cdr:y>0.17129</cdr:y>
    </cdr:from>
    <cdr:to>
      <cdr:x>0.6536</cdr:x>
      <cdr:y>0.27273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32248" y="41577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0.60714</cdr:x>
      <cdr:y>0.55695</cdr:y>
    </cdr:from>
    <cdr:to>
      <cdr:x>0.70717</cdr:x>
      <cdr:y>0.65839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448272" y="1351882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0.66071</cdr:x>
      <cdr:y>0.17129</cdr:y>
    </cdr:from>
    <cdr:to>
      <cdr:x>0.76075</cdr:x>
      <cdr:y>0.27273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64296" y="415778"/>
          <a:ext cx="4033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0.06557</cdr:x>
      <cdr:y>0.09926</cdr:y>
    </cdr:from>
    <cdr:to>
      <cdr:x>0.10656</cdr:x>
      <cdr:y>0.17589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66325"/>
          <a:ext cx="360096" cy="3600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0.09836</cdr:x>
      <cdr:y>0.37871</cdr:y>
    </cdr:from>
    <cdr:to>
      <cdr:x>0.13115</cdr:x>
      <cdr:y>0.44002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4096" y="1779207"/>
          <a:ext cx="288032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0.12295</cdr:x>
      <cdr:y>0.57797</cdr:y>
    </cdr:from>
    <cdr:to>
      <cdr:x>0.16393</cdr:x>
      <cdr:y>0.6546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80120" y="2715311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0.18852</cdr:x>
      <cdr:y>0.10282</cdr:y>
    </cdr:from>
    <cdr:to>
      <cdr:x>0.22951</cdr:x>
      <cdr:y>0.17946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56184" y="48306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0.21311</cdr:x>
      <cdr:y>0.17946</cdr:y>
    </cdr:from>
    <cdr:to>
      <cdr:x>0.2541</cdr:x>
      <cdr:y>0.25609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72208" y="84310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0.2377</cdr:x>
      <cdr:y>0.3174</cdr:y>
    </cdr:from>
    <cdr:to>
      <cdr:x>0.27869</cdr:x>
      <cdr:y>0.39404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88232" y="1491175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0.30328</cdr:x>
      <cdr:y>0.04151</cdr:y>
    </cdr:from>
    <cdr:to>
      <cdr:x>0.34426</cdr:x>
      <cdr:y>0.11815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4296" y="195031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0.32787</cdr:x>
      <cdr:y>0.16413</cdr:y>
    </cdr:from>
    <cdr:to>
      <cdr:x>0.36885</cdr:x>
      <cdr:y>0.24077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80320" y="771095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0.35246</cdr:x>
      <cdr:y>0.30208</cdr:y>
    </cdr:from>
    <cdr:to>
      <cdr:x>0.39344</cdr:x>
      <cdr:y>0.37871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096344" y="1419167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0.41803</cdr:x>
      <cdr:y>0.05684</cdr:y>
    </cdr:from>
    <cdr:to>
      <cdr:x>0.45902</cdr:x>
      <cdr:y>0.13348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72408" y="267039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0.44262</cdr:x>
      <cdr:y>0.25609</cdr:y>
    </cdr:from>
    <cdr:to>
      <cdr:x>0.48361</cdr:x>
      <cdr:y>0.33273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888432" y="120314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0.46721</cdr:x>
      <cdr:y>0.33273</cdr:y>
    </cdr:from>
    <cdr:to>
      <cdr:x>0.5082</cdr:x>
      <cdr:y>0.40937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104456" y="156318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0.53279</cdr:x>
      <cdr:y>0.01049</cdr:y>
    </cdr:from>
    <cdr:to>
      <cdr:x>0.57377</cdr:x>
      <cdr:y>0.08712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80520" y="49274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0.55738</cdr:x>
      <cdr:y>0.07217</cdr:y>
    </cdr:from>
    <cdr:to>
      <cdr:x>0.59836</cdr:x>
      <cdr:y>0.1488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896544" y="339047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0.59016</cdr:x>
      <cdr:y>0.30208</cdr:y>
    </cdr:from>
    <cdr:to>
      <cdr:x>0.63115</cdr:x>
      <cdr:y>0.37871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184576" y="1419167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0.65298</cdr:x>
      <cdr:y>0.08421</cdr:y>
    </cdr:from>
    <cdr:to>
      <cdr:x>0.69396</cdr:x>
      <cdr:y>0.16085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736412" y="395604"/>
          <a:ext cx="360009" cy="3600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0.68033</cdr:x>
      <cdr:y>0.40937</cdr:y>
    </cdr:from>
    <cdr:to>
      <cdr:x>0.72131</cdr:x>
      <cdr:y>0.486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976664" y="192322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0.70492</cdr:x>
      <cdr:y>0.486</cdr:y>
    </cdr:from>
    <cdr:to>
      <cdr:x>0.7459</cdr:x>
      <cdr:y>0.56264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192688" y="228326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0.7623</cdr:x>
      <cdr:y>0.08421</cdr:y>
    </cdr:from>
    <cdr:to>
      <cdr:x>0.80329</cdr:x>
      <cdr:y>0.16085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696744" y="395604"/>
          <a:ext cx="360096" cy="3600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0.79508</cdr:x>
      <cdr:y>0.25609</cdr:y>
    </cdr:from>
    <cdr:to>
      <cdr:x>0.83607</cdr:x>
      <cdr:y>0.33273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984776" y="1203143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0.81967</cdr:x>
      <cdr:y>0.36339</cdr:y>
    </cdr:from>
    <cdr:to>
      <cdr:x>0.86066</cdr:x>
      <cdr:y>0.44002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7200800" y="1707199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iRqj3vjOOhePSw" TargetMode="External"/><Relationship Id="rId3" Type="http://schemas.openxmlformats.org/officeDocument/2006/relationships/hyperlink" Target="https://disk.yandex.ru/i/4xeUJr3lwfn81g" TargetMode="External"/><Relationship Id="rId7" Type="http://schemas.openxmlformats.org/officeDocument/2006/relationships/hyperlink" Target="https://disk.yandex.ru/i/jO91Od1YkJVICg" TargetMode="External"/><Relationship Id="rId2" Type="http://schemas.openxmlformats.org/officeDocument/2006/relationships/hyperlink" Target="https://disk.yandex.ru/i/x6sK93_BqM57Z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8HqvDg9cJtFvyQ" TargetMode="External"/><Relationship Id="rId5" Type="http://schemas.openxmlformats.org/officeDocument/2006/relationships/hyperlink" Target="https://disk.yandex.ru/i/KV1_4Eu8-4jEiw" TargetMode="External"/><Relationship Id="rId10" Type="http://schemas.openxmlformats.org/officeDocument/2006/relationships/hyperlink" Target="https://disk.yandex.ru/i/4Uviv7JEo_IFHA" TargetMode="External"/><Relationship Id="rId4" Type="http://schemas.openxmlformats.org/officeDocument/2006/relationships/hyperlink" Target="https://disk.yandex.ru/i/Gxx6Q8wAEHKozg" TargetMode="External"/><Relationship Id="rId9" Type="http://schemas.openxmlformats.org/officeDocument/2006/relationships/hyperlink" Target="https://disk.yandex.ru/i/awnW8M9-xwY6gQ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remlin.ru/acts/bank/41954" TargetMode="External"/><Relationship Id="rId13" Type="http://schemas.openxmlformats.org/officeDocument/2006/relationships/hyperlink" Target="https://mkdou8pohinki.nubex.ru/sveden/document/" TargetMode="External"/><Relationship Id="rId3" Type="http://schemas.openxmlformats.org/officeDocument/2006/relationships/hyperlink" Target="http://docs.cntd.ru/document/901816019" TargetMode="External"/><Relationship Id="rId7" Type="http://schemas.openxmlformats.org/officeDocument/2006/relationships/hyperlink" Target="https://base.garant.ru/70535556/" TargetMode="External"/><Relationship Id="rId12" Type="http://schemas.openxmlformats.org/officeDocument/2006/relationships/hyperlink" Target="https://strategy.government-nnov.ru/ru-RU/national-projects/education" TargetMode="External"/><Relationship Id="rId2" Type="http://schemas.openxmlformats.org/officeDocument/2006/relationships/hyperlink" Target="https://www.garant.ru/products/ipo/prime/doc/704122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199499/" TargetMode="External"/><Relationship Id="rId11" Type="http://schemas.openxmlformats.org/officeDocument/2006/relationships/hyperlink" Target="https://base.garant.ru/71958974/" TargetMode="External"/><Relationship Id="rId5" Type="http://schemas.openxmlformats.org/officeDocument/2006/relationships/hyperlink" Target="https://www.garant.ru/products/ipo/prime/doc/71748426/" TargetMode="External"/><Relationship Id="rId10" Type="http://schemas.openxmlformats.org/officeDocument/2006/relationships/hyperlink" Target="https://base.garant.ru/71684480/" TargetMode="External"/><Relationship Id="rId4" Type="http://schemas.openxmlformats.org/officeDocument/2006/relationships/hyperlink" Target="https://base.garant.ru/71937200/" TargetMode="External"/><Relationship Id="rId9" Type="http://schemas.openxmlformats.org/officeDocument/2006/relationships/hyperlink" Target="http://kremlin.ru/acts/assignments/orders/5626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26188" cy="4320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по программе развития по итогам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42028" y="116632"/>
            <a:ext cx="46085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 ДОУ Починковский детский сад №8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2196" y="6312178"/>
            <a:ext cx="7467600" cy="422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морозова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611560" y="1039796"/>
            <a:ext cx="7702580" cy="21602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«МОДЕЛЬ СОПРОВОЖДЕНИЯ И ПОДДЕРЖКИ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ПРОФЕССИОНАЛЬНЫХ КОМПЕТЕНЦИЙ  ПЕДАГОГОВ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ОБЛАСТИ ПРОЕКТНОЙ ДЕЯТЕЛЬНОСТИ В РАМКАХ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«ДЕСЯТИЛЕТИЕ ДЕТСТВА»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2022 – 2026 г.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4860032" cy="27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116632"/>
            <a:ext cx="2242592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Задача 1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17978" y="2204864"/>
            <a:ext cx="3898776" cy="5326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рабочая группа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4804" r="14651" b="2555"/>
          <a:stretch/>
        </p:blipFill>
        <p:spPr>
          <a:xfrm>
            <a:off x="4644008" y="116632"/>
            <a:ext cx="3493526" cy="1986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700" y="3196714"/>
            <a:ext cx="554461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диагностика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инструментарий для определения профессиональных  компетенций педагогов ДОУ по проектной деятельности.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017239"/>
            <a:ext cx="792088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  <a:tabLst>
                <a:tab pos="18034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Выявлены массовые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 профессиональные дефициты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затруднения)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педагогических работников и управленческих кадров в части владения соответствующими знаниями, умениями, навыками, составляющими содержание профессиональных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педагогических и коммуникативных)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компетенций.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396044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 диагностика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дефицитов компетентности и профессионализма педагогов в проектной деятельности</a:t>
            </a:r>
            <a:endParaRPr lang="en-US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0638914"/>
              </p:ext>
            </p:extLst>
          </p:nvPr>
        </p:nvGraphicFramePr>
        <p:xfrm>
          <a:off x="323528" y="260648"/>
          <a:ext cx="7992888" cy="612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00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Обработка полученных данных по итогам диагностики </a:t>
            </a:r>
            <a:endParaRPr lang="en-US" sz="2400" dirty="0"/>
          </a:p>
        </p:txBody>
      </p:sp>
      <p:pic>
        <p:nvPicPr>
          <p:cNvPr id="4" name="Объект 3" descr="C:\Users\SVETA\Desktop\учебный год 2022-2023\эффективность\эффективность работы педагогов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18516" cy="5493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95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" y="116632"/>
            <a:ext cx="2242592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Задача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077" y="44624"/>
            <a:ext cx="62454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обучение педагогов  по формированию проектной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en-US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19" y="69269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 план-график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повышения квалификации педагогов ДОУ по  обучению проектной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Выстроен индивидуальный маршрут профессионального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 педагогов по реализации  проектной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620669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Непрерывное повышение квалификации педагогических работников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 учебный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курсовая подготовка в НИРО: обучены 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воспитателей;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педагогов участвуют в лекциях в форме диалога, проблемных лекция на платформе областных и всероссийских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115" y="278092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Идет развитие профессионально-педагогической компетентности педагогов: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50% педагогов посещают и являются участниками: занятий по типу «малых групп», семинаров, конференций, онлайн – семинаров, семинаров-практикумов; в игровом моделировании (деловая и ролевая игра); решении проблемных ситуаций, групповых дискуссий.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педагогов организовали открытые просмотры в ДОУ;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-педагогов посещают педагогические часы, ведут свое самообразование;	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 педагогов занимаются саморазвитием.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педагогов являются слушателями и участниками  районных, региональных: совещаний, заседаний РМО, семинарах, семинарах-практикумах,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50% педагогов распространяют свой опыт в профессиональных педагогических советах и интернет-сообществах;  транслируют свой опыт через сетевые сообщества педагогов;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100 % педагогов являются: разработчиками рабочих программ социально-значимых  мероприятий, методических разработок, дидактических игр, проектов (педагог   - дети  - родитель).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молодые специалисты вовлечены в процесс образовательной деятельности и во взаимодействие со всеми субъектами педагогического процесса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544616" cy="5089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Курсовая подготовка педагогов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7849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С.В.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"Образовательный центр "ИТ-перемена" "Организация и содержание работы по профилактике детского </a:t>
            </a:r>
            <a:r>
              <a:rPr lang="ru-RU" sz="1100" dirty="0" err="1"/>
              <a:t>дорожно</a:t>
            </a:r>
            <a:r>
              <a:rPr lang="ru-RU" sz="1100" dirty="0"/>
              <a:t> транспортного травматизма" 72ч, </a:t>
            </a:r>
            <a:r>
              <a:rPr lang="ru-RU" sz="1100" dirty="0" smtClean="0"/>
              <a:t>16.01.2024г</a:t>
            </a:r>
          </a:p>
          <a:p>
            <a:r>
              <a:rPr lang="ru-RU" sz="1100" dirty="0" smtClean="0"/>
              <a:t>2.ООО </a:t>
            </a:r>
            <a:r>
              <a:rPr lang="ru-RU" sz="1100" dirty="0"/>
              <a:t>Центр инновационного образования и воспитания", "Обработка персональных данных в образовательных организациях" 36ч, 21.06.2024г.</a:t>
            </a:r>
            <a:br>
              <a:rPr lang="ru-RU" sz="1100" dirty="0"/>
            </a:br>
            <a:r>
              <a:rPr lang="ru-RU" sz="1100" dirty="0" smtClean="0"/>
              <a:t>3.ООО </a:t>
            </a:r>
            <a:r>
              <a:rPr lang="ru-RU" sz="1100" dirty="0"/>
              <a:t>"Московский институт профессиональной переподготовки и повышения квалификации педагогов" "Коррекционная работа с детьми, имеющими </a:t>
            </a:r>
            <a:r>
              <a:rPr lang="ru-RU" sz="1100" dirty="0" err="1"/>
              <a:t>растройство</a:t>
            </a:r>
            <a:r>
              <a:rPr lang="ru-RU" sz="1100" dirty="0"/>
              <a:t> аутистического спектра, в условиях реализации ФГОС ДО" 180ч, 40.12.2024г.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Морозова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О.К.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"Образовательный центр "ИТ-перемена" "Организация и содержание работы по профилактике детского </a:t>
            </a:r>
            <a:r>
              <a:rPr lang="ru-RU" sz="1100" dirty="0" err="1"/>
              <a:t>дорожно</a:t>
            </a:r>
            <a:r>
              <a:rPr lang="ru-RU" sz="1100" dirty="0"/>
              <a:t> транспортного травматизма" 72ч, 16.01.2024г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"Актуальные вопросы взаимодействия образовательной организации с семьями обучающихся" 108ч, 02.05.2024г</a:t>
            </a:r>
            <a:br>
              <a:rPr lang="ru-RU" sz="1100" dirty="0"/>
            </a:br>
            <a:r>
              <a:rPr lang="ru-RU" sz="1100" dirty="0" smtClean="0"/>
              <a:t>3.НИРО </a:t>
            </a:r>
            <a:r>
              <a:rPr lang="ru-RU" sz="1100" dirty="0"/>
              <a:t>"Особенности проектирования и реализации АОП в ДОУ для обучающихся с ОВЗ, инвалидностью в соответствии с ФАОП ДО" 04.2024г</a:t>
            </a:r>
            <a:br>
              <a:rPr lang="ru-RU" sz="1100" dirty="0"/>
            </a:br>
            <a:r>
              <a:rPr lang="ru-RU" sz="1100" dirty="0" smtClean="0"/>
              <a:t>4.ООО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по программе "Коррекция речевых особенностей: </a:t>
            </a:r>
            <a:r>
              <a:rPr lang="ru-RU" sz="1100" dirty="0" err="1"/>
              <a:t>дислалия</a:t>
            </a:r>
            <a:r>
              <a:rPr lang="ru-RU" sz="1100" dirty="0"/>
              <a:t>, дизартрия и </a:t>
            </a:r>
            <a:r>
              <a:rPr lang="ru-RU" sz="1100" dirty="0" err="1"/>
              <a:t>ринолалия</a:t>
            </a:r>
            <a:r>
              <a:rPr lang="ru-RU" sz="1100" dirty="0"/>
              <a:t>" 36ч, </a:t>
            </a:r>
            <a:r>
              <a:rPr lang="ru-RU" sz="1100" dirty="0" smtClean="0"/>
              <a:t>2024г</a:t>
            </a:r>
          </a:p>
          <a:p>
            <a:r>
              <a:rPr lang="ru-RU" sz="1100" dirty="0" smtClean="0"/>
              <a:t>5.ООО </a:t>
            </a:r>
            <a:r>
              <a:rPr lang="ru-RU" sz="1100" dirty="0"/>
              <a:t>"Московский институт профессиональной подготовки и повышения квалификации педагогов" " Подготовка к школе. Нейропсихологический подход" 180ч, 4.12.2024г</a:t>
            </a:r>
            <a:br>
              <a:rPr lang="ru-RU" sz="1100" dirty="0"/>
            </a:br>
            <a:r>
              <a:rPr lang="ru-RU" sz="1100" dirty="0" smtClean="0"/>
              <a:t>6.ООО </a:t>
            </a:r>
            <a:r>
              <a:rPr lang="ru-RU" sz="1100" dirty="0"/>
              <a:t>"Московский институт профессиональной подготовки и повышения квалификации педагогов" 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педагогическая диагностика в современном образовательном процессе" 180ч, 4 дек.2024г</a:t>
            </a:r>
            <a:br>
              <a:rPr lang="ru-RU" sz="1100" dirty="0"/>
            </a:br>
            <a:r>
              <a:rPr lang="ru-RU" sz="1100" dirty="0" smtClean="0"/>
              <a:t>7</a:t>
            </a:r>
            <a:r>
              <a:rPr lang="ru-RU" sz="1100" dirty="0"/>
              <a:t>. ООО "Московский институт профессиональной подготовки и повышения квалификации педагогов" "Нейропсихология детского возраста" 144ч, 20.11.2024г</a:t>
            </a:r>
            <a:br>
              <a:rPr lang="ru-RU" sz="1100" dirty="0"/>
            </a:br>
            <a:r>
              <a:rPr lang="ru-RU" sz="1100" dirty="0" smtClean="0"/>
              <a:t>8</a:t>
            </a:r>
            <a:r>
              <a:rPr lang="ru-RU" sz="1100" dirty="0"/>
              <a:t>. ООО "Центр инновационного образования и воспитания" " Обработка персональных данных в образовательных организациях" 36ч, 19.06.2024г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Гусева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М.Л.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1.«Основы </a:t>
            </a:r>
            <a:r>
              <a:rPr lang="ru-RU" sz="1100" dirty="0"/>
              <a:t>здорового питания для детей дошкольного возраста» 15ч, 2023г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Короткова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И.А.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Л.А.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"Особенности патриотического воспитания 3ч, 09.02.2024г</a:t>
            </a:r>
            <a:br>
              <a:rPr lang="ru-RU" sz="1100" dirty="0"/>
            </a:br>
            <a:r>
              <a:rPr lang="ru-RU" sz="1100" dirty="0"/>
              <a:t>2</a:t>
            </a:r>
            <a:r>
              <a:rPr lang="ru-RU" sz="1100" dirty="0" smtClean="0"/>
              <a:t>.НИРО </a:t>
            </a:r>
            <a:r>
              <a:rPr lang="ru-RU" sz="1100" dirty="0"/>
              <a:t>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педагогическое сопровождение детей с </a:t>
            </a:r>
            <a:r>
              <a:rPr lang="ru-RU" sz="1100" dirty="0" err="1"/>
              <a:t>растройствами</a:t>
            </a:r>
            <a:r>
              <a:rPr lang="ru-RU" sz="1100" dirty="0"/>
              <a:t> аутистического спектра" 72ч, 22 ноября 2024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694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Макарова Н.В.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Высшая школа делового администрирования "Содержание и технологии деятельности педагога дошкольной образовательной организации в соответствии с ФОП ДО и ФАОП ДО" 72ч., </a:t>
            </a:r>
            <a:r>
              <a:rPr lang="ru-RU" sz="1100" dirty="0" smtClean="0"/>
              <a:t>30.01.2024.</a:t>
            </a:r>
          </a:p>
          <a:p>
            <a:r>
              <a:rPr lang="ru-RU" sz="1100" dirty="0" smtClean="0"/>
              <a:t>2.ООО </a:t>
            </a:r>
            <a:r>
              <a:rPr lang="ru-RU" sz="1100" dirty="0"/>
              <a:t>"Центр развития педагогики" по программе "Содержание и организация профессиональной деятельности педагога - дефектолога" 540ч 22.04.2024г</a:t>
            </a:r>
            <a:endParaRPr lang="ru-RU" sz="1100" dirty="0" smtClean="0"/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Е.И.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/>
              <a:t>ООО "Центр повышения квалификации и переподготовки "Луч знаний" 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педагогическое сопровождение детей с синдромом дефицита внимания и </a:t>
            </a:r>
            <a:r>
              <a:rPr lang="ru-RU" sz="1100" dirty="0" err="1"/>
              <a:t>гиперактивности</a:t>
            </a:r>
            <a:r>
              <a:rPr lang="ru-RU" sz="1100" dirty="0"/>
              <a:t> (СДВГ)" 72ч, 21. 11. </a:t>
            </a:r>
            <a:r>
              <a:rPr lang="ru-RU" sz="1100" dirty="0" smtClean="0"/>
              <a:t>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Легкова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Т.Н.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"Центр повышения квалификации и переподготовки "Луч знаний" "Воспитание и обучение детей с расстройствами аутистического спектра в условиях реализации ФГОС" 72ч., 14 ноября 2024г</a:t>
            </a:r>
            <a:br>
              <a:rPr lang="ru-RU" sz="1100" dirty="0"/>
            </a:br>
            <a:r>
              <a:rPr lang="ru-RU" sz="1100" dirty="0" smtClean="0"/>
              <a:t>2. </a:t>
            </a:r>
            <a:r>
              <a:rPr lang="ru-RU" sz="1100" dirty="0"/>
              <a:t>ООО "Высшая школа делового администрирования" "Содержание и технологии деятельности педагога дошкольной образовательной организации в соответствии с ФОП ДО и ФАОП ДО" 108ч, </a:t>
            </a:r>
            <a:r>
              <a:rPr lang="ru-RU" sz="1100" dirty="0" smtClean="0"/>
              <a:t>26.09.2024г</a:t>
            </a:r>
          </a:p>
          <a:p>
            <a:r>
              <a:rPr lang="ru-RU" sz="1100" dirty="0"/>
              <a:t>ООО "Центр инновационного образования и воспитания" " Обработка персональных данных в образовательных организациях" 36ч, 19.06.2024г</a:t>
            </a:r>
            <a:br>
              <a:rPr lang="ru-RU" sz="1100" dirty="0"/>
            </a:br>
            <a:r>
              <a:rPr lang="ru-RU" sz="1100" dirty="0"/>
              <a:t>3</a:t>
            </a:r>
            <a:r>
              <a:rPr lang="ru-RU" sz="1100" dirty="0" smtClean="0"/>
              <a:t>.ООО </a:t>
            </a:r>
            <a:r>
              <a:rPr lang="ru-RU" sz="1100" dirty="0"/>
              <a:t>"Образовательный центр ИТ-перемена" "Обучение детей с ограниченными возможностями здоровья (ОВЗ) в условиях реализации ФГОС" 72ч, 03.11.2024г</a:t>
            </a:r>
            <a:br>
              <a:rPr lang="ru-RU" sz="1100" dirty="0"/>
            </a:br>
            <a:r>
              <a:rPr lang="ru-RU" sz="1100" dirty="0"/>
              <a:t>4</a:t>
            </a:r>
            <a:r>
              <a:rPr lang="ru-RU" sz="1100" dirty="0" smtClean="0"/>
              <a:t>. </a:t>
            </a:r>
            <a:r>
              <a:rPr lang="ru-RU" sz="1100" dirty="0" err="1"/>
              <a:t>ЦПИиРО</a:t>
            </a:r>
            <a:r>
              <a:rPr lang="ru-RU" sz="1100" dirty="0"/>
              <a:t> "Новый век" " Специфика </a:t>
            </a:r>
            <a:r>
              <a:rPr lang="ru-RU" sz="1100" dirty="0" err="1"/>
              <a:t>коррекционно</a:t>
            </a:r>
            <a:r>
              <a:rPr lang="ru-RU" sz="1100" dirty="0"/>
              <a:t> - развивающей работы с детьми с расстройством аутистического спектра (РАС) на начальном этапе дошкольного образования" 72ч, 30.11.2024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Волкова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Л.А.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1.НИРО </a:t>
            </a:r>
            <a:r>
              <a:rPr lang="ru-RU" sz="1100" dirty="0"/>
              <a:t>«Применение бережливых технологий в деятельности работника образовательной организации» 21.02.2024г, 18ч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Малашина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Н.А.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1.АНОДПО </a:t>
            </a:r>
            <a:r>
              <a:rPr lang="ru-RU" sz="1100" dirty="0"/>
              <a:t>"Инновационный образовательный центр повышения квалификации и переподготовки "Мой университет" "Федеральная образовательная программа дошкольного образования" 36ч, 22.06.2024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Юченкова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И.А.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"Московский институт профессиональной переподготовки и повышения квалификации педагогов по программе "Логопедия для дошкольников и обучающихся младших классов (работа с обучающимися с нарушениями речи и коммуникации)" </a:t>
            </a:r>
            <a:r>
              <a:rPr lang="ru-RU" sz="1100" dirty="0" smtClean="0"/>
              <a:t>20.02.2024г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100" dirty="0"/>
              <a:t> ООО 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Миронова Ю.А.</a:t>
            </a:r>
          </a:p>
          <a:p>
            <a:r>
              <a:rPr lang="ru-RU" sz="1100" dirty="0" err="1"/>
              <a:t>ЦПИиРО</a:t>
            </a:r>
            <a:r>
              <a:rPr lang="ru-RU" sz="1100" dirty="0"/>
              <a:t> "Новый век" "Специфика </a:t>
            </a:r>
            <a:r>
              <a:rPr lang="ru-RU" sz="1100" dirty="0" err="1"/>
              <a:t>коррекционно</a:t>
            </a:r>
            <a:r>
              <a:rPr lang="ru-RU" sz="1100" dirty="0"/>
              <a:t> - развивающей работы с детьми с расстройствами аутистического спектра (РАС) на начальном этапе дошкольного образования" 72ч, 16.12.2024г</a:t>
            </a:r>
            <a:endParaRPr lang="en-US" sz="11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1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6632"/>
            <a:ext cx="8712967" cy="1224137"/>
          </a:xfrm>
          <a:prstGeom prst="rect">
            <a:avLst/>
          </a:prstGeom>
          <a:noFill/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региональный семинар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«Бережливые технологии в семье: от теории к практике»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проведения: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29 ноября 2024г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3" y="2333097"/>
            <a:ext cx="5388024" cy="3034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94" y="4673774"/>
            <a:ext cx="3489972" cy="196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8" y="4604831"/>
            <a:ext cx="3612368" cy="2034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56164"/>
            <a:ext cx="3468725" cy="1953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1862"/>
            <a:ext cx="3240360" cy="18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семинары, мастер - классы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педагогические советы: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 «Создаем развивающие игры своими руками».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 «Инновационные технологии в ДОУ: от теории к практике».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Педсовет «Современный дошкольник: вызовы и возможности».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Педсовет «В центре внимания ребенок: индивидуальный подход в образовании»</a:t>
            </a:r>
          </a:p>
          <a:p>
            <a:pPr marL="0" lv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2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496944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проектов по работе с семьей: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93" y="902325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«Школа молодого родителя»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«Моя семья и я» (Рожкова Ю.В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disk.yandex.ru/i/x6sK93_BqM57ZQ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 мир профессий» (Кошкина Г.И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disk.yandex.ru/i/4xeUJr3lwfn81g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Покормите птиц зимой»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disk.yandex.ru/i/Gxx6Q8wAEHKozg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«Здоровый ребенок»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«Спорт и я» (Короткова И.А.)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Лечебные игры» (Миронова Ю.А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disk.yandex.ru/i/KV1_4Eu8-4jEiw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«Культурное развитие детей»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«Книга и Я» (Малашина Н.А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disk.yandex.ru/i/8HqvDg9cJtFvyQ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 и я» (Волкова Л.А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disk.yandex.ru/i/jO91Od1YkJVICg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 мои друзья» (Гусева М.Л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disk.yandex.ru/i/iRqj3vjOOhePSw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все могу: нетрадиционные техники рисования ребенка с РАС» (Макарова Н.В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disk.yandex.ru/i/awnW8M9-xwY6gQ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ный патриот»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«Родина и я»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disk.yandex.ru/i/4Uviv7JEo_IFHA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3744416"/>
          </a:xfrm>
        </p:spPr>
        <p:txBody>
          <a:bodyPr>
            <a:normAutofit/>
          </a:bodyPr>
          <a:lstStyle/>
          <a:p>
            <a:pPr lvl="0" eaLnBrk="0" hangingPunct="0"/>
            <a:r>
              <a:rPr lang="ru-RU" dirty="0"/>
              <a:t>С</a:t>
            </a:r>
            <a:r>
              <a:rPr lang="ru-RU" dirty="0" smtClean="0"/>
              <a:t>истематизировать </a:t>
            </a:r>
            <a:r>
              <a:rPr lang="ru-RU" dirty="0"/>
              <a:t>работу методического сопровождения       по повышению компетентности и профессионального роста педагогов в проектной деятельности.</a:t>
            </a:r>
            <a:endParaRPr lang="en-US" dirty="0"/>
          </a:p>
          <a:p>
            <a:pPr lvl="0" eaLnBrk="0" hangingPunct="0"/>
            <a:r>
              <a:rPr lang="ru-RU" dirty="0"/>
              <a:t>Р</a:t>
            </a:r>
            <a:r>
              <a:rPr lang="ru-RU" dirty="0" smtClean="0"/>
              <a:t>азработать </a:t>
            </a:r>
            <a:r>
              <a:rPr lang="ru-RU" dirty="0"/>
              <a:t>и внедрить модель  организационно-методического сопровождения  педагогических кадров  в области проектной деятельности.</a:t>
            </a:r>
            <a:endParaRPr lang="en-US" dirty="0"/>
          </a:p>
          <a:p>
            <a:pPr lvl="0" eaLnBrk="0" hangingPunct="0"/>
            <a:r>
              <a:rPr lang="ru-RU" dirty="0"/>
              <a:t>П</a:t>
            </a:r>
            <a:r>
              <a:rPr lang="ru-RU" dirty="0" smtClean="0"/>
              <a:t>едагогам  </a:t>
            </a:r>
            <a:r>
              <a:rPr lang="ru-RU" dirty="0"/>
              <a:t>разработать и внедрить не менее 6 проектов по работе с семьей.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36904" cy="60486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Настоящая Программа разработана на основании приоритетов образовательной политики, закрепленных в документах федерального, регионального и муниципального уровней. Программа представляет собой основной стратегический управленческий документ, регламентирующий и направляющий ход развития детского сада. В программе отражаются системные, целостные изменения в детском саду (инновационный режим), сопровождающиеся проектно-целевым управлением.</a:t>
            </a:r>
            <a:endParaRPr lang="en-US" dirty="0"/>
          </a:p>
          <a:p>
            <a:pPr eaLnBrk="0" hangingPunct="0"/>
            <a:r>
              <a:rPr lang="ru-RU" dirty="0"/>
              <a:t>Программа развития муниципального казенного дошкольного образовательного учреждения Починковский детский сад№8  на период 2022-2026 годы (далее Программа) представляет собой долгосрочный нормативно-управленческий документ, характеризующий:</a:t>
            </a:r>
            <a:endParaRPr lang="en-US" dirty="0"/>
          </a:p>
          <a:p>
            <a:pPr lvl="0" eaLnBrk="0" hangingPunct="0"/>
            <a:r>
              <a:rPr lang="ru-RU" dirty="0"/>
              <a:t>анализ достижений и проблемы;</a:t>
            </a:r>
            <a:endParaRPr lang="en-US" dirty="0"/>
          </a:p>
          <a:p>
            <a:pPr lvl="0" eaLnBrk="0" hangingPunct="0"/>
            <a:r>
              <a:rPr lang="ru-RU" dirty="0"/>
              <a:t>главные цели, задачи, направленные на разработку и реализацию модели  сопровождения и поддержки  педагогов  в процессе формирования их проектных компетенций в рамках национального проекта «Десятилетие детства» 2022-2026 г.</a:t>
            </a:r>
            <a:endParaRPr lang="en-US" dirty="0"/>
          </a:p>
          <a:p>
            <a:pPr lvl="0" eaLnBrk="0" hangingPunct="0"/>
            <a:r>
              <a:rPr lang="ru-RU" dirty="0"/>
              <a:t> особенности организации кадрового и методического обеспечения педагогического процесса и инновационных преобразований учебно- воспитательной системы;</a:t>
            </a:r>
            <a:endParaRPr lang="en-US" dirty="0"/>
          </a:p>
          <a:p>
            <a:pPr lvl="0" eaLnBrk="0" hangingPunct="0"/>
            <a:r>
              <a:rPr lang="ru-RU" dirty="0"/>
              <a:t>основные планируемые конечные результаты.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       по повышению компетентности и профессионального роста педагогов в проектной 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340768"/>
            <a:ext cx="6025423" cy="582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045747"/>
            <a:ext cx="734481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системы методического сопровождения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основанной на индивидуальных потребностях педагогов и интеграции современных педагогических технологий и игровых методов, способствует развитию 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внутренней мотивации педагогов к обучению, самообразования и активного участия в различных формах методической работы.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1401"/>
            <a:ext cx="3549307" cy="1999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11401"/>
            <a:ext cx="3549307" cy="19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методического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задач методического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плана мероприятий (семинары, практикумы, мастер-классы, консультации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(рекомендации, пособия, конспекты занятий, игры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работы с педагогами (индивидуальные, групповые, коллективные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и передового педагогического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диагностики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 учетом потребностей и интересов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и игровых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методического сопровождения, определены цели, задачи, содержание, формы и методы работы, подготовлены методические материалы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Анализ профессионально-личностного потенциала педагогов ДОО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16047"/>
            <a:ext cx="3672408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Образовательный уровень педагогических кадров</a:t>
            </a:r>
            <a:endParaRPr lang="ru-RU" sz="1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969990"/>
            <a:ext cx="367240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 работы педагогических кадров  </a:t>
            </a:r>
            <a:endParaRPr lang="ru-RU" sz="1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8044" y="5868561"/>
            <a:ext cx="3456384" cy="584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Распределение педагогов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уровню квалификации</a:t>
            </a:r>
            <a:endParaRPr lang="ru-RU" sz="1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87156059"/>
              </p:ext>
            </p:extLst>
          </p:nvPr>
        </p:nvGraphicFramePr>
        <p:xfrm>
          <a:off x="283032" y="3297792"/>
          <a:ext cx="3928928" cy="243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43608" y="5789453"/>
            <a:ext cx="223224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Курсовая подготовка </a:t>
            </a:r>
            <a:endParaRPr lang="ru-RU" sz="1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1077611"/>
              </p:ext>
            </p:extLst>
          </p:nvPr>
        </p:nvGraphicFramePr>
        <p:xfrm>
          <a:off x="172488" y="646905"/>
          <a:ext cx="3870592" cy="196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6371562"/>
              </p:ext>
            </p:extLst>
          </p:nvPr>
        </p:nvGraphicFramePr>
        <p:xfrm>
          <a:off x="4283968" y="616762"/>
          <a:ext cx="4680520" cy="228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334515841"/>
              </p:ext>
            </p:extLst>
          </p:nvPr>
        </p:nvGraphicFramePr>
        <p:xfrm>
          <a:off x="4716016" y="3373262"/>
          <a:ext cx="4032448" cy="242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5693" y="70372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45224"/>
            <a:ext cx="8784976" cy="7920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(43%)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педагоги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(38%)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нуждающиеся в помощи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(19%)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специалисты,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имеют минимальный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624"/>
            <a:ext cx="89289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дефициты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педагогов в области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мышления детей старшего дошкольного возраста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074984"/>
              </p:ext>
            </p:extLst>
          </p:nvPr>
        </p:nvGraphicFramePr>
        <p:xfrm>
          <a:off x="179512" y="641681"/>
          <a:ext cx="8784976" cy="469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377" y="5125144"/>
            <a:ext cx="5904656" cy="3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направления педагогической работы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256478"/>
            <a:ext cx="88133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методики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«Диагностическая карта профессиональной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ДОУ»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Сваталовой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основе методики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Т.П.Фомичевой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3989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плана реализации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62251"/>
              </p:ext>
            </p:extLst>
          </p:nvPr>
        </p:nvGraphicFramePr>
        <p:xfrm>
          <a:off x="107504" y="784476"/>
          <a:ext cx="8928991" cy="57408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32248"/>
                <a:gridCol w="6696743"/>
              </a:tblGrid>
              <a:tr h="3233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методической компетентности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Инструктивный семинар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"Проектный старт: от идеи к реализации"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Познакомить педагогов с основами проектной деятельности в ДОУ, ее значением и этапами.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Научить формулировать актуальные проблемы и определять цели проектной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Развить навыки разработки структуры проекта, включая определение задач, ожидаемых результатов и критериев оценки.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Сформировать начальное понимание роли педагога как организатора проектной деятельности.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"Мозговой штурм: генерация идей для проектов"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Создать условия для коллективного поиска идей для новых проектов, актуальных для ДОУ и его воспитанников.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Развить навыки креативного мышления и генерации нестандартных решений.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Научить педагогов анализировать идеи с точки зрения их реализуемости, значимости и соответствия образовательным задачам.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Стимулировать сотрудничество и обмен опытом между педагогами.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класс "Разработка проектной документации: от замысла к плану"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Научить педагогов составлять грамотную проектную документацию, включая: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Обоснование актуальности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Формулировку проблемы и постановку целей и задач.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Определение целевой аудитории и участников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Разработку плана мероприятий с указанием сроков и ответственных.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Определение необходимых ресурсов (материальных, человеческих, временных).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•  Разработку критериев оценки эффективности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Ознакомить с типовыми формами проектной документации, используемыми в ДОУ.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30780"/>
              </p:ext>
            </p:extLst>
          </p:nvPr>
        </p:nvGraphicFramePr>
        <p:xfrm>
          <a:off x="179512" y="548680"/>
          <a:ext cx="8856984" cy="61886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6159"/>
                <a:gridCol w="4830825"/>
              </a:tblGrid>
              <a:tr h="189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группа педагогов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Круглый стол "Проект в действии: организация и сопровождение"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Рассмотреть практические аспекты реализации проектов в ДОУ.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Научить педагогов эффективно управлять процессом реализации проекта, распределять задачи, мотивировать участников.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Развить навыки решения возникающих проблем и преодоления трудностей в ходе проектной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Ознакомить с методами мониторинга и контроля за ходом выполнения проекта.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"Оценка и рефлексия: подведение итогов проектной деятельности"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Научить педагогов проводить комплексную оценку результатов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Развить навыки рефлексии, анализа успешных сторон и выявленных недостатков проектной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Сформировать умение делать выводы для дальнейшего совершенствования проектной работы.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Ознакомить с методами презентации результатов проекта.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группа педагогов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профессиональных конкурсах: Воспитатель года, Мое лучшее мероприятие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Стимулировать профессиональный рост и самореализацию педагогов через демонстрацию достижений, обмен опытом и повышение престижа профессии.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в педагогических изданиях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Распространить инновационный педагогический опыт и способствовать профессиональному росту педагогов через представление результатов своей деятельности в профессиональном сообществе.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открытых занятий и мастер – классов для коллег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Развить навыки презентации педагогического опыта и стимулировать профессиональный обмен знаниями и эффективными методиками между педагогами.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экспертных группах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 уровень профессиональной компетентности педагогов через участие в оценке и разработке образовательных программ и методических материалов, способствуя развитию системы образования.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3989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плана реализации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51037"/>
            <a:ext cx="7128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Проекты с семьями, реализованные педагогами в 2025 году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9269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«Покормите птиц зимой»;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«Дымковская игрушка»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семье;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 через взаимодействие с семьей;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красавица – семейное чтение стихов;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через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промыслами Нижегородской области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50830"/>
            <a:ext cx="2411760" cy="1808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36198"/>
            <a:ext cx="2627784" cy="1970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33714"/>
            <a:ext cx="2779801" cy="1563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36" y="691342"/>
            <a:ext cx="2246812" cy="1263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7" y="2924944"/>
            <a:ext cx="2747797" cy="2060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" y="2924944"/>
            <a:ext cx="2627784" cy="197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510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проектов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320480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419872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20" y="3789040"/>
            <a:ext cx="3803915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6560"/>
            <a:ext cx="4499992" cy="25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7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690864" cy="562074"/>
          </a:xfrm>
        </p:spPr>
        <p:txBody>
          <a:bodyPr/>
          <a:lstStyle/>
          <a:p>
            <a:r>
              <a:rPr lang="ru-RU" dirty="0" smtClean="0"/>
              <a:t>Результаты проектов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675900" cy="2067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57250"/>
            <a:ext cx="34290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Программа предназначена: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 fontScale="85000" lnSpcReduction="10000"/>
          </a:bodyPr>
          <a:lstStyle/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воспитанников и родителей;</a:t>
            </a:r>
            <a:endParaRPr lang="en-US" dirty="0"/>
          </a:p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руководящих и педагогических кадров образовательного пространства;</a:t>
            </a:r>
            <a:endParaRPr lang="en-US" dirty="0"/>
          </a:p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социальных сообществ, заинтересованных в развитии системы образования.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/>
              <a:t>Основными функциями настоящей программы развития являются:</a:t>
            </a:r>
            <a:endParaRPr lang="en-US" b="1" dirty="0"/>
          </a:p>
          <a:p>
            <a:pPr lvl="0"/>
            <a:r>
              <a:rPr lang="ru-RU" dirty="0"/>
              <a:t>организация и координация деятельности детского сада по достижению поставленных перед ним задач;</a:t>
            </a:r>
            <a:endParaRPr lang="en-US" dirty="0"/>
          </a:p>
          <a:p>
            <a:pPr lvl="0"/>
            <a:r>
              <a:rPr lang="ru-RU" dirty="0"/>
              <a:t>определение ценностей и целей, на которые направлена программа;</a:t>
            </a:r>
            <a:endParaRPr lang="en-US" dirty="0"/>
          </a:p>
          <a:p>
            <a:pPr lvl="0"/>
            <a:r>
              <a:rPr lang="ru-RU" dirty="0"/>
              <a:t>выявление качественных изменений в образовательном процессе посредством контроля и мониторинга хода и результатов реализации программы развития;</a:t>
            </a:r>
            <a:endParaRPr lang="en-US" dirty="0"/>
          </a:p>
          <a:p>
            <a:pPr lvl="0"/>
            <a:r>
              <a:rPr lang="ru-RU" dirty="0"/>
              <a:t>интеграция усилий всех участников образовательных отношений, действующих в интересах развития детского сада.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76664" cy="34605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Основания для разработки </a:t>
            </a:r>
            <a:r>
              <a:rPr lang="ru-RU" sz="2400" dirty="0" smtClean="0"/>
              <a:t>Программы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6408712"/>
          </a:xfrm>
        </p:spPr>
        <p:txBody>
          <a:bodyPr>
            <a:noAutofit/>
          </a:bodyPr>
          <a:lstStyle/>
          <a:p>
            <a:pPr lvl="0" fontAlgn="base"/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ФЕДЕРАЛЬНЫЙ УРОВЕНЬ ОБРАЗОВАНИЯ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ДО), приказ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  № 1155 от 17 ноября 2013г.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https://www.garant.ru/products/ipo/prime/doc/70412244/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 Федерации от 11.02.2020 № 373 «О концепции модернизации  российского образования на период до 2010».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3"/>
              </a:rPr>
              <a:t>http://docs.cntd.ru/document/901816019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 07.05.2018 г. № 204  О национальных целях и стратегических задачах развития Российской Федерации на период до 2024 года.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base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4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/71937200/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products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ipo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prime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doc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/71748426/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России от 26.08.2010 г.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с изменениями, внесенными приказом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России от 31.08.2011 г. № 448н.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6"/>
              </a:rPr>
              <a:t>https://base.garant.ru/199499/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Минтруда России от 18.10.2013 г. № 554н «Об утверждении профессионального стандарта «Педагога (педагогическая деятельность в сфере дошкольного, начального общего, основного общего, среднего общего образования) (воспитатель, учитель)».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7"/>
              </a:rPr>
              <a:t>https://base.garant.ru/70535556/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Указ Президента России от 29 мая 2017 года №240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«Об объявлении в Российской Федерации Десятилетия детства» и 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поручение Президента России по итогам заседания Координационного совета по реализации Национальной стратегии действий в интересах детей 28 ноября 2017 года (№Пр-2440 от 2 декабря 2017 года, подпункт «б» пункта 6)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 Ссылка: 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https://base.garant.ru/71684480/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Федеральный проект «Цифровая образовательная среда» (п. 4.4 паспорта национального проекта «Образование», утв. президиумом Совета при Президенте РФ по стратегическому развитию и национальным проектам, протокол от 24.12.2018 № 16).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утвержденный приказом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от 31.07.2020 № 373.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Стратегия развития воспитания в РФ на период до 2025 года, утвержденная распоряжением Правительства РФ от 29.05.2015 № 996-р.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РЕГИОНАЛЬНЫЙ УРОВЕНЬ ОБРАЗОВАНИЯ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Проект Стратегии развития Нижегородской области до 2035 года. Поручение Правительства Российской Федерации от 22 мая 2018 г. № ДМ-П13-2858 (подпункт «б» пункта 2) о разработке и реализации национального проекта в сфере образования 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base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/71958974/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Региональные проекты, входящие в национальный проект. «Образование»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strategy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government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nnov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national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projects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education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ЛОКАЛЬНЫЕ НОРМАТИВНЫЕ АКТЫ ДОО О РАЗРАБОТКЕ И РЕАЛИЗАЦИИ ПРОГРАММЫ РАЗВИТИЯ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Образовательная программа МК ДОУ Починковский детский сад №8, с. Починки.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Устав МК ДОУ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Починковкого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детского сада №8. </a:t>
            </a:r>
            <a:r>
              <a:rPr lang="ru-RU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С</a:t>
            </a:r>
            <a:r>
              <a:rPr lang="en-US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://mkdou8pohinki.nubex.ru/</a:t>
            </a:r>
            <a:r>
              <a:rPr lang="en-US" sz="1000" u="sng" dirty="0" err="1">
                <a:latin typeface="Times New Roman" pitchFamily="18" charset="0"/>
                <a:cs typeface="Times New Roman" pitchFamily="18" charset="0"/>
                <a:hlinkClick r:id="rId13"/>
              </a:rPr>
              <a:t>sveden</a:t>
            </a:r>
            <a:r>
              <a:rPr lang="en-US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/document/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05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Основная цель программы развития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1925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Разработать и реализовать модель  сопровождения и поддержки  педагогов  в процессе формирования их проектных компетенций в соответствии с требованиями национального проекта «Десятилетие детства» 2022-2026 г.</a:t>
            </a:r>
            <a:endParaRPr lang="en-US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276872"/>
            <a:ext cx="7139136" cy="4900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задач по достижению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рограммы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540" y="2996952"/>
            <a:ext cx="8219256" cy="24482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Провести диагностику дефицитов компетентности и профессионализма педагогов в проектной деятельности.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Организовать и провести обучение педагогов по формированию  проектной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Разработать и реализовать перечень проектов по работе с семьей.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Предусмотреть стимулирование и мотивацию педагогов.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Провести мониторинг проектной деятельности педагогов.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r>
              <a:rPr lang="ru-RU" dirty="0"/>
              <a:t>Сроки и этапы реализации Программы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832648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– 5лет (2022-2026годы)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ТРИ ЭТАПА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1-ЫЙ ЭТАП – ПОДГОТОВИТЕЛЬНЫЙ (2022-2023 УЧЕБНЫЙ  ГОД)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документации для успешной реализации мероприятий в соответствии с Программой развития;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(кадровых, материально-технических и т.д.) для успешной реализации мероприятий в соответствии с Программой развития;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 мероприятий, направленных на создание интегрированной модели сопровождения и поддержки профессиональных компетенций педагогов в области проектной деятельности в рамках реализации национального проекта  «десятилетие детства».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2-ОЙ ЭТАП – ПРАКТИЧЕСКИЙ (2023-2024; 2024-2025 УЧЕБНЫЙ ГОД)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апробирование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 сопровождения и поддержки профессиональной компетентности педагогов в области проектной деятельности, обновление содержания организационных форм, педагогических технологий по работе с родителями;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постепенная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проектов (мероприятий) в соответствии с Программой развития.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3-ий этап – итоговый (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2025-2026 УЧЕБНЫЙ ГОД)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мероприятий, направленных на практическое внедрение и распространение полученных результатов;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достижения цели и решения задач, обозначенных в Программе развития.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Программы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87375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профессиональных дефицитов педагогических кадров   в проектной деятельности.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Обучены в НИРО 100%  педагогов по программе «Формирование проектной компетентности».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Педагогами разработаны и реализованы не менее 6 проектов по работе с семьей.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Предусмотрено стимулирование и мотивация педагогов.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Оформлена аналитическая справка по результатам мониторинга профессиональных дефицитов педагогических кадров   в проектной деятельности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педагоги  активно участвуют в реализации национального проекта «Десятилетие детства».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МЕРОПРИЯИЙ ПО ОРГАНИЗАЦИИ В ДОУ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99403"/>
              </p:ext>
            </p:extLst>
          </p:nvPr>
        </p:nvGraphicFramePr>
        <p:xfrm>
          <a:off x="251519" y="836712"/>
          <a:ext cx="8496944" cy="575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57"/>
                <a:gridCol w="3568749"/>
                <a:gridCol w="1499603"/>
                <a:gridCol w="1150425"/>
                <a:gridCol w="1835010"/>
              </a:tblGrid>
              <a:tr h="29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№1 </a:t>
                      </a:r>
                      <a:endParaRPr lang="en-US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диагностику дефицитов компетентности и профессионализма педагогов в проектной деятельности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группы по разработке программы Развития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 создании рабочей группы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диагностики и методических инструментарий для определения профессиональных  компетенций педагогов ДОУ по проектной деятельности.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и методический инстументарий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массовых и индивидуальных  профессиональных дефицитов (затруднений) педагогических работников и управленческих кадров в части владения соответствующими знаниями, умениями, навыками, составляющими содержание профессиональных (предметных,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методических, педагогических и коммуникативных) компетенций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Волкова Л.А.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Гусева М.Л.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25.02.2022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итогам выявления профессиональных дефицитов.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полученных данных по итогам диагностики (Анализ результатов диагностики)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26.02.2022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 анализ диагностики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№2 </a:t>
                      </a:r>
                      <a:endParaRPr lang="en-US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и провести обучение педагогов  по формированию проектной 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план-графика повышения квалификации педагогов ДОУ по  обучению проектной деятельности педагогов ДОУ. 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01.03. 2022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–график повышения квалификации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Выстраивание индивидуального маршрута профессионального развития  педагогов по реализации  проектной деятельности.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01.03.2022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маршруты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педагогического совета, семинара-практикума,  мастер-класса по вопросам проектной деятельности  в рамках повышения компетентности педагогов.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Кошкина Г.И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Гусева М.Л.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10.02.2022-12.12.2022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Овладения  педагогами профессиональными компетенциями в области проектной деятельности 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  полученных знаний и умений в составлении проектов по работе с семьями воспитанников.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 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3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21944"/>
              </p:ext>
            </p:extLst>
          </p:nvPr>
        </p:nvGraphicFramePr>
        <p:xfrm>
          <a:off x="251518" y="188643"/>
          <a:ext cx="8424937" cy="658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4"/>
                <a:gridCol w="3089547"/>
                <a:gridCol w="78805"/>
                <a:gridCol w="1193405"/>
                <a:gridCol w="1614907"/>
                <a:gridCol w="2160239"/>
              </a:tblGrid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№3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и реализовать перечень проектов по работе с семьей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перечня проектов по работе с семьей: «Школа молодого родителя»;  «Здоровый ребенок»; «Безопасность детей»; «Культурное развитие детей»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 перечень проектов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маршрутного навигатора  педагогов по проектной деятельности с семьей.</a:t>
                      </a:r>
                      <a:endParaRPr lang="en-US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 постоянно действующий семинар по применению методик проектной деятельности по 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 с семьей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апробация и реализация проектов по работе с детьми и родителями: «Школа молодого родителя»;  «Здоровый ребенок»; «Безопасность детей»; «Культурное развитие детей»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и специалисты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декабрь 2026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Созданы проекты с детьми и родителями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56" marR="33356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уровня удовлетворенности родителей взаимодействием с педагогами ДОУ в реализации совместных проектов.</a:t>
                      </a:r>
                      <a:endParaRPr lang="en-US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 marL="33356" marR="33356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каждого учебного года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 удовлетворенность  родителей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№4 </a:t>
                      </a:r>
                      <a:endParaRPr lang="en-US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Предусмотреть стимулирование и мотивацию педагогов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перечень  показателей оценки эффективности и результативности в проектной деятельности педагогов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01.03. 2022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результатов оценки эффективности в стимулировании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2022-2026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в виде 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благодарности и денежных 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вознаграждений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№5</a:t>
                      </a:r>
                      <a:endParaRPr lang="en-US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мониторинг проектной деятельности педагогов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 (портфолио педагогов по проектной деятельности с семьями)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  педагогов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результатов педагогического 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мастерства и результативности педагогов.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25.12.2026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завершению программы Развития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04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2007</TotalTime>
  <Words>2646</Words>
  <Application>Microsoft Office PowerPoint</Application>
  <PresentationFormat>Экран (4:3)</PresentationFormat>
  <Paragraphs>418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Отчет по программе развития по итогам 2025 года</vt:lpstr>
      <vt:lpstr>Презентация PowerPoint</vt:lpstr>
      <vt:lpstr> Программа предназначена:</vt:lpstr>
      <vt:lpstr>Основания для разработки Программы</vt:lpstr>
      <vt:lpstr>Основная цель программы развития</vt:lpstr>
      <vt:lpstr>Сроки и этапы реализации Программы</vt:lpstr>
      <vt:lpstr>Ожидаемые конечные результаты реализации Программы</vt:lpstr>
      <vt:lpstr>ПЛАН МЕРОПРИЯИЙ ПО ОРГАНИЗАЦИИ В ДОУ  ПРОГРАММЫ РАЗВИТИЯ</vt:lpstr>
      <vt:lpstr>Презентация PowerPoint</vt:lpstr>
      <vt:lpstr>Задача 1</vt:lpstr>
      <vt:lpstr>Презентация PowerPoint</vt:lpstr>
      <vt:lpstr>Обработка полученных данных по итогам диагностики </vt:lpstr>
      <vt:lpstr>Задача 2</vt:lpstr>
      <vt:lpstr>Курсовая подготовка педагогов</vt:lpstr>
      <vt:lpstr>Презентация PowerPoint</vt:lpstr>
      <vt:lpstr>Презентация PowerPoint</vt:lpstr>
      <vt:lpstr>Презентация PowerPoint</vt:lpstr>
      <vt:lpstr>ЗАДАЧА 3 Реализованы перечень проектов по работе с семьей:</vt:lpstr>
      <vt:lpstr>Задача 4 </vt:lpstr>
      <vt:lpstr>Система работы методического сопровождения       по повышению компетентности и профессионального роста педагогов в проектной деятельности.</vt:lpstr>
      <vt:lpstr>Презентация PowerPoint</vt:lpstr>
      <vt:lpstr>Анализ профессионально-личностного потенциала педагогов ДОО </vt:lpstr>
      <vt:lpstr>Проблемные направления педагогической работы</vt:lpstr>
      <vt:lpstr>Фрагмент плана реализации методического сопровождения </vt:lpstr>
      <vt:lpstr>Фрагмент плана реализации методического сопровождения </vt:lpstr>
      <vt:lpstr>Презентация PowerPoint</vt:lpstr>
      <vt:lpstr>Презентация PowerPoint</vt:lpstr>
      <vt:lpstr>Результаты проектов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62</cp:revision>
  <dcterms:created xsi:type="dcterms:W3CDTF">2023-06-02T06:08:57Z</dcterms:created>
  <dcterms:modified xsi:type="dcterms:W3CDTF">2025-12-17T08:43:29Z</dcterms:modified>
</cp:coreProperties>
</file>