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1" autoAdjust="0"/>
    <p:restoredTop sz="94660"/>
  </p:normalViewPr>
  <p:slideViewPr>
    <p:cSldViewPr snapToGrid="0">
      <p:cViewPr>
        <p:scale>
          <a:sx n="102" d="100"/>
          <a:sy n="102" d="100"/>
        </p:scale>
        <p:origin x="-90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25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71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9137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849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3501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160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808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34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57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16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17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9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9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589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69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73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C1E77-2977-435D-A891-A89FEBD9DA76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84EC4F8-D6CB-49EF-9422-25CBDB9EE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19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101F12-30B6-BBAF-868F-9C2EF3861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Учет товаров и денежных средств в аптечной организации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71FC1B5-A7D6-BE8B-11B8-30E94C5BD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5007" y="4464192"/>
            <a:ext cx="7766936" cy="1096899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Фролова Галина Михайловна,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преподаватель ГБПОУ «</a:t>
            </a:r>
            <a:r>
              <a:rPr lang="ru-RU" dirty="0" err="1" smtClean="0">
                <a:solidFill>
                  <a:schemeClr val="tx1"/>
                </a:solidFill>
              </a:rPr>
              <a:t>Миасский</a:t>
            </a:r>
            <a:r>
              <a:rPr lang="ru-RU" dirty="0" smtClean="0">
                <a:solidFill>
                  <a:schemeClr val="tx1"/>
                </a:solidFill>
              </a:rPr>
              <a:t> медицинский колледж«, </a:t>
            </a:r>
            <a:r>
              <a:rPr lang="en-US" dirty="0" smtClean="0">
                <a:solidFill>
                  <a:schemeClr val="tx1"/>
                </a:solidFill>
              </a:rPr>
              <a:t>mmuspo@mail.ru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57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DA42C5C-FFCE-1D66-8DC2-1956BADC5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07011"/>
            <a:ext cx="8596668" cy="5334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u="sng" dirty="0"/>
              <a:t>На что следует обратить внимание:</a:t>
            </a:r>
          </a:p>
          <a:p>
            <a:r>
              <a:rPr lang="ru-RU" sz="2400" dirty="0"/>
              <a:t>У продукции с пульверизаторами допускается проверка исправности распылителей.</a:t>
            </a:r>
          </a:p>
          <a:p>
            <a:r>
              <a:rPr lang="ru-RU" sz="2400" dirty="0"/>
              <a:t>Вакцины и иммуноглобулины доставляются в термоконтейнерах. При их распаковке представитель аптеки делает контрольные замеры температуры.</a:t>
            </a:r>
          </a:p>
          <a:p>
            <a:r>
              <a:rPr lang="ru-RU" sz="2400" dirty="0"/>
              <a:t>НС и ПВ доставляются в опечатанной таре с печатью. Приемщик должен убедиться, что транспортировочная упаковка не вскрыта, и сверить номера печатей.</a:t>
            </a:r>
          </a:p>
          <a:p>
            <a:r>
              <a:rPr lang="ru-RU" sz="2400" dirty="0"/>
              <a:t>Если в счете-фактуре выявлено несоответствие указанных цен прейскуранту, аптека не реализует товар, пока поставщик не предоставит исправительное письмо.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B4AC54A-EE2A-AAA8-66F3-21EEB9FE3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4530" y="4164291"/>
            <a:ext cx="2491033" cy="2491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926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E2B4C74-D1D1-70D7-B639-036D12DAE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73" y="1300901"/>
            <a:ext cx="8596668" cy="5051548"/>
          </a:xfrm>
        </p:spPr>
        <p:txBody>
          <a:bodyPr>
            <a:normAutofit/>
          </a:bodyPr>
          <a:lstStyle/>
          <a:p>
            <a:r>
              <a:rPr lang="ru-RU" sz="2400" dirty="0"/>
              <a:t>При выявлении брака или недостачи комиссия составляет акт об установленном расхождении в количестве/качестве принятого товара по форме ТОРГ-2 для российской продукции (3 экз.) и ТОРГ-3 – для импортной (5 экз.). На его основании аптека предъявляет претензию к поставщику для дальнейшего урегулирования финансового вопроса.</a:t>
            </a:r>
          </a:p>
          <a:p>
            <a:r>
              <a:rPr lang="ru-RU" sz="2400" dirty="0"/>
              <a:t>После проверки ответственное лицо заполняет бланк акта приемки товара, подписывает накладные, ставит штамп по форме № 1-АП или печать организации на всех сопроводительных документах.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54114F3-8FA3-4E8A-54FD-F4267E928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4530" y="4164291"/>
            <a:ext cx="2491033" cy="249103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2962A93-56EF-362B-C28C-88E406E3DC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049" y="5191639"/>
            <a:ext cx="1463685" cy="1463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380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6AAFE24-0B48-EA47-B83C-BCAA41843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8475"/>
            <a:ext cx="8596668" cy="5522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Поступление продукции фиксируют с указанием поставщика, даты прихода, названия и количества товара на бумажных или электронных носителях. К таким документам относится:</a:t>
            </a:r>
          </a:p>
          <a:p>
            <a:r>
              <a:rPr lang="ru-RU" sz="2400" dirty="0"/>
              <a:t>Журнал регистрации поступивших товаров по форме № 5-АП с указанием каждого счета-фактуры, группы продукции (лекарственные средства, </a:t>
            </a:r>
            <a:r>
              <a:rPr lang="ru-RU" sz="2400" dirty="0" err="1"/>
              <a:t>парафармация</a:t>
            </a:r>
            <a:r>
              <a:rPr lang="ru-RU" sz="2400" dirty="0"/>
              <a:t> и т. д.) и выявленных несоответствий.</a:t>
            </a:r>
          </a:p>
          <a:p>
            <a:r>
              <a:rPr lang="ru-RU" sz="2400" dirty="0"/>
              <a:t>Журнал регистрации НС и ПВ.</a:t>
            </a:r>
          </a:p>
          <a:p>
            <a:r>
              <a:rPr lang="ru-RU" sz="2400" dirty="0"/>
              <a:t>Журнал регистрации препаратов, подлежащих ПКУ по форме № 10-АП.</a:t>
            </a:r>
          </a:p>
          <a:p>
            <a:r>
              <a:rPr lang="ru-RU" sz="2400" dirty="0"/>
              <a:t>Журнал учета препаратов с ограниченным сроком действия.</a:t>
            </a:r>
          </a:p>
          <a:p>
            <a:r>
              <a:rPr lang="ru-RU" sz="2400" dirty="0"/>
              <a:t>Товарный отчет по форме № 25-АП в двух экземплярах, который составляет заведующий аптекой.</a:t>
            </a:r>
          </a:p>
        </p:txBody>
      </p:sp>
    </p:spTree>
    <p:extLst>
      <p:ext uri="{BB962C8B-B14F-4D97-AF65-F5344CB8AC3E}">
        <p14:creationId xmlns:p14="http://schemas.microsoft.com/office/powerpoint/2010/main" val="3846927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389F65-CBE4-8B75-4EF7-58E9F9619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685" y="2768600"/>
            <a:ext cx="7118633" cy="1320800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chemeClr val="tx1"/>
                </a:solidFill>
              </a:rPr>
              <a:t>Учет денежных средств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95CBA3A-F399-6257-D74E-0FA7D2E4B9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77" y="4214873"/>
            <a:ext cx="2346184" cy="234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70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04FD0B-C7CC-8D2F-B63A-C167719C2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833" y="1488613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Фармацевт по совместительству кассир – это материально ответственная должность ( договор о полной материальной ответственности). Он обязан:</a:t>
            </a:r>
          </a:p>
          <a:p>
            <a:r>
              <a:rPr lang="ru-RU" sz="2400" dirty="0"/>
              <a:t>Уметь работать с контрольно-кассовым аппаратом; </a:t>
            </a:r>
          </a:p>
          <a:p>
            <a:r>
              <a:rPr lang="ru-RU" sz="2400" dirty="0"/>
              <a:t>Выполнять требования законодательства по ведению кассовых (денежных) операций;</a:t>
            </a:r>
          </a:p>
          <a:p>
            <a:r>
              <a:rPr lang="ru-RU" sz="2400" dirty="0"/>
              <a:t>Правильно и своевременно заполнять учетные документы.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322B413-B8F1-8EBA-5A38-9CCC7795B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5707" y="4078459"/>
            <a:ext cx="2581854" cy="258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0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83EC87-BFC1-E670-E5BC-F6DF3036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786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Приходные кассовые операции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F69EB6D-F020-4816-342C-E0130962B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8676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/>
              <a:t>Выручка за реализованные товары в аптеке </a:t>
            </a:r>
          </a:p>
          <a:p>
            <a:r>
              <a:rPr lang="ru-RU" sz="2400" dirty="0"/>
              <a:t>Выручка мелкорозничной сети </a:t>
            </a:r>
          </a:p>
          <a:p>
            <a:r>
              <a:rPr lang="ru-RU" sz="2400" dirty="0"/>
              <a:t>Возврат подотчётными лицами неиспользованных сумм </a:t>
            </a:r>
          </a:p>
          <a:p>
            <a:r>
              <a:rPr lang="ru-RU" sz="2400" dirty="0"/>
              <a:t>Поступление оплаты за прокат предметов медицинского назначения </a:t>
            </a:r>
          </a:p>
          <a:p>
            <a:r>
              <a:rPr lang="ru-RU" sz="2400" dirty="0"/>
              <a:t>Поступление сумм в погашение недостач по результатам инвентаризации </a:t>
            </a:r>
          </a:p>
          <a:p>
            <a:r>
              <a:rPr lang="ru-RU" sz="2400" dirty="0"/>
              <a:t>Поступление сумм из банка на выплату зарплаты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D6DD476-948A-1E0C-FA2A-9FC1D2D3E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792" y="4368257"/>
            <a:ext cx="2422383" cy="242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14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9A1C95-9A4A-8AF4-4967-7CFA3B1AF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5567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Расходные кассовые операции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5319304-6246-D7D0-5322-4154C7204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dirty="0"/>
              <a:t>Сдача выручки в банк </a:t>
            </a:r>
          </a:p>
          <a:p>
            <a:r>
              <a:rPr lang="ru-RU" sz="2000" dirty="0"/>
              <a:t>Выплата заработной платы и пособий </a:t>
            </a:r>
          </a:p>
          <a:p>
            <a:r>
              <a:rPr lang="ru-RU" sz="2000" dirty="0"/>
              <a:t>Выдача денежных средств под отчёт </a:t>
            </a:r>
          </a:p>
          <a:p>
            <a:r>
              <a:rPr lang="ru-RU" sz="2000" dirty="0"/>
              <a:t>Оплата принятого ЛРС, аптечной посуды </a:t>
            </a:r>
          </a:p>
          <a:p>
            <a:r>
              <a:rPr lang="ru-RU" sz="2000" dirty="0"/>
              <a:t>Расчёты наличными с юридическими лицами (в пределах установленного лимита)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3F29005-67C2-ECC6-A3C7-DE1039126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1951" y="4346847"/>
            <a:ext cx="2299050" cy="229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332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196FF7-8312-3050-08F4-8E231B74B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0408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Учетные документы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34FFEA-79CB-3CBB-77B2-5F781540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/>
              <a:t>Приходный кассовый ордер </a:t>
            </a:r>
          </a:p>
          <a:p>
            <a:r>
              <a:rPr lang="ru-RU" sz="2400" dirty="0"/>
              <a:t>Расходный кассовый ордер </a:t>
            </a:r>
          </a:p>
          <a:p>
            <a:r>
              <a:rPr lang="ru-RU" sz="2400" dirty="0"/>
              <a:t>Журнал регистрации приходных и расходных кассовых ордеров </a:t>
            </a:r>
          </a:p>
          <a:p>
            <a:r>
              <a:rPr lang="ru-RU" sz="2400" dirty="0"/>
              <a:t>Книга кассира-операциониста </a:t>
            </a:r>
          </a:p>
          <a:p>
            <a:r>
              <a:rPr lang="ru-RU" sz="2400" dirty="0"/>
              <a:t>Кассовая книга </a:t>
            </a:r>
          </a:p>
          <a:p>
            <a:r>
              <a:rPr lang="ru-RU" sz="2400" dirty="0"/>
              <a:t>Реестр движения денежных средств и инкассации выручки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7C2B28F-3A26-B734-D5E5-06E297B90A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47" y="4138847"/>
            <a:ext cx="2719153" cy="271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20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C3F447-E5F7-B51D-825F-1FA45D42C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1"/>
                </a:solidFill>
              </a:rPr>
              <a:t>Безналичный расчёт </a:t>
            </a:r>
            <a:r>
              <a:rPr lang="ru-RU" sz="2700" dirty="0">
                <a:solidFill>
                  <a:schemeClr val="tx1"/>
                </a:solidFill>
              </a:rPr>
              <a:t>– расчёт, производимый без уплаты наличных денег путем перечисления сумм со счетов плательщиков на счета других хозяйствующих субъектов.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3F766926-CA3A-E268-937C-EA7F814899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2898" y="3320378"/>
            <a:ext cx="4651651" cy="926672"/>
          </a:xfrm>
          <a:prstGeom prst="rect">
            <a:avLst/>
          </a:prstGeom>
        </p:spPr>
      </p:pic>
      <p:sp>
        <p:nvSpPr>
          <p:cNvPr id="4" name="Стрелка: шеврон 3">
            <a:extLst>
              <a:ext uri="{FF2B5EF4-FFF2-40B4-BE49-F238E27FC236}">
                <a16:creationId xmlns:a16="http://schemas.microsoft.com/office/drawing/2014/main" xmlns="" id="{F42BC6BA-248D-0DD5-CA6A-CDAF9BDA7904}"/>
              </a:ext>
            </a:extLst>
          </p:cNvPr>
          <p:cNvSpPr/>
          <p:nvPr/>
        </p:nvSpPr>
        <p:spPr>
          <a:xfrm>
            <a:off x="3254842" y="2171671"/>
            <a:ext cx="4609707" cy="902616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E95A982-6959-A938-DD2E-AC6E02714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897" y="4493141"/>
            <a:ext cx="4651651" cy="9266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7DF8895-B8F6-8344-E0D7-730A63BE885B}"/>
              </a:ext>
            </a:extLst>
          </p:cNvPr>
          <p:cNvSpPr txBox="1"/>
          <p:nvPr/>
        </p:nvSpPr>
        <p:spPr>
          <a:xfrm>
            <a:off x="4263509" y="2440723"/>
            <a:ext cx="2797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 ПОСТАВЩИКАМИ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524F4DB-54D2-3F83-EC3E-0C5CBE8B128D}"/>
              </a:ext>
            </a:extLst>
          </p:cNvPr>
          <p:cNvSpPr txBox="1"/>
          <p:nvPr/>
        </p:nvSpPr>
        <p:spPr>
          <a:xfrm>
            <a:off x="3879604" y="3444209"/>
            <a:ext cx="3318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С ЛПУ ЗА ОТПУЩЕННЫЕ ТОВАРЫ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B19396D-B3C3-C5E4-0155-9D0C13A53A8B}"/>
              </a:ext>
            </a:extLst>
          </p:cNvPr>
          <p:cNvSpPr txBox="1"/>
          <p:nvPr/>
        </p:nvSpPr>
        <p:spPr>
          <a:xfrm>
            <a:off x="3600215" y="4493141"/>
            <a:ext cx="41237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С РАЗЛИЧНЫМИ ОРГАНИЗАЦИЯМИ ЗА ОКАЗАННЫЕ УСЛУГИ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B97C9986-3E91-6219-1569-93FAAE6156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251" y="4308929"/>
            <a:ext cx="2399749" cy="239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913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25F88B0-1173-533C-37CE-0359E1BDC9A9}"/>
              </a:ext>
            </a:extLst>
          </p:cNvPr>
          <p:cNvSpPr/>
          <p:nvPr/>
        </p:nvSpPr>
        <p:spPr>
          <a:xfrm>
            <a:off x="952107" y="911416"/>
            <a:ext cx="8248454" cy="11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971CA86-D723-2AE0-A42F-795918405F69}"/>
              </a:ext>
            </a:extLst>
          </p:cNvPr>
          <p:cNvSpPr txBox="1"/>
          <p:nvPr/>
        </p:nvSpPr>
        <p:spPr>
          <a:xfrm>
            <a:off x="1239624" y="1215414"/>
            <a:ext cx="7673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КЛАССИФИКАЦИЯ БЕЗНАЛИЧНЫХ РАССЧЕТОВ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xmlns="" id="{FD4E9051-9D21-39F3-D9D4-08AC1A8AE287}"/>
              </a:ext>
            </a:extLst>
          </p:cNvPr>
          <p:cNvSpPr/>
          <p:nvPr/>
        </p:nvSpPr>
        <p:spPr>
          <a:xfrm>
            <a:off x="1642665" y="2187019"/>
            <a:ext cx="970961" cy="1412061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02EED23-7652-22C8-4586-CD510EDE9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467" y="2187019"/>
            <a:ext cx="1024217" cy="1412061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1292FF8-FD63-9738-3BDC-57DB645FE7E0}"/>
              </a:ext>
            </a:extLst>
          </p:cNvPr>
          <p:cNvSpPr/>
          <p:nvPr/>
        </p:nvSpPr>
        <p:spPr>
          <a:xfrm>
            <a:off x="443060" y="3659832"/>
            <a:ext cx="3544478" cy="11982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5530EE1-0D0A-D33F-CBDB-3F130C2D06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2225" y="3659831"/>
            <a:ext cx="3560373" cy="119825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06D46EA-3348-56C9-F252-82842143CC08}"/>
              </a:ext>
            </a:extLst>
          </p:cNvPr>
          <p:cNvSpPr txBox="1"/>
          <p:nvPr/>
        </p:nvSpPr>
        <p:spPr>
          <a:xfrm>
            <a:off x="565608" y="4007745"/>
            <a:ext cx="3299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ХАРАКТЕР ОПЕРАЦИИ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116B7E9-FC90-9B77-46B0-5CDE7AB9E682}"/>
              </a:ext>
            </a:extLst>
          </p:cNvPr>
          <p:cNvSpPr txBox="1"/>
          <p:nvPr/>
        </p:nvSpPr>
        <p:spPr>
          <a:xfrm>
            <a:off x="6396337" y="3730747"/>
            <a:ext cx="3544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МЕСТОПОЛОЖЕНИЕ ПОСТАВЩИКА И ПЛАТЕЛЬЩИКА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CA6A09E-55C4-D5EB-BE35-2BC1D36A93A6}"/>
              </a:ext>
            </a:extLst>
          </p:cNvPr>
          <p:cNvSpPr txBox="1"/>
          <p:nvPr/>
        </p:nvSpPr>
        <p:spPr>
          <a:xfrm>
            <a:off x="848412" y="4204355"/>
            <a:ext cx="3016577" cy="2314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1102849-9711-9E95-0243-6A3CDE5BDF08}"/>
              </a:ext>
            </a:extLst>
          </p:cNvPr>
          <p:cNvSpPr txBox="1"/>
          <p:nvPr/>
        </p:nvSpPr>
        <p:spPr>
          <a:xfrm>
            <a:off x="619858" y="5052767"/>
            <a:ext cx="3016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Товарные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Нетоварные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7614D75-6151-9648-E37D-FA8C96F40FDD}"/>
              </a:ext>
            </a:extLst>
          </p:cNvPr>
          <p:cNvSpPr txBox="1"/>
          <p:nvPr/>
        </p:nvSpPr>
        <p:spPr>
          <a:xfrm>
            <a:off x="6424457" y="5052766"/>
            <a:ext cx="3341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Иногородние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Внутригородские</a:t>
            </a:r>
          </a:p>
        </p:txBody>
      </p:sp>
    </p:spTree>
    <p:extLst>
      <p:ext uri="{BB962C8B-B14F-4D97-AF65-F5344CB8AC3E}">
        <p14:creationId xmlns:p14="http://schemas.microsoft.com/office/powerpoint/2010/main" val="324824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608FA2-FBB1-01B1-6823-B79A23EDB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042" y="2608082"/>
            <a:ext cx="3978112" cy="886906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solidFill>
                  <a:schemeClr val="tx1"/>
                </a:solidFill>
              </a:rPr>
              <a:t>Учет товаров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A0546AA-1263-2788-EAC1-9169514B91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05" y="4309140"/>
            <a:ext cx="2110514" cy="211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4762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129760-51EB-9312-4F09-F4CB10057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Поступление наличных денег в кассу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474CC3D-D074-9B45-C99F-1DB2A05BF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9126542" cy="4110962"/>
          </a:xfrm>
        </p:spPr>
        <p:txBody>
          <a:bodyPr>
            <a:normAutofit/>
          </a:bodyPr>
          <a:lstStyle/>
          <a:p>
            <a:r>
              <a:rPr lang="ru-RU" sz="2400" dirty="0"/>
              <a:t>организации: с банковских счетов организации от покупателей (выручка от продаж)</a:t>
            </a:r>
          </a:p>
          <a:p>
            <a:r>
              <a:rPr lang="ru-RU" sz="2400" dirty="0"/>
              <a:t>от подотчетных лиц (возврат неиспользованных сумм) в оплату за денежные документы</a:t>
            </a:r>
          </a:p>
          <a:p>
            <a:r>
              <a:rPr lang="ru-RU" sz="2400" dirty="0"/>
              <a:t>от сотрудников организации (возврат займов, возмещение ущерба) от учредителей (внесение уставного капитала) и т.д.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2EAC763-F139-4F7F-46C5-26D0544D4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4644468"/>
            <a:ext cx="1999661" cy="199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375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09F8B0-A301-B9E1-3981-622A5AAC8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66" y="452487"/>
            <a:ext cx="8938006" cy="6287677"/>
          </a:xfrm>
        </p:spPr>
        <p:txBody>
          <a:bodyPr>
            <a:normAutofit/>
          </a:bodyPr>
          <a:lstStyle/>
          <a:p>
            <a:r>
              <a:rPr lang="ru-RU" sz="2400" dirty="0"/>
              <a:t>Аптеки, как и другие предприятия, могут иметь в своей кассе наличные деньги в пределах лимитов остатка наличных денег в кассе. Предприятиям запрещено накапливать наличные деньги сверх установленных лимитов для осуществления предстоящих расходов.</a:t>
            </a:r>
          </a:p>
          <a:p>
            <a:r>
              <a:rPr lang="ru-RU" sz="2400" dirty="0"/>
              <a:t>Лимит остатка кассы определяется исходя из объемов налично-денежного оборота предприятия с учетом особенностей режима его деятельности, порядка и сроков сдачи наличных денежных средств в учреждения банков, обеспечения сохранности и сокращения встречных перевозок ценностей.</a:t>
            </a:r>
          </a:p>
          <a:p>
            <a:r>
              <a:rPr lang="ru-RU" sz="2400" dirty="0"/>
              <a:t>Лимит устанавливается по согласованию с банком ежегодно, и при необходимости в течение года может быть пересмотрен по обоснованной просьбе предприятия.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F1C93A1-988D-9D95-311E-F5463A353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1072" y="4302069"/>
            <a:ext cx="2438095" cy="2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25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34670A5-4101-BD85-5FBA-9B7E2D032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674" y="820132"/>
            <a:ext cx="8596668" cy="5588875"/>
          </a:xfrm>
        </p:spPr>
        <p:txBody>
          <a:bodyPr>
            <a:normAutofit/>
          </a:bodyPr>
          <a:lstStyle/>
          <a:p>
            <a:r>
              <a:rPr lang="ru-RU" sz="2400" dirty="0"/>
              <a:t>Сверх лимита наличные деньги могут храниться только для выплаты заработной платы, пенсий и пособий в течение 3 дней, включая день получения денег в банке (в районах Крайнего Севера и приравненных к ним областях - 5 дней). </a:t>
            </a:r>
          </a:p>
          <a:p>
            <a:r>
              <a:rPr lang="ru-RU" sz="2400" dirty="0"/>
              <a:t>Нельзя накапливать деньги в кассе розничного аптечного предприятия для выдачи заработной платы, пособий по временной нетрудоспособности и т.п. Поэтому заработную плату надо выдавать работникам по очередности, чтобы на конец дня остаток денег в кассе не превышал лимита. </a:t>
            </a:r>
          </a:p>
          <a:p>
            <a:r>
              <a:rPr lang="ru-RU" sz="2400" dirty="0"/>
              <a:t>Всю денежную наличность сверх лимита аптеки обязаны сдавать в банк.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5228217-4CBB-2E88-8483-D9F0D5031D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243" y="4148884"/>
            <a:ext cx="2535505" cy="253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36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A217CF-653D-0052-FB3E-3F515D5EC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9835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ВНИМАНИЕ! ШТРАФ!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76551E-149B-99DD-40EE-0BF5C508A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90"/>
            <a:ext cx="8919153" cy="22605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За несоблюдение действующего порядка хранения свободных денежных средств, а также за накопление в кассах наличных денег сверх установленных лимитов с </a:t>
            </a:r>
            <a:r>
              <a:rPr lang="ru-RU" sz="2400" b="1" dirty="0"/>
              <a:t>должностных лиц </a:t>
            </a:r>
            <a:r>
              <a:rPr lang="ru-RU" sz="2400" dirty="0"/>
              <a:t>взимается штраф </a:t>
            </a:r>
            <a:r>
              <a:rPr lang="ru-RU" sz="2400" b="1" dirty="0"/>
              <a:t>в размере 4-5 тыс. руб., а с юридического лица - 40-50 тыс. руб.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7D40782-2B3C-8E41-683F-F5E68523B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86" y="3897579"/>
            <a:ext cx="2795452" cy="279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978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E7610E-B300-F167-5C05-E3176CF40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393" y="102464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solidFill>
                  <a:schemeClr val="tx1"/>
                </a:solidFill>
              </a:rPr>
              <a:t>СПАСИБО ЗА ВНИМАНИЕ!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BA574C3-DB88-3A0B-8B0B-F1CE7D8944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207" y="2470587"/>
            <a:ext cx="3821040" cy="382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71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3C13DF-150D-4880-E22B-AA91CDBDE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Правовая база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D20905-672B-387B-9173-41241DEAF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247" y="1930400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/>
              <a:t>Федеральный закон № 61-ФЗ об обращении лекарственных препаратов.</a:t>
            </a:r>
          </a:p>
          <a:p>
            <a:r>
              <a:rPr lang="ru-RU" sz="2400" dirty="0"/>
              <a:t>Приказ Минздрава № 647н о правилах аптечной практики ЛС.</a:t>
            </a:r>
          </a:p>
          <a:p>
            <a:r>
              <a:rPr lang="ru-RU" sz="2400" dirty="0"/>
              <a:t>Федеральный закон № 425-ФЗ об обязательной маркировке лекарств</a:t>
            </a:r>
          </a:p>
        </p:txBody>
      </p:sp>
    </p:spTree>
    <p:extLst>
      <p:ext uri="{BB962C8B-B14F-4D97-AF65-F5344CB8AC3E}">
        <p14:creationId xmlns:p14="http://schemas.microsoft.com/office/powerpoint/2010/main" val="378118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8DF264-67E8-DDE4-F372-6F1CACBC7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Требования к поставщикам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01105EF-BE79-9220-74FD-F2D1C6FDA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6825"/>
            <a:ext cx="9164251" cy="5326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Аптека закупает товары у посредников-оптовиков, у предприятия-изготовителя или получает продукцию с основного склада аптечной сети. Поставщик должен иметь соответствующую лицензию. Организация розничной торговли заключает с оптовым реализатором договор купли-продажи, в котором оговариваются:</a:t>
            </a:r>
          </a:p>
          <a:p>
            <a:r>
              <a:rPr lang="ru-RU" sz="2000" dirty="0"/>
              <a:t>ассортимент, качество продукции и сроки его доставки;</a:t>
            </a:r>
          </a:p>
          <a:p>
            <a:r>
              <a:rPr lang="ru-RU" sz="2000" dirty="0"/>
              <a:t>порядок и сроки оплаты;</a:t>
            </a:r>
          </a:p>
          <a:p>
            <a:r>
              <a:rPr lang="ru-RU" sz="2000" dirty="0"/>
              <a:t>распределение расходов на транспортировку между поставщиком и аптекой;</a:t>
            </a:r>
          </a:p>
          <a:p>
            <a:r>
              <a:rPr lang="ru-RU" sz="2000" dirty="0"/>
              <a:t>варианты взаимодействия в случае форс-мажорных ситуаций, например повреждения товара при перевозке;</a:t>
            </a:r>
          </a:p>
          <a:p>
            <a:r>
              <a:rPr lang="ru-RU" sz="2000" dirty="0"/>
              <a:t>возмещение ущерба при нарушении договора.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A337922-2A90-5234-84FA-B0AF1BC84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4144171"/>
            <a:ext cx="2713829" cy="271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1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2AE2C8-F4E3-606A-2360-DDFEBB9B6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3" y="1321603"/>
            <a:ext cx="8596668" cy="4645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Как правило, товары по аптекам развозит экспедитор – сотрудник оптовой компании. При этом ответственность за укомплектованность и целостность </a:t>
            </a:r>
            <a:r>
              <a:rPr lang="ru-RU" sz="2400" dirty="0" err="1"/>
              <a:t>фармпродукции</a:t>
            </a:r>
            <a:r>
              <a:rPr lang="ru-RU" sz="2400" dirty="0"/>
              <a:t> несет поставщик. Другой вариант – представитель аптеки закупается непосредственно на складе производителя. Если фирма расположена в другом городе или стране, прибегают к посредническим услугам транспортных компаний, которые отвечают за своевременность доставки и сохранность продукции.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C7B97E5-92F3-268B-15EA-B9C2D6D00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691" y="3835806"/>
            <a:ext cx="2762956" cy="276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512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C5CB8C-7B85-C9CF-EE85-FD008E917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Сопроводительные документы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67E5BA4-9922-08F8-A006-E8369353B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6127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Вместе с товаром поставщик обязан предоставить:</a:t>
            </a:r>
          </a:p>
          <a:p>
            <a:r>
              <a:rPr lang="ru-RU" sz="2400" dirty="0"/>
              <a:t>расчетный счет;</a:t>
            </a:r>
          </a:p>
          <a:p>
            <a:r>
              <a:rPr lang="ru-RU" sz="2400" dirty="0"/>
              <a:t>товарную накладную по форме ТОРГ-12 в двух экземплярах;</a:t>
            </a:r>
          </a:p>
          <a:p>
            <a:r>
              <a:rPr lang="ru-RU" sz="2400" dirty="0"/>
              <a:t>счет-фактуру, которая регистрируется в бухгалтерской книге покупок;</a:t>
            </a:r>
          </a:p>
          <a:p>
            <a:r>
              <a:rPr lang="ru-RU" sz="2400" dirty="0"/>
              <a:t>протокол согласования цен для обоснования конечной стоимости жизненно необходимых препаратов;</a:t>
            </a:r>
          </a:p>
          <a:p>
            <a:r>
              <a:rPr lang="ru-RU" sz="2400" dirty="0"/>
              <a:t>сертификаты и другую документацию, подтверждающую качество продукции.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C6EFB53-2702-D66D-4437-006293A8C7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3886928"/>
            <a:ext cx="2789889" cy="278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030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368765-A651-0E10-C0F2-422A74BF3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В документах отражены наименование, форма, доза, количество и закупочная цена каждого товара, серия и номер партии, дата и время отгрузки и реквизиты поставщика – название фирмы, адрес. </a:t>
            </a:r>
            <a:r>
              <a:rPr lang="ru-RU" sz="2400" b="1" dirty="0"/>
              <a:t>БАДы </a:t>
            </a:r>
            <a:r>
              <a:rPr lang="ru-RU" sz="2400" dirty="0"/>
              <a:t>не относятся к лекарственным препаратам, вместо сертификата качества к ним прилагается свидетельство о госрегистрации. </a:t>
            </a:r>
            <a:r>
              <a:rPr lang="ru-RU" sz="2400" b="1" dirty="0"/>
              <a:t>Парфюмерно-косметическая</a:t>
            </a:r>
            <a:r>
              <a:rPr lang="ru-RU" sz="2400" dirty="0"/>
              <a:t> продукция должна соответствовать требованиям безопасности.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428D750-4A24-88A8-1477-E655DF074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4100975"/>
            <a:ext cx="2572427" cy="257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070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F6FFCB-ACB8-25A2-D835-EE0CD61A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Порядок приемки товаров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DF4F82F-72BA-8894-5556-1C665B33D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Прием товара в аптеке осуществляет материально ответственное лицо в отдельном помещении или зоне. Руководитель организации выписывает на работника доверенность с указанием срока ее действия. Ответственное лицо в присутствии экспедитора проводит приемочный контроль, оценивая:</a:t>
            </a:r>
          </a:p>
          <a:p>
            <a:r>
              <a:rPr lang="ru-RU" sz="2400" dirty="0"/>
              <a:t>укомплектованность заказа;</a:t>
            </a:r>
          </a:p>
          <a:p>
            <a:r>
              <a:rPr lang="ru-RU" sz="2400" dirty="0"/>
              <a:t>количество и визуальное качество товара – целостность упаковки, срок действия, маркировку, цвет и запах;</a:t>
            </a:r>
          </a:p>
          <a:p>
            <a:r>
              <a:rPr lang="ru-RU" sz="2400" dirty="0"/>
              <a:t>правильность оформления сопутствующей документации;</a:t>
            </a:r>
          </a:p>
          <a:p>
            <a:r>
              <a:rPr lang="ru-RU" sz="2400" dirty="0"/>
              <a:t>наличие деклараций и сертификатов качества.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9BB3B10-0A3A-48EB-CA64-6ED95F6B6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3847226"/>
            <a:ext cx="2798670" cy="279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73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DB8F65-8905-79CA-4958-7F50BFE4F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602" y="1488613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Товар принимается поштучно. Если поставщик доставил продукцию в опломбированных мешках или коробках, прием осуществляется без вскрытия тары по количеству мест и весу брутто. В этом случае ответственный за товарно-материальные ценности делает соответствующую пометку в счете-фактуре. При сомнении в целостности и комплектации заказа представитель аптеки вправе вскрыть тару.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DCE22B4-25D3-8DB7-7E21-05580AE60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270" y="3974764"/>
            <a:ext cx="2789244" cy="278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32488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</TotalTime>
  <Words>1152</Words>
  <Application>Microsoft Office PowerPoint</Application>
  <PresentationFormat>Произвольный</PresentationFormat>
  <Paragraphs>93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Аспект</vt:lpstr>
      <vt:lpstr>Учет товаров и денежных средств в аптечной организации</vt:lpstr>
      <vt:lpstr>Учет товаров</vt:lpstr>
      <vt:lpstr>Правовая база</vt:lpstr>
      <vt:lpstr>Требования к поставщикам</vt:lpstr>
      <vt:lpstr>Презентация PowerPoint</vt:lpstr>
      <vt:lpstr>Сопроводительные документы</vt:lpstr>
      <vt:lpstr>Презентация PowerPoint</vt:lpstr>
      <vt:lpstr>Порядок приемки товаров</vt:lpstr>
      <vt:lpstr>Презентация PowerPoint</vt:lpstr>
      <vt:lpstr>Презентация PowerPoint</vt:lpstr>
      <vt:lpstr>Презентация PowerPoint</vt:lpstr>
      <vt:lpstr>Презентация PowerPoint</vt:lpstr>
      <vt:lpstr>Учет денежных средств</vt:lpstr>
      <vt:lpstr>Презентация PowerPoint</vt:lpstr>
      <vt:lpstr>Приходные кассовые операции</vt:lpstr>
      <vt:lpstr>Расходные кассовые операции</vt:lpstr>
      <vt:lpstr>Учетные документы</vt:lpstr>
      <vt:lpstr>Безналичный расчёт – расчёт, производимый без уплаты наличных денег путем перечисления сумм со счетов плательщиков на счета других хозяйствующих субъектов. </vt:lpstr>
      <vt:lpstr>Презентация PowerPoint</vt:lpstr>
      <vt:lpstr>Поступление наличных денег в кассу</vt:lpstr>
      <vt:lpstr>Презентация PowerPoint</vt:lpstr>
      <vt:lpstr>Презентация PowerPoint</vt:lpstr>
      <vt:lpstr>ВНИМАНИЕ! ШТРАФ!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Учет товаров и денежных средств в аптечной организации</dc:title>
  <dc:creator>Лизка Кролова</dc:creator>
  <cp:lastModifiedBy>Татьяна Медведева</cp:lastModifiedBy>
  <cp:revision>6</cp:revision>
  <dcterms:created xsi:type="dcterms:W3CDTF">2022-11-16T11:42:38Z</dcterms:created>
  <dcterms:modified xsi:type="dcterms:W3CDTF">2023-01-26T07:12:14Z</dcterms:modified>
</cp:coreProperties>
</file>