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6" d="100"/>
          <a:sy n="106" d="100"/>
        </p:scale>
        <p:origin x="-90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6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3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073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040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4631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31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520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10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57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99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9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14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11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39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9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46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82563-6F51-410F-B69D-0B2A21D18A03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001AC6-587C-449A-8A8B-AB5173E6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37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B99434-E078-4828-B910-48CF12B671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ОСНОВЫ ЦЕНООБРАЗОВАНИЯ НА ЛЕКАРСТВЕННЫЕ СРЕДСТВА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E66BC14-7A90-4283-8C9F-CB30522A8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1513" y="4181462"/>
            <a:ext cx="7766936" cy="1096899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Фролова Галина Михайловна,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преподаватель ГБПОУ «</a:t>
            </a:r>
            <a:r>
              <a:rPr lang="ru-RU" dirty="0" err="1" smtClean="0">
                <a:solidFill>
                  <a:schemeClr val="tx1"/>
                </a:solidFill>
              </a:rPr>
              <a:t>Миасский</a:t>
            </a:r>
            <a:r>
              <a:rPr lang="ru-RU" dirty="0" smtClean="0">
                <a:solidFill>
                  <a:schemeClr val="tx1"/>
                </a:solidFill>
              </a:rPr>
              <a:t> медицинский колледж», </a:t>
            </a:r>
            <a:r>
              <a:rPr lang="en-US" dirty="0" smtClean="0">
                <a:solidFill>
                  <a:schemeClr val="tx1"/>
                </a:solidFill>
              </a:rPr>
              <a:t>mmuspo@mail.ru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70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F0580BB-1595-4976-8E8D-A63C951ED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802" y="749040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ru-RU" sz="2400" b="1" u="sng" dirty="0">
                <a:solidFill>
                  <a:schemeClr val="tx1"/>
                </a:solidFill>
              </a:rPr>
              <a:t>Фиксированная цена </a:t>
            </a:r>
            <a:r>
              <a:rPr lang="ru-RU" sz="2400" dirty="0">
                <a:solidFill>
                  <a:schemeClr val="tx1"/>
                </a:solidFill>
              </a:rPr>
              <a:t>– это цена, установленная на товар в определенной цифре, а плавающая – зависит от партии закупаемого товара (все это оговаривается в договоре поставки продукции).</a:t>
            </a:r>
          </a:p>
          <a:p>
            <a:r>
              <a:rPr lang="ru-RU" sz="2400" b="1" u="sng" dirty="0">
                <a:solidFill>
                  <a:schemeClr val="tx1"/>
                </a:solidFill>
              </a:rPr>
              <a:t>Фактурная цена </a:t>
            </a:r>
            <a:r>
              <a:rPr lang="ru-RU" sz="2400" dirty="0">
                <a:solidFill>
                  <a:schemeClr val="tx1"/>
                </a:solidFill>
              </a:rPr>
              <a:t>– определяет базисные условия поставки товара по договору, определяя обязанности продавца и покупателя по доставке товара и установлении момента перехода риска случайной гибели или повреждения товара с продавца на покупателя. </a:t>
            </a:r>
          </a:p>
          <a:p>
            <a:endParaRPr lang="ru-RU" sz="2400" i="1" dirty="0">
              <a:solidFill>
                <a:schemeClr val="tx1"/>
              </a:solidFill>
            </a:endParaRPr>
          </a:p>
          <a:p>
            <a:endParaRPr lang="ru-RU" sz="2400" i="1" dirty="0">
              <a:solidFill>
                <a:schemeClr val="tx1"/>
              </a:solidFill>
            </a:endParaRPr>
          </a:p>
          <a:p>
            <a:r>
              <a:rPr lang="ru-RU" sz="2400" i="1" dirty="0">
                <a:solidFill>
                  <a:schemeClr val="tx1"/>
                </a:solidFill>
              </a:rPr>
              <a:t>Базисные условия определяют, кто несет расходы, связанные с транспортировкой товара от продавца до покупателя.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86F13BA-59A2-50D1-ED11-BBB64E1C6F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70" y="3964925"/>
            <a:ext cx="2627485" cy="26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0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5117DB-402C-4F03-83E9-D2EAF00B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Организации, действующие в рыночных условиях ориентируются на следующие цели ценообразования: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D3EA7B-DD43-4D50-B743-22EBC44BD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9075"/>
            <a:ext cx="8596668" cy="4806892"/>
          </a:xfrm>
        </p:spPr>
        <p:txBody>
          <a:bodyPr>
            <a:normAutofit/>
          </a:bodyPr>
          <a:lstStyle/>
          <a:p>
            <a:r>
              <a:rPr lang="ru-RU" sz="2000" dirty="0"/>
              <a:t> </a:t>
            </a:r>
            <a:r>
              <a:rPr lang="ru-RU" sz="2000" b="1" u="sng" dirty="0">
                <a:solidFill>
                  <a:schemeClr val="tx1"/>
                </a:solidFill>
              </a:rPr>
              <a:t>Увеличение объема продаж.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Цены, ориентированные на увеличение объема продаж будут зависеть от спроса и предложения, а также от желания увеличить объемы реализации. Обычно при увеличении цены снижается спрос на продукцию, но на реализацию некоторых ЛС это иногда не будет влиять – если нет замены этому препарату, бесплатный отпуск по рецептам врача, если покупатель уверен, что повышение цены оправдано высоким качеством ЛС.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Если спрос на ЛС эластичный – (когда покупатели быстро реагируют на увеличение цены), то нужно задуматься о снижении цены, она принесет больший доход , т.к. увеличится реализация товара. Но это выгодно, если нет увеличения затрат на производство и сбыт товара.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DE4A7A8A-A8F6-DF92-FFAA-86E50E7FC9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3878375"/>
            <a:ext cx="2689629" cy="268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103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E34DDE6-C7D4-411F-ACA4-C3799DA46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057" y="735489"/>
            <a:ext cx="8596668" cy="5387021"/>
          </a:xfrm>
        </p:spPr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tx1"/>
                </a:solidFill>
              </a:rPr>
              <a:t>Увеличение текущей прибыли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Цены , ориентированные на увеличение текущей прибыли устанавливаются, чтобы, покрыть затраты и получить прибыль. Выбирается цена, обеспечивающая максимальную прибыль и полное возмещение затрат, с учетом нормального спроса на товар.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u="sng" dirty="0">
                <a:solidFill>
                  <a:schemeClr val="tx1"/>
                </a:solidFill>
              </a:rPr>
              <a:t>Обеспечение выживаемости в условиях конкуренции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Цены, ориентированные на выживание в условиях конкуренции – при выборе такой цены нужно знать цены и качество товаров у конкурентов. Эта цена </a:t>
            </a:r>
            <a:r>
              <a:rPr lang="ru-RU" sz="2000" dirty="0" err="1">
                <a:solidFill>
                  <a:schemeClr val="tx1"/>
                </a:solidFill>
              </a:rPr>
              <a:t>м.б.</a:t>
            </a:r>
            <a:r>
              <a:rPr lang="ru-RU" sz="2000" dirty="0">
                <a:solidFill>
                  <a:schemeClr val="tx1"/>
                </a:solidFill>
              </a:rPr>
              <a:t> основой для образования собственной цены на товар, при этом нужно учитывать, что эта цена должна покрывать затраты аптеки.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B592995F-A38F-AF0A-6364-0A4314D06F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798" y="3693765"/>
            <a:ext cx="2863751" cy="286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59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126A90-5EE9-4AB8-9C6C-BA6B28EFB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4375"/>
            <a:ext cx="8596668" cy="673916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Ценообразование на новые товары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0AFAF4F-4E0F-442B-B660-9E9EC04B9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5128"/>
            <a:ext cx="8596668" cy="4497788"/>
          </a:xfrm>
        </p:spPr>
        <p:txBody>
          <a:bodyPr>
            <a:noAutofit/>
          </a:bodyPr>
          <a:lstStyle/>
          <a:p>
            <a:r>
              <a:rPr lang="ru-RU" sz="2000" b="1" u="sng" dirty="0">
                <a:solidFill>
                  <a:schemeClr val="tx1"/>
                </a:solidFill>
              </a:rPr>
              <a:t>Ценообразование проникновения</a:t>
            </a:r>
            <a:r>
              <a:rPr lang="ru-RU" sz="2000" dirty="0">
                <a:solidFill>
                  <a:schemeClr val="tx1"/>
                </a:solidFill>
              </a:rPr>
              <a:t> – в этом случае цель- увеличение продаж, товар поступает на рынок с низкой ценой для привлечение большего количества покупателей и доли рынка, сдерживания конкурентов</a:t>
            </a:r>
          </a:p>
          <a:p>
            <a:r>
              <a:rPr lang="ru-RU" sz="2000" b="1" u="sng" dirty="0">
                <a:solidFill>
                  <a:schemeClr val="tx1"/>
                </a:solidFill>
              </a:rPr>
              <a:t>Ценообразование на основе психологии покупателя</a:t>
            </a:r>
            <a:r>
              <a:rPr lang="ru-RU" sz="2000" dirty="0">
                <a:solidFill>
                  <a:schemeClr val="tx1"/>
                </a:solidFill>
              </a:rPr>
              <a:t>- цена устанавливается чуть ниже , установленной на рынке на аналогичный продукт и чуть ниже определенной круглой суммы</a:t>
            </a:r>
          </a:p>
          <a:p>
            <a:r>
              <a:rPr lang="ru-RU" sz="2000" b="1" u="sng" dirty="0">
                <a:solidFill>
                  <a:schemeClr val="tx1"/>
                </a:solidFill>
              </a:rPr>
              <a:t>Ценообразование на основе репутации фирмы </a:t>
            </a:r>
            <a:r>
              <a:rPr lang="ru-RU" sz="2000" dirty="0">
                <a:solidFill>
                  <a:schemeClr val="tx1"/>
                </a:solidFill>
              </a:rPr>
              <a:t>- на престижные товары, товары известных фирм, например Аспирин фирмы «Байер» стоит в 5 раз дороже аспирина других компаний и в 20 раз отечественного. Чтобы установить такие цены, нужно быть уверенным в качестве своего товара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734F7D0-670E-E350-7C05-B1C2C1396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530" y="3517778"/>
            <a:ext cx="3229252" cy="322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174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7EF339A-3BAB-44FB-AEFC-07C5919A3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169" y="936825"/>
            <a:ext cx="8596668" cy="4984349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2000" b="1" u="sng" dirty="0">
                <a:solidFill>
                  <a:schemeClr val="tx1"/>
                </a:solidFill>
              </a:rPr>
              <a:t>Метод «снятия сливок» </a:t>
            </a:r>
            <a:r>
              <a:rPr lang="ru-RU" sz="2000" dirty="0">
                <a:solidFill>
                  <a:schemeClr val="tx1"/>
                </a:solidFill>
              </a:rPr>
              <a:t>- высокая начальная цена устанавливается для товара, чтобы «снять сливки» и обеспечить прибыль. Это приемлемо, если кампания много затратила на разработку и выпуск товара и предвидится в ближайшее время появление на рынке аналогичного товара у конкурентов или если товар новый и в ближайшее время не предвидится ему замены, рынок этого товара растет медленно.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u="sng" dirty="0">
                <a:solidFill>
                  <a:schemeClr val="tx1"/>
                </a:solidFill>
              </a:rPr>
              <a:t>Ценообразование на основе конкуренции </a:t>
            </a:r>
            <a:r>
              <a:rPr lang="ru-RU" sz="2000" dirty="0">
                <a:solidFill>
                  <a:schemeClr val="tx1"/>
                </a:solidFill>
              </a:rPr>
              <a:t>- когда используют цены конкурентов в качестве основы для формирования своей. Этот метод очень популярен, т.к. текущий уровень цен устраивает и покупателя и продавца, не требует значительных затрат на изучение спроса, зависимости его от изменения цены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5B645654-728F-3533-67A1-B2B36270AE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530" y="3517778"/>
            <a:ext cx="3229252" cy="322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08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A6A779F-1D80-4D41-B7A4-8153D635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617" y="299208"/>
            <a:ext cx="8829385" cy="78297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Ценообразование на устоявшиеся на рынке товары.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D790CD-D049-4688-9511-BF1EBBF86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24124"/>
            <a:ext cx="8596668" cy="5092117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Сохранение цены – это возможно если на сегменте рынка продажи этого товара нет большого числа конкурентов и если цена устраивает производителя (достигнуты цели ценообразования).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В этом случае используются следующие виды цен: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а) долговременная цена</a:t>
            </a:r>
            <a:r>
              <a:rPr lang="ru-RU" sz="2000" dirty="0">
                <a:solidFill>
                  <a:schemeClr val="tx1"/>
                </a:solidFill>
              </a:rPr>
              <a:t>, она мало изменяется, обычно это на товары массового спроса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б) гибкая цена </a:t>
            </a:r>
            <a:r>
              <a:rPr lang="ru-RU" sz="2000" dirty="0">
                <a:solidFill>
                  <a:schemeClr val="tx1"/>
                </a:solidFill>
              </a:rPr>
              <a:t>– быстро реагирующая на изменение спроса и предложения как в сторону увеличения, так и снижения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в) цена потребительского сегмента</a:t>
            </a:r>
            <a:r>
              <a:rPr lang="ru-RU" sz="2000" dirty="0">
                <a:solidFill>
                  <a:schemeClr val="tx1"/>
                </a:solidFill>
              </a:rPr>
              <a:t>, когда на одни и те же товары разные цены рассчитанные на различных покупателей</a:t>
            </a:r>
          </a:p>
          <a:p>
            <a:r>
              <a:rPr lang="ru-RU" sz="2000" dirty="0">
                <a:solidFill>
                  <a:schemeClr val="tx1"/>
                </a:solidFill>
              </a:rPr>
              <a:t>Увеличение цены – </a:t>
            </a:r>
            <a:r>
              <a:rPr lang="ru-RU" sz="2000" dirty="0" err="1">
                <a:solidFill>
                  <a:schemeClr val="tx1"/>
                </a:solidFill>
              </a:rPr>
              <a:t>м.б</a:t>
            </a:r>
            <a:r>
              <a:rPr lang="ru-RU" sz="2000" dirty="0">
                <a:solidFill>
                  <a:schemeClr val="tx1"/>
                </a:solidFill>
              </a:rPr>
              <a:t>. вызвано различными причинами : инфляцией и ростом затрат на производство, падение доходов населения, резкое увеличение спроса на продукцию.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9D35E6A-5141-FCD3-00B7-87203DFF1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169" y="4195745"/>
            <a:ext cx="2388116" cy="238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892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FCBE34A-68A7-40AE-8F17-7ED1CFBAC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36229"/>
            <a:ext cx="8596668" cy="5605134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Снижение цены - может быть защитной мерой в условиях конкуренции или наступательной стратегией, если падают расходы.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В этом случае используются следующие виды цен: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а) </a:t>
            </a:r>
            <a:r>
              <a:rPr lang="ru-RU" sz="2000" b="1" dirty="0">
                <a:solidFill>
                  <a:schemeClr val="tx1"/>
                </a:solidFill>
              </a:rPr>
              <a:t>скользящая падающая цена </a:t>
            </a:r>
            <a:r>
              <a:rPr lang="ru-RU" sz="2000" dirty="0">
                <a:solidFill>
                  <a:schemeClr val="tx1"/>
                </a:solidFill>
              </a:rPr>
              <a:t>- по мере насыщения рынка цена падает и если покупатель быстро реагирует на уменьшение цены, то для увеличения продаж продавцу выгодно снизить цену.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б) </a:t>
            </a:r>
            <a:r>
              <a:rPr lang="ru-RU" sz="2000" b="1" dirty="0">
                <a:solidFill>
                  <a:schemeClr val="tx1"/>
                </a:solidFill>
              </a:rPr>
              <a:t>преимущественная цена</a:t>
            </a:r>
            <a:r>
              <a:rPr lang="ru-RU" sz="2000" dirty="0">
                <a:solidFill>
                  <a:schemeClr val="tx1"/>
                </a:solidFill>
              </a:rPr>
              <a:t>, если производитель один на рынке и его продукция имеет высокий престиж у покупателей. И некоторое понижение цены позволит предприятию сохранить свое преимущество на рынке перед конкурентами.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в) </a:t>
            </a:r>
            <a:r>
              <a:rPr lang="ru-RU" sz="2000" b="1" dirty="0">
                <a:solidFill>
                  <a:schemeClr val="tx1"/>
                </a:solidFill>
              </a:rPr>
              <a:t>цена ниже, чем у других предприятий</a:t>
            </a:r>
            <a:r>
              <a:rPr lang="ru-RU" sz="2000" dirty="0">
                <a:solidFill>
                  <a:schemeClr val="tx1"/>
                </a:solidFill>
              </a:rPr>
              <a:t>, чаще применяется к взаимодополняющих товаров, они могут быть реализованы по своим обычным ценам вместе с товаром, цены на которые снижены. Здесь главное привлечь внимание на реализацию этих товаров, а товары, цены на которые снижен - это своеобразная реклама.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B6356E2E-89DC-F0EA-10EA-7AD41D9C9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169" y="4195745"/>
            <a:ext cx="2388116" cy="238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660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8080A9-E1E7-4DCF-A380-42DA6C9C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501" y="295122"/>
            <a:ext cx="9546672" cy="741028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Система регулирования цен на лекарственные средства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534716-218B-40E5-9A7D-7A573D944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501" y="1275127"/>
            <a:ext cx="8596668" cy="4917237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Цены на ЛС учитывают особенности ЛС как товара, в том числе и социальные. Задачами правительства в области ценообразования на ЛС заключается в осуществлении контроля над расходами бюджетных средств на эти цели, гарантированной возможности приобретения ЛП по доступным ценам.</a:t>
            </a:r>
          </a:p>
          <a:p>
            <a:r>
              <a:rPr lang="ru-RU" sz="2000" dirty="0">
                <a:solidFill>
                  <a:schemeClr val="tx1"/>
                </a:solidFill>
              </a:rPr>
              <a:t>В условиях рыночной экономики цены на ЛС, ИМН и другие товары аптечного ассортимента стали свободными учитывают действие объективных законов экономики: спроса, предложения, стоимости.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Свободные отпускные цены устанавливаются изготовителями ЛС по согласованию с потребителями исходя из себестоимости и качества продукции. В свободные отпускные цены включены налоги и сборы в соответствии с действующим законодательством</a:t>
            </a:r>
            <a:r>
              <a:rPr lang="ru-RU" sz="2000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B2BE6DB-8C90-EDF6-6F82-5942D7310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823" y="4080334"/>
            <a:ext cx="2551285" cy="255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503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2E4B059-4E3A-439F-9AF8-B2719A40D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4735"/>
            <a:ext cx="8596668" cy="5076628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Свободные оптовые цены на товары, реализуемые оптовыми посредниками, формируются с учетом размеров торговых надбавок, которые устанавливают органы исполнительной власти субъектов РФ, в них учитываются расходы по закупке, транспортировке, реализации продукции, а также прибыль.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Свободные розничные цены определяются на товары аптечного ассортимента (кроме ЛС, ИМН, МТ) аптечными организациями в соответствии со сложившимся спросом и предложением (наличием этого товара на рынке), качества товара и уровнем ИО аптеки.</a:t>
            </a:r>
          </a:p>
          <a:p>
            <a:r>
              <a:rPr lang="ru-RU" sz="2000" dirty="0">
                <a:solidFill>
                  <a:schemeClr val="tx1"/>
                </a:solidFill>
              </a:rPr>
              <a:t>Розничные цены на ЛС, ИМН, МТ зарегистрированные в МЗ РФ, устанавливают с учетом допустимых торговых надбавок к свободной отпускной цене завода-изготовителя или к отпускной цене поставщика.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948AB21-0284-CC39-EF59-040516E372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823" y="4080334"/>
            <a:ext cx="2551285" cy="255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76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8B41A5-99EA-40A8-8FC6-3F9C93A31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9876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tx1"/>
                </a:solidFill>
              </a:rPr>
              <a:t>Для государственной регистрации предельной отпускной цены на ЛС производитель ЛС представляет в МЗ </a:t>
            </a:r>
            <a:r>
              <a:rPr lang="ru-RU" sz="2700" dirty="0" smtClean="0">
                <a:solidFill>
                  <a:schemeClr val="tx1"/>
                </a:solidFill>
              </a:rPr>
              <a:t>РФ </a:t>
            </a:r>
            <a:r>
              <a:rPr lang="ru-RU" sz="2700" dirty="0">
                <a:solidFill>
                  <a:schemeClr val="tx1"/>
                </a:solidFill>
              </a:rPr>
              <a:t>заявление с пакетом документов 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(в 3-х экземплярах):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87143B-C55F-44A9-95CE-F194BB036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8978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sz="2400" dirty="0">
                <a:solidFill>
                  <a:schemeClr val="tx1"/>
                </a:solidFill>
              </a:rPr>
              <a:t>Копии документа, подтверждающего наличия лицензии на производство ЛС.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2. Копии регистрационного удостоверения на ЛС.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3. Данные о коде ЛС по ОКП, его количестве в потребительской упаковке и штрих-коде.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4. Проекте протокола согласования и регистрации предельной отпускной цены на ЛС.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5. Справка о расчете предельной отпускной цены (отечественного или иностранного производителя).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57283F5-44DE-7C78-A2B6-4B59487CEB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4169014"/>
            <a:ext cx="2382707" cy="2382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72AE8E-1196-4A4C-996C-1FD9FFD1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Основные понятия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A44CA92-3753-401D-99AF-60D7BE9D5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Цена - денежное выражение стоимости товара, т.е. его оценка с учетом общественно- необходимых затрат труда на его производство, материалов, сырья с учетом потребительных свойств продукции.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Цена продукта играет большую роль в рыночных отношениях.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25DD151-45D6-2AEB-24E3-F964664244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0534" y="4271205"/>
            <a:ext cx="2414750" cy="24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481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CA95CE4-856D-4AB7-AB39-C71958CED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50" y="1189610"/>
            <a:ext cx="7537142" cy="8877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/>
              <a:t>СПАСИБО ЗА ВНИМАНИЕ!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BA574C3-DB88-3A0B-8B0B-F1CE7D8944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701" y="2716568"/>
            <a:ext cx="3821040" cy="382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6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пятиугольник 3">
            <a:extLst>
              <a:ext uri="{FF2B5EF4-FFF2-40B4-BE49-F238E27FC236}">
                <a16:creationId xmlns="" xmlns:a16="http://schemas.microsoft.com/office/drawing/2014/main" id="{B02EDEB6-ABBC-4677-B318-44CA05B22753}"/>
              </a:ext>
            </a:extLst>
          </p:cNvPr>
          <p:cNvSpPr/>
          <p:nvPr/>
        </p:nvSpPr>
        <p:spPr>
          <a:xfrm rot="5400000">
            <a:off x="4460145" y="-288118"/>
            <a:ext cx="1241571" cy="339754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E1BC837-70BD-4EF8-B1C8-E71EB741330C}"/>
              </a:ext>
            </a:extLst>
          </p:cNvPr>
          <p:cNvSpPr/>
          <p:nvPr/>
        </p:nvSpPr>
        <p:spPr>
          <a:xfrm>
            <a:off x="746619" y="2728123"/>
            <a:ext cx="2088859" cy="10570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8A99260-B5B9-4838-A8E4-8CB66A57E7CA}"/>
              </a:ext>
            </a:extLst>
          </p:cNvPr>
          <p:cNvSpPr/>
          <p:nvPr/>
        </p:nvSpPr>
        <p:spPr>
          <a:xfrm>
            <a:off x="2835478" y="4074158"/>
            <a:ext cx="2088859" cy="10570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DA0D367-B0C3-4E5F-BAD8-1239FCFCC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643" y="4058182"/>
            <a:ext cx="2103302" cy="107298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3CF60D3D-F95D-4EFC-9E36-72F7DCAC7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2945" y="2728123"/>
            <a:ext cx="2103302" cy="1072989"/>
          </a:xfrm>
          <a:prstGeom prst="rect">
            <a:avLst/>
          </a:prstGeom>
        </p:spPr>
      </p:pic>
      <p:cxnSp>
        <p:nvCxnSpPr>
          <p:cNvPr id="12" name="Соединитель: уступ 11">
            <a:extLst>
              <a:ext uri="{FF2B5EF4-FFF2-40B4-BE49-F238E27FC236}">
                <a16:creationId xmlns="" xmlns:a16="http://schemas.microsoft.com/office/drawing/2014/main" id="{270E634E-4BC7-4A40-8071-8AC50D6DE49B}"/>
              </a:ext>
            </a:extLst>
          </p:cNvPr>
          <p:cNvCxnSpPr/>
          <p:nvPr/>
        </p:nvCxnSpPr>
        <p:spPr>
          <a:xfrm rot="10800000" flipV="1">
            <a:off x="2835478" y="2046118"/>
            <a:ext cx="2245452" cy="100667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DEBEC51A-FB15-4B0F-90CB-378C737FD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080930" y="2041965"/>
            <a:ext cx="2334970" cy="1091279"/>
          </a:xfrm>
          <a:prstGeom prst="rect">
            <a:avLst/>
          </a:prstGeom>
        </p:spPr>
      </p:pic>
      <p:cxnSp>
        <p:nvCxnSpPr>
          <p:cNvPr id="15" name="Соединитель: уступ 14">
            <a:extLst>
              <a:ext uri="{FF2B5EF4-FFF2-40B4-BE49-F238E27FC236}">
                <a16:creationId xmlns="" xmlns:a16="http://schemas.microsoft.com/office/drawing/2014/main" id="{DDE51F67-547E-4B69-B4F5-8D4CE1214711}"/>
              </a:ext>
            </a:extLst>
          </p:cNvPr>
          <p:cNvCxnSpPr/>
          <p:nvPr/>
        </p:nvCxnSpPr>
        <p:spPr>
          <a:xfrm rot="5400000">
            <a:off x="3669710" y="2668302"/>
            <a:ext cx="2021747" cy="78996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71195ABA-8535-4834-8A77-DE52681705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075566" y="2046118"/>
            <a:ext cx="877900" cy="210939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8C15F251-8C67-4FB2-9F3A-B0301B61C538}"/>
              </a:ext>
            </a:extLst>
          </p:cNvPr>
          <p:cNvSpPr txBox="1"/>
          <p:nvPr/>
        </p:nvSpPr>
        <p:spPr>
          <a:xfrm>
            <a:off x="3967756" y="948987"/>
            <a:ext cx="2215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Функции цены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035B188-DBBA-4B59-A517-38BA5746CB66}"/>
              </a:ext>
            </a:extLst>
          </p:cNvPr>
          <p:cNvSpPr txBox="1"/>
          <p:nvPr/>
        </p:nvSpPr>
        <p:spPr>
          <a:xfrm>
            <a:off x="741255" y="3052798"/>
            <a:ext cx="208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Учетная функция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FD43321A-7554-4188-BD11-C652D12D0BFD}"/>
              </a:ext>
            </a:extLst>
          </p:cNvPr>
          <p:cNvSpPr txBox="1"/>
          <p:nvPr/>
        </p:nvSpPr>
        <p:spPr>
          <a:xfrm>
            <a:off x="2835478" y="4288077"/>
            <a:ext cx="2088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Стимулирующая функция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4B9E6327-A3C2-4773-BEBF-B0FDB157005C}"/>
              </a:ext>
            </a:extLst>
          </p:cNvPr>
          <p:cNvSpPr txBox="1"/>
          <p:nvPr/>
        </p:nvSpPr>
        <p:spPr>
          <a:xfrm>
            <a:off x="5395283" y="4288077"/>
            <a:ext cx="1812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Регулирующая функция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6238192-E033-4D33-870C-FD2CC605618B}"/>
              </a:ext>
            </a:extLst>
          </p:cNvPr>
          <p:cNvSpPr txBox="1"/>
          <p:nvPr/>
        </p:nvSpPr>
        <p:spPr>
          <a:xfrm>
            <a:off x="7352945" y="2956376"/>
            <a:ext cx="2103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Распределительная функция</a:t>
            </a:r>
          </a:p>
        </p:txBody>
      </p:sp>
    </p:spTree>
    <p:extLst>
      <p:ext uri="{BB962C8B-B14F-4D97-AF65-F5344CB8AC3E}">
        <p14:creationId xmlns:p14="http://schemas.microsoft.com/office/powerpoint/2010/main" val="228842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EC684A7-CD74-4968-B31A-D83A36B1B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356" y="1645684"/>
            <a:ext cx="8596668" cy="38807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i="1" u="sng" dirty="0">
                <a:solidFill>
                  <a:schemeClr val="tx1"/>
                </a:solidFill>
              </a:rPr>
              <a:t>Учетная функция.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Важнейшая функция цены- измерение затрат и результатов труда (в цену включены затраты живого и овеществленного труда, материалов, сырья), она показывает уровень производительности труда и в конечном итоге - прибыль.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CECE46C8-7C9E-5D18-74DE-CADC4570D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5024" y="4062579"/>
            <a:ext cx="2636364" cy="26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066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0AAFBC1-5EEA-4476-84DD-4C8470A7D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i="1" u="sng" dirty="0">
                <a:solidFill>
                  <a:schemeClr val="tx1"/>
                </a:solidFill>
              </a:rPr>
              <a:t>Стимулирующая функция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Экономическое стимулирование заключается в учете качества продукции и стимулирование его повышения, в обновлении ассортимента продукции.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AF20EAC-AB68-D303-2302-030F5E9389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169" y="4195745"/>
            <a:ext cx="2388116" cy="238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8575A47-0F20-4176-8851-20C7E18E5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967" y="1151261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i="1" u="sng" dirty="0">
                <a:solidFill>
                  <a:schemeClr val="tx1"/>
                </a:solidFill>
              </a:rPr>
              <a:t>Регулирующая функция</a:t>
            </a:r>
          </a:p>
          <a:p>
            <a:r>
              <a:rPr lang="ru-RU" sz="2400" dirty="0">
                <a:solidFill>
                  <a:schemeClr val="tx1"/>
                </a:solidFill>
              </a:rPr>
              <a:t>Рыночная цена может отличаться от той, которую хотел бы назначить производитель продукции, в тоже время покупатель всегда стремится уменьшить свои затраты на приобретение этой продукции. Поэтому регулирующая функция цены заключается в том, что товар будет продан, если цена устроит и продавца и покупателя – возникает равновесная цена на продукцию.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7C2EFC3-8A49-7B0A-A18A-CF237490C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039" y="3849514"/>
            <a:ext cx="2719961" cy="2719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06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31997EA-58F3-4E67-B602-5828C323A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212" y="953226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i="1" u="sng" dirty="0">
                <a:solidFill>
                  <a:schemeClr val="tx1"/>
                </a:solidFill>
              </a:rPr>
              <a:t>Распределительная функция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Служит средством перераспределения доходов, получаемых в результате отклонений от стоимости товаров для решения социальных и экономических задач (за счет налогообложения- уменьшения налога на прибыль предприятиям выпускающих жизненно-необходимые ЛС , бесплатный и льготный отпуск некоторым категориям населения).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428D253-8BD7-30FF-1309-F203A3F3D4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087" y="3874762"/>
            <a:ext cx="2983238" cy="298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07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: пятиугольник 5">
            <a:extLst>
              <a:ext uri="{FF2B5EF4-FFF2-40B4-BE49-F238E27FC236}">
                <a16:creationId xmlns="" xmlns:a16="http://schemas.microsoft.com/office/drawing/2014/main" id="{9F11E591-0C4B-4044-BDC6-021C64B00BB6}"/>
              </a:ext>
            </a:extLst>
          </p:cNvPr>
          <p:cNvSpPr/>
          <p:nvPr/>
        </p:nvSpPr>
        <p:spPr>
          <a:xfrm rot="5400000">
            <a:off x="4337107" y="117446"/>
            <a:ext cx="1132513" cy="2692867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9BF57D9-B070-45CD-B6F3-D7D6CF2AC99E}"/>
              </a:ext>
            </a:extLst>
          </p:cNvPr>
          <p:cNvSpPr txBox="1"/>
          <p:nvPr/>
        </p:nvSpPr>
        <p:spPr>
          <a:xfrm>
            <a:off x="4146258" y="1102936"/>
            <a:ext cx="1514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Виды цен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99B4ECA2-0C66-441F-B69E-FF326D9E33B0}"/>
              </a:ext>
            </a:extLst>
          </p:cNvPr>
          <p:cNvSpPr/>
          <p:nvPr/>
        </p:nvSpPr>
        <p:spPr>
          <a:xfrm>
            <a:off x="746620" y="2871132"/>
            <a:ext cx="1904301" cy="11157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E4614B8-0404-46F4-B44F-591944215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5890" y="2871132"/>
            <a:ext cx="1926503" cy="113395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455AA833-7276-42DF-B6D5-50F00E702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626" y="2871132"/>
            <a:ext cx="1926503" cy="113395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EF12E48-CE8A-47F2-854A-F1B9A205F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154" y="2862023"/>
            <a:ext cx="1926503" cy="1133954"/>
          </a:xfrm>
          <a:prstGeom prst="rect">
            <a:avLst/>
          </a:prstGeom>
        </p:spPr>
      </p:pic>
      <p:cxnSp>
        <p:nvCxnSpPr>
          <p:cNvPr id="19" name="Соединитель: уступ 18">
            <a:extLst>
              <a:ext uri="{FF2B5EF4-FFF2-40B4-BE49-F238E27FC236}">
                <a16:creationId xmlns="" xmlns:a16="http://schemas.microsoft.com/office/drawing/2014/main" id="{726A65A8-D71E-4A0A-8C2F-A39E8A2ECD04}"/>
              </a:ext>
            </a:extLst>
          </p:cNvPr>
          <p:cNvCxnSpPr>
            <a:cxnSpLocks/>
          </p:cNvCxnSpPr>
          <p:nvPr/>
        </p:nvCxnSpPr>
        <p:spPr>
          <a:xfrm rot="5400000">
            <a:off x="2240907" y="1555112"/>
            <a:ext cx="1424032" cy="12080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0782A4D7-6A19-48EE-8A6A-280CE1517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249796" y="1447102"/>
            <a:ext cx="1298561" cy="1511939"/>
          </a:xfrm>
          <a:prstGeom prst="rect">
            <a:avLst/>
          </a:prstGeom>
        </p:spPr>
      </p:pic>
      <p:cxnSp>
        <p:nvCxnSpPr>
          <p:cNvPr id="24" name="Соединитель: уступ 23">
            <a:extLst>
              <a:ext uri="{FF2B5EF4-FFF2-40B4-BE49-F238E27FC236}">
                <a16:creationId xmlns="" xmlns:a16="http://schemas.microsoft.com/office/drawing/2014/main" id="{767E2EBC-FF0B-4959-8900-B9456103E024}"/>
              </a:ext>
            </a:extLst>
          </p:cNvPr>
          <p:cNvCxnSpPr>
            <a:cxnSpLocks/>
            <a:stCxn id="6" idx="3"/>
          </p:cNvCxnSpPr>
          <p:nvPr/>
        </p:nvCxnSpPr>
        <p:spPr>
          <a:xfrm rot="5400000">
            <a:off x="4200098" y="2158757"/>
            <a:ext cx="831887" cy="57464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545BA396-A730-4909-9D56-B88D9FE2DF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4903361" y="2030135"/>
            <a:ext cx="664522" cy="920576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C8149F50-4316-49A5-9317-20E23900147A}"/>
              </a:ext>
            </a:extLst>
          </p:cNvPr>
          <p:cNvSpPr txBox="1"/>
          <p:nvPr/>
        </p:nvSpPr>
        <p:spPr>
          <a:xfrm>
            <a:off x="1034158" y="3232709"/>
            <a:ext cx="1396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Розничная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FF1FA36F-9E87-41B6-ABC0-A499A7103928}"/>
              </a:ext>
            </a:extLst>
          </p:cNvPr>
          <p:cNvSpPr txBox="1"/>
          <p:nvPr/>
        </p:nvSpPr>
        <p:spPr>
          <a:xfrm>
            <a:off x="3182003" y="3232709"/>
            <a:ext cx="1347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Отпускная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="" xmlns:a16="http://schemas.microsoft.com/office/drawing/2014/main" id="{B525CD00-50E4-4218-A730-E0D2B4EC2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975" y="4572289"/>
            <a:ext cx="1479895" cy="871077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="" xmlns:a16="http://schemas.microsoft.com/office/drawing/2014/main" id="{28D9B1BA-D7DB-4BB9-BDF2-040837318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6093" y="4564505"/>
            <a:ext cx="1479895" cy="871077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="" xmlns:a16="http://schemas.microsoft.com/office/drawing/2014/main" id="{DDACD929-9672-4110-821F-96A8D9AA95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8871" y="3974793"/>
            <a:ext cx="477374" cy="66131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="" xmlns:a16="http://schemas.microsoft.com/office/drawing/2014/main" id="{5F106F44-5C75-4585-B5DF-323F843963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4210566" y="3974793"/>
            <a:ext cx="475529" cy="664522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7E01256E-6D35-42B9-A491-3F60419E6C6D}"/>
              </a:ext>
            </a:extLst>
          </p:cNvPr>
          <p:cNvSpPr txBox="1"/>
          <p:nvPr/>
        </p:nvSpPr>
        <p:spPr>
          <a:xfrm>
            <a:off x="2290191" y="4801352"/>
            <a:ext cx="1325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Отпускная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53FD15C0-A65C-45BD-B59E-E2DC81D33BBC}"/>
              </a:ext>
            </a:extLst>
          </p:cNvPr>
          <p:cNvSpPr txBox="1"/>
          <p:nvPr/>
        </p:nvSpPr>
        <p:spPr>
          <a:xfrm>
            <a:off x="4065310" y="4801352"/>
            <a:ext cx="1241570" cy="38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Оптовая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E83FF56-BB63-4BEB-ACAC-0BE770E66B7A}"/>
              </a:ext>
            </a:extLst>
          </p:cNvPr>
          <p:cNvSpPr txBox="1"/>
          <p:nvPr/>
        </p:nvSpPr>
        <p:spPr>
          <a:xfrm>
            <a:off x="5324688" y="3178395"/>
            <a:ext cx="1479895" cy="554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38" name="Рисунок 37">
            <a:extLst>
              <a:ext uri="{FF2B5EF4-FFF2-40B4-BE49-F238E27FC236}">
                <a16:creationId xmlns="" xmlns:a16="http://schemas.microsoft.com/office/drawing/2014/main" id="{DC64AEBB-E269-424F-A294-80ABADEC2F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7883" y="4576482"/>
            <a:ext cx="1481456" cy="871804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="" xmlns:a16="http://schemas.microsoft.com/office/drawing/2014/main" id="{12AEB219-3A4F-4B8B-ACAC-69E41CE1D6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1234" y="4581135"/>
            <a:ext cx="1481456" cy="87180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20B3127F-6E18-4E58-B549-C729A5602137}"/>
              </a:ext>
            </a:extLst>
          </p:cNvPr>
          <p:cNvSpPr txBox="1"/>
          <p:nvPr/>
        </p:nvSpPr>
        <p:spPr>
          <a:xfrm>
            <a:off x="5108506" y="3259211"/>
            <a:ext cx="184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Фиксированная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8E538EB0-56F0-4349-9FD5-D04C2A4134D1}"/>
              </a:ext>
            </a:extLst>
          </p:cNvPr>
          <p:cNvSpPr txBox="1"/>
          <p:nvPr/>
        </p:nvSpPr>
        <p:spPr>
          <a:xfrm>
            <a:off x="5702510" y="4676877"/>
            <a:ext cx="121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Фиксиро</a:t>
            </a:r>
            <a:r>
              <a:rPr lang="ru-RU" dirty="0"/>
              <a:t>-ванная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C425EB78-E0A2-47E2-8275-22E8A6323E0F}"/>
              </a:ext>
            </a:extLst>
          </p:cNvPr>
          <p:cNvSpPr txBox="1"/>
          <p:nvPr/>
        </p:nvSpPr>
        <p:spPr>
          <a:xfrm>
            <a:off x="7261234" y="4791007"/>
            <a:ext cx="148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Плавающая</a:t>
            </a:r>
          </a:p>
        </p:txBody>
      </p:sp>
      <p:cxnSp>
        <p:nvCxnSpPr>
          <p:cNvPr id="44" name="Соединитель: уступ 43">
            <a:extLst>
              <a:ext uri="{FF2B5EF4-FFF2-40B4-BE49-F238E27FC236}">
                <a16:creationId xmlns="" xmlns:a16="http://schemas.microsoft.com/office/drawing/2014/main" id="{94A15E2D-A8F2-444C-813D-67D062FF9118}"/>
              </a:ext>
            </a:extLst>
          </p:cNvPr>
          <p:cNvCxnSpPr>
            <a:stCxn id="10" idx="2"/>
          </p:cNvCxnSpPr>
          <p:nvPr/>
        </p:nvCxnSpPr>
        <p:spPr>
          <a:xfrm rot="16200000" flipH="1">
            <a:off x="5859760" y="4174468"/>
            <a:ext cx="559419" cy="22065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оединитель: уступ 45">
            <a:extLst>
              <a:ext uri="{FF2B5EF4-FFF2-40B4-BE49-F238E27FC236}">
                <a16:creationId xmlns="" xmlns:a16="http://schemas.microsoft.com/office/drawing/2014/main" id="{836F112D-7729-47CD-8FB6-26EECF8F3CAE}"/>
              </a:ext>
            </a:extLst>
          </p:cNvPr>
          <p:cNvCxnSpPr>
            <a:cxnSpLocks/>
          </p:cNvCxnSpPr>
          <p:nvPr/>
        </p:nvCxnSpPr>
        <p:spPr>
          <a:xfrm rot="16200000" flipH="1">
            <a:off x="6829683" y="4011415"/>
            <a:ext cx="567514" cy="5548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69E588B0-83E9-48AA-B76B-C5DD5B997084}"/>
              </a:ext>
            </a:extLst>
          </p:cNvPr>
          <p:cNvSpPr txBox="1"/>
          <p:nvPr/>
        </p:nvSpPr>
        <p:spPr>
          <a:xfrm>
            <a:off x="7550596" y="3240065"/>
            <a:ext cx="1298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Фактурная</a:t>
            </a:r>
          </a:p>
        </p:txBody>
      </p:sp>
    </p:spTree>
    <p:extLst>
      <p:ext uri="{BB962C8B-B14F-4D97-AF65-F5344CB8AC3E}">
        <p14:creationId xmlns:p14="http://schemas.microsoft.com/office/powerpoint/2010/main" val="3370555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DF7708-F68F-4A56-B974-616219252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373" y="836639"/>
            <a:ext cx="8596668" cy="3959604"/>
          </a:xfrm>
        </p:spPr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tx1"/>
                </a:solidFill>
              </a:rPr>
              <a:t>Розничная цена </a:t>
            </a:r>
            <a:r>
              <a:rPr lang="ru-RU" sz="2000" dirty="0">
                <a:solidFill>
                  <a:schemeClr val="tx1"/>
                </a:solidFill>
              </a:rPr>
              <a:t>- это цена продажи товара конечному потребителю (главным образом населению) поштучно или мелкими партиями. Свободные розничные цены и тарифы определяются розничными торговыми предприятиями самостоятельно, исходя из свободной отпускной цены производителя или цены поставщика и торговой надбавки.</a:t>
            </a:r>
          </a:p>
          <a:p>
            <a:r>
              <a:rPr lang="ru-RU" sz="2000" b="1" u="sng" dirty="0">
                <a:solidFill>
                  <a:schemeClr val="tx1"/>
                </a:solidFill>
              </a:rPr>
              <a:t>Отпускная цена </a:t>
            </a:r>
            <a:r>
              <a:rPr lang="ru-RU" sz="2000" dirty="0">
                <a:solidFill>
                  <a:schemeClr val="tx1"/>
                </a:solidFill>
              </a:rPr>
              <a:t>производителя продукции состоит из себестоимости продукции, дохода производителя.</a:t>
            </a:r>
          </a:p>
          <a:p>
            <a:r>
              <a:rPr lang="ru-RU" sz="2000" b="1" u="sng" dirty="0">
                <a:solidFill>
                  <a:schemeClr val="tx1"/>
                </a:solidFill>
              </a:rPr>
              <a:t>Оптовая цена поставщика </a:t>
            </a:r>
            <a:r>
              <a:rPr lang="ru-RU" sz="2000" dirty="0">
                <a:solidFill>
                  <a:schemeClr val="tx1"/>
                </a:solidFill>
              </a:rPr>
              <a:t>состоит из свободной отпускной цены производителя и торговой надбавки поставщика.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788855F-F90E-633D-D0E2-83546B5D2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045" y="4186867"/>
            <a:ext cx="2387788" cy="238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465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234</TotalTime>
  <Words>1380</Words>
  <Application>Microsoft Office PowerPoint</Application>
  <PresentationFormat>Произвольный</PresentationFormat>
  <Paragraphs>78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ОСНОВЫ ЦЕНООБРАЗОВАНИЯ НА ЛЕКАРСТВЕННЫЕ СРЕДСТВА</vt:lpstr>
      <vt:lpstr>Основные понятия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Организации, действующие в рыночных условиях ориентируются на следующие цели ценообразования:</vt:lpstr>
      <vt:lpstr>Презентация PowerPoint</vt:lpstr>
      <vt:lpstr>Ценообразование на новые товары</vt:lpstr>
      <vt:lpstr>Презентация PowerPoint</vt:lpstr>
      <vt:lpstr>Ценообразование на устоявшиеся на рынке товары.</vt:lpstr>
      <vt:lpstr>Презентация PowerPoint</vt:lpstr>
      <vt:lpstr>Система регулирования цен на лекарственные средства</vt:lpstr>
      <vt:lpstr>Презентация PowerPoint</vt:lpstr>
      <vt:lpstr>Для государственной регистрации предельной отпускной цены на ЛС производитель ЛС представляет в МЗ РФ заявление с пакетом документов  (в 3-х экземплярах):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ЦЕНООБРАЗОВАНИЯ НА ЛЕКАРСТВЕННЫЕ СРЕДСТВА</dc:title>
  <dc:creator>Admin</dc:creator>
  <cp:lastModifiedBy>Татьяна Медведева</cp:lastModifiedBy>
  <cp:revision>17</cp:revision>
  <dcterms:created xsi:type="dcterms:W3CDTF">2022-11-15T08:12:40Z</dcterms:created>
  <dcterms:modified xsi:type="dcterms:W3CDTF">2023-01-26T07:14:56Z</dcterms:modified>
</cp:coreProperties>
</file>