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70" r:id="rId3"/>
    <p:sldId id="277" r:id="rId4"/>
    <p:sldId id="267" r:id="rId5"/>
    <p:sldId id="279" r:id="rId6"/>
    <p:sldId id="261" r:id="rId7"/>
    <p:sldId id="262" r:id="rId8"/>
    <p:sldId id="278" r:id="rId9"/>
    <p:sldId id="258" r:id="rId10"/>
    <p:sldId id="257" r:id="rId11"/>
    <p:sldId id="273" r:id="rId12"/>
    <p:sldId id="264" r:id="rId13"/>
    <p:sldId id="271" r:id="rId14"/>
    <p:sldId id="289" r:id="rId15"/>
    <p:sldId id="272" r:id="rId16"/>
    <p:sldId id="269" r:id="rId17"/>
    <p:sldId id="274" r:id="rId18"/>
    <p:sldId id="290" r:id="rId19"/>
    <p:sldId id="291" r:id="rId20"/>
    <p:sldId id="280" r:id="rId21"/>
    <p:sldId id="281" r:id="rId22"/>
    <p:sldId id="284" r:id="rId23"/>
    <p:sldId id="285" r:id="rId24"/>
    <p:sldId id="286" r:id="rId25"/>
    <p:sldId id="282" r:id="rId26"/>
    <p:sldId id="287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60" d="100"/>
          <a:sy n="60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B6715-3F7D-445B-AA17-F21D0ED81161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E8B86-438D-44FF-A732-1AAC808A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9F92-5D85-403E-93DE-399E28BDB34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FD7D-4878-4538-B6FE-4B130A05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9F92-5D85-403E-93DE-399E28BDB34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FD7D-4878-4538-B6FE-4B130A05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9F92-5D85-403E-93DE-399E28BDB34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FD7D-4878-4538-B6FE-4B130A05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9F92-5D85-403E-93DE-399E28BDB34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FD7D-4878-4538-B6FE-4B130A05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9F92-5D85-403E-93DE-399E28BDB34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FD7D-4878-4538-B6FE-4B130A05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9F92-5D85-403E-93DE-399E28BDB34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FD7D-4878-4538-B6FE-4B130A05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9F92-5D85-403E-93DE-399E28BDB34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FD7D-4878-4538-B6FE-4B130A05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9F92-5D85-403E-93DE-399E28BDB34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FD7D-4878-4538-B6FE-4B130A05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9F92-5D85-403E-93DE-399E28BDB34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FD7D-4878-4538-B6FE-4B130A05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9F92-5D85-403E-93DE-399E28BDB34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FD7D-4878-4538-B6FE-4B130A05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9F92-5D85-403E-93DE-399E28BDB34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98FD7D-4878-4538-B6FE-4B130A0556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2E9F92-5D85-403E-93DE-399E28BDB34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98FD7D-4878-4538-B6FE-4B130A0556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image" Target="../media/image28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86409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МБОУ ДО «</a:t>
            </a:r>
            <a:r>
              <a:rPr lang="ru-RU" sz="3600" dirty="0" err="1" smtClean="0"/>
              <a:t>Удомельская</a:t>
            </a:r>
            <a:r>
              <a:rPr lang="ru-RU" sz="3600" dirty="0" smtClean="0"/>
              <a:t> детская школа искусств»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Мои документы\ДИРЕКТОР\ПРЕЗЕНТАЦИЯ ШКОЛЫ\фотографии для презентации школы\DSCN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8072494" cy="5222508"/>
          </a:xfrm>
          <a:prstGeom prst="rect">
            <a:avLst/>
          </a:prstGeom>
          <a:noFill/>
        </p:spPr>
      </p:pic>
      <p:pic>
        <p:nvPicPr>
          <p:cNvPr id="1027" name="Picture 3" descr="E:\Мои документы\ДИРЕКТОР\ПРЕЗЕНТАЦИЯ ШКОЛЫ\фотографии для презентации школы\логотип шко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4553605"/>
            <a:ext cx="2016224" cy="2040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630534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Хоровое </a:t>
            </a:r>
            <a:br>
              <a:rPr lang="ru-RU" sz="5400" b="1" dirty="0" smtClean="0"/>
            </a:br>
            <a:r>
              <a:rPr lang="ru-RU" sz="5400" b="1" dirty="0" smtClean="0"/>
              <a:t>отделение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3614734" cy="51686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Младший хор и Старший хор – </a:t>
            </a:r>
            <a:r>
              <a:rPr lang="ru-RU" dirty="0" err="1" smtClean="0"/>
              <a:t>рук.Летунова</a:t>
            </a:r>
            <a:r>
              <a:rPr lang="ru-RU" dirty="0" smtClean="0"/>
              <a:t> Ю.Ю.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Хор «Камертон» – </a:t>
            </a:r>
            <a:r>
              <a:rPr lang="ru-RU" dirty="0" err="1" smtClean="0"/>
              <a:t>рук.Коротких</a:t>
            </a:r>
            <a:r>
              <a:rPr lang="ru-RU" dirty="0" smtClean="0"/>
              <a:t> М.А.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E:\Мои документы\ДИРЕКТОР\ПРЕЗЕНТАЦИЯ ШКОЛЫ\ФОТОГРАФИИ к Учётным карточкам коллективов\старший хор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7723">
            <a:off x="4785718" y="1834232"/>
            <a:ext cx="4070256" cy="2713308"/>
          </a:xfrm>
          <a:prstGeom prst="rect">
            <a:avLst/>
          </a:prstGeom>
          <a:noFill/>
        </p:spPr>
      </p:pic>
      <p:pic>
        <p:nvPicPr>
          <p:cNvPr id="1026" name="Picture 2" descr="E:\Мои документы\Мои рисунки\Отчетный хоровой концерт 2018\Отчетный концерт хоров ДШИ (4).Movie_Копия экра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365104"/>
            <a:ext cx="3914910" cy="2202137"/>
          </a:xfrm>
          <a:prstGeom prst="rect">
            <a:avLst/>
          </a:prstGeom>
          <a:noFill/>
        </p:spPr>
      </p:pic>
      <p:pic>
        <p:nvPicPr>
          <p:cNvPr id="1027" name="Picture 3" descr="E:\Мои документы\Мои рисунки\Отчетный хоровой концерт 2018\Отчетный концерт хоров ДШИ (8).Movie_Копия экра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1833">
            <a:off x="3941433" y="539704"/>
            <a:ext cx="3584398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642918"/>
            <a:ext cx="4686304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Художественное отделение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8860" y="1571612"/>
            <a:ext cx="6329378" cy="930810"/>
          </a:xfrm>
        </p:spPr>
        <p:txBody>
          <a:bodyPr/>
          <a:lstStyle/>
          <a:p>
            <a:r>
              <a:rPr lang="ru-RU" dirty="0" smtClean="0"/>
              <a:t>Заведующий – Константинов Леонид Николаевич, преподаватель высшей категории, член Союза художников РФ</a:t>
            </a:r>
            <a:endParaRPr lang="ru-RU" dirty="0"/>
          </a:p>
        </p:txBody>
      </p:sp>
      <p:pic>
        <p:nvPicPr>
          <p:cNvPr id="7" name="Picture 3" descr="C:\Users\User\Desktop\12-10-2018_15-36-00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1785950" cy="2631985"/>
          </a:xfrm>
          <a:prstGeom prst="rect">
            <a:avLst/>
          </a:prstGeom>
          <a:noFill/>
        </p:spPr>
      </p:pic>
      <p:pic>
        <p:nvPicPr>
          <p:cNvPr id="1026" name="Picture 2" descr="F:\для САЙТА\IMG_76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3019417" cy="2264563"/>
          </a:xfrm>
          <a:prstGeom prst="rect">
            <a:avLst/>
          </a:prstGeom>
          <a:noFill/>
        </p:spPr>
      </p:pic>
      <p:pic>
        <p:nvPicPr>
          <p:cNvPr id="1027" name="Picture 3" descr="F:\для САЙТА\IMG_90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86256"/>
            <a:ext cx="3250429" cy="2166953"/>
          </a:xfrm>
          <a:prstGeom prst="rect">
            <a:avLst/>
          </a:prstGeom>
          <a:noFill/>
        </p:spPr>
      </p:pic>
      <p:pic>
        <p:nvPicPr>
          <p:cNvPr id="1028" name="Picture 4" descr="F:\для САЙТА\БАННЕР\20150302_164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786058"/>
            <a:ext cx="2833707" cy="21252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5643578"/>
            <a:ext cx="535785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Окунаясь в мир искусства картин с головой мы желаем узнать для себя что-то новое, неизвестное и увлекательное.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3143272" cy="857256"/>
          </a:xfrm>
        </p:spPr>
        <p:txBody>
          <a:bodyPr/>
          <a:lstStyle/>
          <a:p>
            <a:r>
              <a:rPr lang="ru-RU" dirty="0" err="1" smtClean="0"/>
              <a:t>Пленеры</a:t>
            </a:r>
            <a:endParaRPr lang="ru-RU" dirty="0"/>
          </a:p>
        </p:txBody>
      </p:sp>
      <p:pic>
        <p:nvPicPr>
          <p:cNvPr id="2050" name="Picture 2" descr="F:\О ШКОЛЕ ПРЕЗЕНТАЦИЯ\IMG_9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3786214" cy="2839660"/>
          </a:xfrm>
          <a:prstGeom prst="rect">
            <a:avLst/>
          </a:prstGeom>
          <a:noFill/>
        </p:spPr>
      </p:pic>
      <p:pic>
        <p:nvPicPr>
          <p:cNvPr id="4" name="Picture 2" descr="F:\О ШКОЛЕ ПРЕЗЕНТАЦИЯ\IMG_4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960" y="571481"/>
            <a:ext cx="3714777" cy="2786082"/>
          </a:xfrm>
          <a:prstGeom prst="rect">
            <a:avLst/>
          </a:prstGeom>
          <a:noFill/>
        </p:spPr>
      </p:pic>
      <p:pic>
        <p:nvPicPr>
          <p:cNvPr id="5" name="Picture 3" descr="F:\О ШКОЛЕ ПРЕЗЕНТАЦИЯ\IMG_0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643314"/>
            <a:ext cx="3714887" cy="2786082"/>
          </a:xfrm>
          <a:prstGeom prst="rect">
            <a:avLst/>
          </a:prstGeom>
          <a:noFill/>
        </p:spPr>
      </p:pic>
      <p:pic>
        <p:nvPicPr>
          <p:cNvPr id="6" name="Picture 2" descr="F:\О ШКОЛЕ ПРЕЗЕНТАЦИЯ\IMG_02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000108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04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Стипендиаты МБОУ ДО «УДШИ»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5357825"/>
            <a:ext cx="4038600" cy="9970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Головнин Матвей 4 </a:t>
            </a:r>
            <a:r>
              <a:rPr lang="ru-RU" dirty="0" err="1" smtClean="0"/>
              <a:t>кл</a:t>
            </a:r>
            <a:r>
              <a:rPr lang="ru-RU" dirty="0" smtClean="0"/>
              <a:t>. преподаватель </a:t>
            </a:r>
          </a:p>
          <a:p>
            <a:r>
              <a:rPr lang="ru-RU" dirty="0" smtClean="0"/>
              <a:t>Петрова Г.А.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5357825"/>
            <a:ext cx="4038600" cy="9970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Воробьева Виктория 7 </a:t>
            </a:r>
            <a:r>
              <a:rPr lang="ru-RU" dirty="0" err="1" smtClean="0"/>
              <a:t>кл</a:t>
            </a:r>
            <a:r>
              <a:rPr lang="ru-RU" dirty="0" smtClean="0"/>
              <a:t>. преподаватель </a:t>
            </a:r>
          </a:p>
          <a:p>
            <a:r>
              <a:rPr lang="ru-RU" dirty="0" smtClean="0"/>
              <a:t>Пищугина Е.Г.</a:t>
            </a:r>
            <a:endParaRPr lang="ru-RU" dirty="0"/>
          </a:p>
        </p:txBody>
      </p:sp>
      <p:pic>
        <p:nvPicPr>
          <p:cNvPr id="1026" name="Picture 2" descr="E:\О ШКОЛЕ ПРЕЗЕНТАЦИЯ\IMG_0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2571768" cy="3857307"/>
          </a:xfrm>
          <a:prstGeom prst="rect">
            <a:avLst/>
          </a:prstGeom>
          <a:noFill/>
        </p:spPr>
      </p:pic>
      <p:pic>
        <p:nvPicPr>
          <p:cNvPr id="1027" name="Picture 3" descr="E:\О ШКОЛЕ ПРЕЗЕНТАЦИЯ\IMG_0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85860"/>
            <a:ext cx="2610460" cy="3916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1436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Наши заслуги. </a:t>
            </a:r>
            <a:br>
              <a:rPr lang="ru-RU" sz="4400" dirty="0" smtClean="0"/>
            </a:br>
            <a:r>
              <a:rPr lang="ru-RU" sz="4400" dirty="0" smtClean="0"/>
              <a:t>Победители за </a:t>
            </a:r>
            <a:r>
              <a:rPr lang="ru-RU" sz="4400" dirty="0" smtClean="0"/>
              <a:t>2017-2018 </a:t>
            </a:r>
            <a:r>
              <a:rPr lang="ru-RU" sz="4400" dirty="0" smtClean="0"/>
              <a:t>учебный год. Лауреаты 1,2 и 3 степеней.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4400" dirty="0" smtClean="0"/>
              <a:t>Международные конкурсы – 2</a:t>
            </a:r>
            <a:br>
              <a:rPr lang="ru-RU" sz="4400" dirty="0" smtClean="0"/>
            </a:br>
            <a:r>
              <a:rPr lang="ru-RU" sz="4400" dirty="0" smtClean="0"/>
              <a:t>Всероссийские – 18</a:t>
            </a:r>
            <a:br>
              <a:rPr lang="ru-RU" sz="4400" dirty="0" smtClean="0"/>
            </a:br>
            <a:r>
              <a:rPr lang="ru-RU" sz="4400" dirty="0" smtClean="0"/>
              <a:t>Областные – 61</a:t>
            </a:r>
            <a:br>
              <a:rPr lang="ru-RU" sz="4400" dirty="0" smtClean="0"/>
            </a:br>
            <a:r>
              <a:rPr lang="ru-RU" sz="4400" dirty="0" smtClean="0"/>
              <a:t>Зональные – 35</a:t>
            </a:r>
            <a:br>
              <a:rPr lang="ru-RU" sz="4400" dirty="0" smtClean="0"/>
            </a:br>
            <a:r>
              <a:rPr lang="ru-RU" sz="4400" dirty="0" smtClean="0"/>
              <a:t>Городские - 13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5956188" cy="1057284"/>
          </a:xfrm>
        </p:spPr>
        <p:txBody>
          <a:bodyPr/>
          <a:lstStyle/>
          <a:p>
            <a:r>
              <a:rPr lang="ru-RU" dirty="0" smtClean="0"/>
              <a:t>Кадровый состав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42910" y="1571612"/>
            <a:ext cx="7854696" cy="1752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  Преподаватели школы составляют крепкое профессиональное звено, хороший потенциал навыков и знаний, которые они передают плеяде подрастающего поколения. 50% педагогического коллектива имеют высшую и первую квалификационную категории. Сегодня в школе работает 24 высококвалифицированных педагогических работников.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14290"/>
            <a:ext cx="4071966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Преподаватели</a:t>
            </a:r>
            <a:endParaRPr lang="ru-RU" dirty="0"/>
          </a:p>
        </p:txBody>
      </p:sp>
      <p:pic>
        <p:nvPicPr>
          <p:cNvPr id="25602" name="Picture 2" descr="C:\Users\User\Desktop\12-10-2018_15-36-00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214422"/>
            <a:ext cx="1166859" cy="1749576"/>
          </a:xfrm>
          <a:prstGeom prst="rect">
            <a:avLst/>
          </a:prstGeom>
          <a:noFill/>
        </p:spPr>
      </p:pic>
      <p:pic>
        <p:nvPicPr>
          <p:cNvPr id="25604" name="Picture 4" descr="C:\Users\User\Desktop\12-10-2018_15-36-00\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166773" cy="1749726"/>
          </a:xfrm>
          <a:prstGeom prst="rect">
            <a:avLst/>
          </a:prstGeom>
          <a:noFill/>
        </p:spPr>
      </p:pic>
      <p:pic>
        <p:nvPicPr>
          <p:cNvPr id="25605" name="Picture 5" descr="C:\Users\User\Desktop\12-10-2018_15-36-00\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214422"/>
            <a:ext cx="1143008" cy="1714823"/>
          </a:xfrm>
          <a:prstGeom prst="rect">
            <a:avLst/>
          </a:prstGeom>
          <a:noFill/>
        </p:spPr>
      </p:pic>
      <p:pic>
        <p:nvPicPr>
          <p:cNvPr id="25606" name="Picture 6" descr="C:\Users\User\Desktop\12-10-2018_15-36-00\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286062"/>
            <a:ext cx="1143008" cy="1715006"/>
          </a:xfrm>
          <a:prstGeom prst="rect">
            <a:avLst/>
          </a:prstGeom>
          <a:noFill/>
        </p:spPr>
      </p:pic>
      <p:pic>
        <p:nvPicPr>
          <p:cNvPr id="25607" name="Picture 7" descr="C:\Users\User\Desktop\12-10-2018_15-36-00\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214554"/>
            <a:ext cx="1095404" cy="1643292"/>
          </a:xfrm>
          <a:prstGeom prst="rect">
            <a:avLst/>
          </a:prstGeom>
          <a:noFill/>
        </p:spPr>
      </p:pic>
      <p:pic>
        <p:nvPicPr>
          <p:cNvPr id="25608" name="Picture 8" descr="C:\Users\User\Desktop\12-10-2018_15-36-00\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1285860"/>
            <a:ext cx="1143008" cy="1713942"/>
          </a:xfrm>
          <a:prstGeom prst="rect">
            <a:avLst/>
          </a:prstGeom>
          <a:noFill/>
        </p:spPr>
      </p:pic>
      <p:pic>
        <p:nvPicPr>
          <p:cNvPr id="25609" name="Picture 9" descr="C:\Users\User\Desktop\12-10-2018_15-36-00\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1" y="1217424"/>
            <a:ext cx="1143008" cy="1714104"/>
          </a:xfrm>
          <a:prstGeom prst="rect">
            <a:avLst/>
          </a:prstGeom>
          <a:noFill/>
        </p:spPr>
      </p:pic>
      <p:pic>
        <p:nvPicPr>
          <p:cNvPr id="25610" name="Picture 10" descr="C:\Users\User\Desktop\12-10-2018_15-36-00\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1214422"/>
            <a:ext cx="1214447" cy="1821893"/>
          </a:xfrm>
          <a:prstGeom prst="rect">
            <a:avLst/>
          </a:prstGeom>
          <a:noFill/>
        </p:spPr>
      </p:pic>
      <p:pic>
        <p:nvPicPr>
          <p:cNvPr id="25611" name="Picture 11" descr="C:\Users\User\Desktop\12-10-2018_15-36-00\4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3214686"/>
            <a:ext cx="1142857" cy="1714512"/>
          </a:xfrm>
          <a:prstGeom prst="rect">
            <a:avLst/>
          </a:prstGeom>
          <a:noFill/>
        </p:spPr>
      </p:pic>
      <p:pic>
        <p:nvPicPr>
          <p:cNvPr id="25612" name="Picture 12" descr="C:\Users\User\Desktop\12-10-2018_15-36-00\AsXa1kyI8kw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5" y="3214686"/>
            <a:ext cx="1119195" cy="1678793"/>
          </a:xfrm>
          <a:prstGeom prst="rect">
            <a:avLst/>
          </a:prstGeom>
          <a:noFill/>
        </p:spPr>
      </p:pic>
      <p:pic>
        <p:nvPicPr>
          <p:cNvPr id="25613" name="Picture 13" descr="C:\Users\User\Desktop\12-10-2018_15-36-00\image (5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4876" y="3214686"/>
            <a:ext cx="1143008" cy="1714512"/>
          </a:xfrm>
          <a:prstGeom prst="rect">
            <a:avLst/>
          </a:prstGeom>
          <a:noFill/>
        </p:spPr>
      </p:pic>
      <p:pic>
        <p:nvPicPr>
          <p:cNvPr id="25614" name="Picture 14" descr="C:\Users\User\Desktop\12-10-2018_15-36-00\Изображение 00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72396" y="3262103"/>
            <a:ext cx="1214446" cy="1622807"/>
          </a:xfrm>
          <a:prstGeom prst="rect">
            <a:avLst/>
          </a:prstGeom>
          <a:noFill/>
        </p:spPr>
      </p:pic>
      <p:pic>
        <p:nvPicPr>
          <p:cNvPr id="25615" name="Picture 15" descr="C:\Users\User\Desktop\12-10-2018_15-36-00\размер фото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43636" y="5072074"/>
            <a:ext cx="1214230" cy="1516149"/>
          </a:xfrm>
          <a:prstGeom prst="rect">
            <a:avLst/>
          </a:prstGeom>
          <a:noFill/>
        </p:spPr>
      </p:pic>
      <p:pic>
        <p:nvPicPr>
          <p:cNvPr id="25616" name="Picture 16" descr="C:\Users\User\Desktop\12-10-2018_15-36-00\фото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86116" y="5072074"/>
            <a:ext cx="1143008" cy="1541857"/>
          </a:xfrm>
          <a:prstGeom prst="rect">
            <a:avLst/>
          </a:prstGeom>
          <a:noFill/>
        </p:spPr>
      </p:pic>
      <p:pic>
        <p:nvPicPr>
          <p:cNvPr id="25617" name="Picture 17" descr="C:\Users\User\Desktop\12-10-2018_15-36-00\фото без размера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43042" y="5143512"/>
            <a:ext cx="1428760" cy="1500672"/>
          </a:xfrm>
          <a:prstGeom prst="rect">
            <a:avLst/>
          </a:prstGeom>
          <a:noFill/>
        </p:spPr>
      </p:pic>
      <p:pic>
        <p:nvPicPr>
          <p:cNvPr id="25618" name="Picture 18" descr="C:\Users\User\Desktop\12-10-2018_15-36-00\IMG_217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86314" y="5072074"/>
            <a:ext cx="1047757" cy="1571636"/>
          </a:xfrm>
          <a:prstGeom prst="rect">
            <a:avLst/>
          </a:prstGeom>
          <a:noFill/>
        </p:spPr>
      </p:pic>
      <p:pic>
        <p:nvPicPr>
          <p:cNvPr id="25619" name="Picture 19" descr="C:\Users\User\Desktop\12-10-2018_15-36-00\52_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72396" y="4964859"/>
            <a:ext cx="1071570" cy="1607197"/>
          </a:xfrm>
          <a:prstGeom prst="rect">
            <a:avLst/>
          </a:prstGeom>
          <a:noFill/>
        </p:spPr>
      </p:pic>
      <p:pic>
        <p:nvPicPr>
          <p:cNvPr id="25603" name="Picture 3" descr="C:\Users\User\Desktop\12-10-2018_15-36-00\0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7158" y="4143380"/>
            <a:ext cx="1071570" cy="1579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851648" cy="64294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Количество учащихся по отделениям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4000504"/>
            <a:ext cx="7854696" cy="980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62" y="1142984"/>
            <a:ext cx="2786082" cy="12858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Фортепиано</a:t>
            </a:r>
          </a:p>
          <a:p>
            <a:pPr algn="ctr"/>
            <a:r>
              <a:rPr lang="ru-RU" sz="2800" b="1" dirty="0" smtClean="0"/>
              <a:t>54</a:t>
            </a:r>
            <a:endParaRPr lang="ru-RU" sz="2800" b="1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072066" y="1071546"/>
            <a:ext cx="2786082" cy="12858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Духовые инструменты</a:t>
            </a:r>
          </a:p>
          <a:p>
            <a:pPr algn="ctr"/>
            <a:r>
              <a:rPr lang="ru-RU" sz="2800" b="1" dirty="0" smtClean="0"/>
              <a:t>18</a:t>
            </a:r>
            <a:endParaRPr lang="ru-RU" sz="2800" b="1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857224" y="2500306"/>
            <a:ext cx="2786082" cy="12858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Гитара </a:t>
            </a:r>
          </a:p>
          <a:p>
            <a:pPr algn="ctr"/>
            <a:r>
              <a:rPr lang="ru-RU" sz="2800" b="1" dirty="0" smtClean="0"/>
              <a:t>23</a:t>
            </a:r>
            <a:endParaRPr lang="ru-RU" sz="2800" b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000628" y="2500306"/>
            <a:ext cx="2786082" cy="12858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Домра, балалайка</a:t>
            </a:r>
          </a:p>
          <a:p>
            <a:pPr algn="ctr"/>
            <a:r>
              <a:rPr lang="ru-RU" sz="2800" b="1" dirty="0" smtClean="0"/>
              <a:t>6</a:t>
            </a:r>
            <a:endParaRPr lang="ru-RU" b="1" dirty="0" smtClean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85786" y="3929066"/>
            <a:ext cx="2786082" cy="12858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Баян, аккордеон</a:t>
            </a:r>
          </a:p>
          <a:p>
            <a:pPr algn="ctr"/>
            <a:r>
              <a:rPr lang="ru-RU" sz="2800" b="1" dirty="0" smtClean="0"/>
              <a:t>14</a:t>
            </a:r>
            <a:endParaRPr lang="ru-RU" b="1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000628" y="3929066"/>
            <a:ext cx="2786082" cy="12858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Скрипка</a:t>
            </a:r>
          </a:p>
          <a:p>
            <a:pPr algn="ctr"/>
            <a:r>
              <a:rPr lang="ru-RU" sz="2800" b="1" dirty="0" smtClean="0"/>
              <a:t>10</a:t>
            </a:r>
            <a:endParaRPr lang="ru-RU" b="1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785786" y="5286388"/>
            <a:ext cx="2786082" cy="12858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Хоровое </a:t>
            </a:r>
          </a:p>
          <a:p>
            <a:pPr algn="ctr"/>
            <a:r>
              <a:rPr lang="ru-RU" sz="2800" b="1" dirty="0" smtClean="0"/>
              <a:t>28</a:t>
            </a:r>
            <a:endParaRPr lang="ru-RU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5000628" y="5214950"/>
            <a:ext cx="2786082" cy="12858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Художественное </a:t>
            </a:r>
          </a:p>
          <a:p>
            <a:pPr algn="ctr"/>
            <a:r>
              <a:rPr lang="ru-RU" sz="2800" b="1" dirty="0" smtClean="0"/>
              <a:t>71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Школа тесно сотрудничает с учреждениями общего и дошкольного образования, с учреждениями культуры города</a:t>
            </a:r>
            <a:endParaRPr lang="ru-RU" sz="3200" dirty="0"/>
          </a:p>
        </p:txBody>
      </p:sp>
      <p:pic>
        <p:nvPicPr>
          <p:cNvPr id="1026" name="Picture 2" descr="C:\Users\User\Downloads\IMG_299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71756">
            <a:off x="575766" y="2824613"/>
            <a:ext cx="3929090" cy="2619393"/>
          </a:xfrm>
          <a:prstGeom prst="rect">
            <a:avLst/>
          </a:prstGeom>
          <a:noFill/>
        </p:spPr>
      </p:pic>
      <p:pic>
        <p:nvPicPr>
          <p:cNvPr id="1028" name="Picture 4" descr="C:\Users\User\Downloads\DSC00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5418">
            <a:off x="4844861" y="3594848"/>
            <a:ext cx="3662875" cy="2747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ownloads\IMG_2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465404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851648" cy="1128722"/>
          </a:xfrm>
        </p:spPr>
        <p:txBody>
          <a:bodyPr/>
          <a:lstStyle/>
          <a:p>
            <a:pPr algn="ctr"/>
            <a:r>
              <a:rPr lang="ru-RU" dirty="0" smtClean="0"/>
              <a:t>Цель МБОУ ДО «УДШИ»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357158" y="2071678"/>
            <a:ext cx="7854696" cy="1752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Повышение общего уровня значимости культуры в образовании, формирование и развитие эстетических потребностей и вкусов учащихся, оказание услуг в сфере дополнительного образования по программам </a:t>
            </a:r>
            <a:r>
              <a:rPr lang="ru-RU" sz="1800" dirty="0" err="1" smtClean="0"/>
              <a:t>худодественно-эстетической</a:t>
            </a:r>
            <a:r>
              <a:rPr lang="ru-RU" sz="1800" dirty="0" smtClean="0"/>
              <a:t> направленности.</a:t>
            </a:r>
          </a:p>
          <a:p>
            <a:pPr algn="just">
              <a:buNone/>
            </a:pPr>
            <a:r>
              <a:rPr lang="ru-RU" sz="3600" b="1" dirty="0" smtClean="0"/>
              <a:t>Главные задачи школы:</a:t>
            </a:r>
          </a:p>
          <a:p>
            <a:pPr algn="just">
              <a:buNone/>
            </a:pPr>
            <a:r>
              <a:rPr lang="ru-RU" sz="1800" dirty="0" smtClean="0"/>
              <a:t>Широкий охват детей эстетическим образованием;</a:t>
            </a:r>
          </a:p>
          <a:p>
            <a:pPr algn="just">
              <a:buNone/>
            </a:pPr>
            <a:r>
              <a:rPr lang="ru-RU" sz="1800" dirty="0" smtClean="0"/>
              <a:t>Выявление талантливых детей, предоставление им возможности для развития и роста совершенствования, для профессионального роста;</a:t>
            </a:r>
          </a:p>
          <a:p>
            <a:pPr algn="just">
              <a:buNone/>
            </a:pPr>
            <a:r>
              <a:rPr lang="ru-RU" sz="1800" dirty="0" smtClean="0"/>
              <a:t>Дифференцированный подход к обучению в зависимости от музыкальных и  художественных способностей и желания; </a:t>
            </a:r>
          </a:p>
          <a:p>
            <a:pPr algn="just">
              <a:buNone/>
            </a:pPr>
            <a:r>
              <a:rPr lang="ru-RU" sz="1800" dirty="0" smtClean="0"/>
              <a:t>Обеспечение </a:t>
            </a:r>
            <a:r>
              <a:rPr lang="ru-RU" sz="1800" dirty="0" err="1" smtClean="0"/>
              <a:t>допрофессиональной</a:t>
            </a:r>
            <a:r>
              <a:rPr lang="ru-RU" sz="1800" dirty="0" smtClean="0"/>
              <a:t> подготовки учащихся,  избравших для себя жизненный путь музыканта, художника, преподавателя</a:t>
            </a: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851648" cy="37004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 счет целевых средств </a:t>
            </a:r>
            <a:br>
              <a:rPr lang="ru-RU" dirty="0" smtClean="0"/>
            </a:br>
            <a:r>
              <a:rPr lang="ru-RU" dirty="0" smtClean="0"/>
              <a:t>в этом году были приобретены музыкальные инструменты на сумму</a:t>
            </a:r>
            <a:br>
              <a:rPr lang="ru-RU" dirty="0" smtClean="0"/>
            </a:br>
            <a:r>
              <a:rPr lang="ru-RU" dirty="0" smtClean="0"/>
              <a:t> 1 500 000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3286116" cy="196691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56" y="500042"/>
            <a:ext cx="3286148" cy="7858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Два 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аккустических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фортепиано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929198"/>
            <a:ext cx="3958972" cy="9091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ИНСТРУМЕНТЫ 1 500 000\фото\hGZILFW0_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00174"/>
            <a:ext cx="3732636" cy="4976846"/>
          </a:xfrm>
          <a:prstGeom prst="rect">
            <a:avLst/>
          </a:prstGeom>
          <a:noFill/>
        </p:spPr>
      </p:pic>
      <p:pic>
        <p:nvPicPr>
          <p:cNvPr id="5" name="Picture 2" descr="E:\ИНСТРУМЕНТЫ 1 500 000\фото\RcGZZsjOuG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4833971" cy="36254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214422"/>
            <a:ext cx="3357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Пять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электропиано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1057284"/>
          </a:xfrm>
        </p:spPr>
        <p:txBody>
          <a:bodyPr/>
          <a:lstStyle/>
          <a:p>
            <a:pPr algn="ctr"/>
            <a:r>
              <a:rPr lang="ru-RU" dirty="0" smtClean="0"/>
              <a:t>Два детских баяна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ИНСТРУМЕНТЫ 1 500 000\фото\xQirK-itw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572008"/>
            <a:ext cx="5253046" cy="14806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Саксофон Тенор</a:t>
            </a:r>
            <a:endParaRPr lang="ru-RU" sz="3200" b="1" dirty="0"/>
          </a:p>
        </p:txBody>
      </p:sp>
      <p:pic>
        <p:nvPicPr>
          <p:cNvPr id="4098" name="Picture 2" descr="E:\ИНСТРУМЕНТЫ 1 500 000\фото\dTuzAfkBo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85728"/>
            <a:ext cx="4952992" cy="3714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214422"/>
            <a:ext cx="3714744" cy="17145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Саксофон</a:t>
            </a:r>
            <a:br>
              <a:rPr lang="ru-RU" dirty="0" smtClean="0"/>
            </a:br>
            <a:r>
              <a:rPr lang="ru-RU" dirty="0" smtClean="0"/>
              <a:t> Альт</a:t>
            </a:r>
            <a:endParaRPr lang="ru-RU" dirty="0"/>
          </a:p>
        </p:txBody>
      </p:sp>
      <p:pic>
        <p:nvPicPr>
          <p:cNvPr id="4099" name="Picture 3" descr="E:\ИНСТРУМЕНТЫ 1 500 000\фото\fbG6L2z_lq0.jpg"/>
          <p:cNvPicPr>
            <a:picLocks noChangeAspect="1" noChangeArrowheads="1"/>
          </p:cNvPicPr>
          <p:nvPr/>
        </p:nvPicPr>
        <p:blipFill>
          <a:blip r:embed="rId3" cstate="print"/>
          <a:srcRect t="34783"/>
          <a:stretch>
            <a:fillRect/>
          </a:stretch>
        </p:blipFill>
        <p:spPr bwMode="auto">
          <a:xfrm>
            <a:off x="285720" y="4197716"/>
            <a:ext cx="5000660" cy="244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3741610" cy="1057284"/>
          </a:xfrm>
        </p:spPr>
        <p:txBody>
          <a:bodyPr/>
          <a:lstStyle/>
          <a:p>
            <a:r>
              <a:rPr lang="ru-RU" dirty="0" smtClean="0"/>
              <a:t>Две трубы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3786190"/>
            <a:ext cx="3030278" cy="1123508"/>
          </a:xfrm>
        </p:spPr>
        <p:txBody>
          <a:bodyPr>
            <a:noAutofit/>
          </a:bodyPr>
          <a:lstStyle/>
          <a:p>
            <a:r>
              <a:rPr lang="ru-RU" sz="4400" dirty="0" smtClean="0"/>
              <a:t>Тромбон помповый</a:t>
            </a:r>
            <a:endParaRPr lang="ru-RU" sz="4400" dirty="0"/>
          </a:p>
        </p:txBody>
      </p:sp>
      <p:pic>
        <p:nvPicPr>
          <p:cNvPr id="6147" name="Picture 3" descr="E:\ИНСТРУМЕНТЫ 1 500 000\фото\Q7POE1A9m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4286280" cy="3214710"/>
          </a:xfrm>
          <a:prstGeom prst="rect">
            <a:avLst/>
          </a:prstGeom>
          <a:noFill/>
        </p:spPr>
      </p:pic>
      <p:pic>
        <p:nvPicPr>
          <p:cNvPr id="6148" name="Picture 4" descr="E:\ИНСТРУМЕНТЫ 1 500 000\фото\L0tmqnxlbV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3952860" cy="2964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6858048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Домра 4-х струнная,</a:t>
            </a:r>
            <a:br>
              <a:rPr lang="ru-RU" dirty="0" smtClean="0"/>
            </a:br>
            <a:r>
              <a:rPr lang="ru-RU" dirty="0" smtClean="0"/>
              <a:t>4 домры 3-х струнные</a:t>
            </a:r>
            <a:endParaRPr lang="ru-RU" dirty="0"/>
          </a:p>
        </p:txBody>
      </p:sp>
      <p:pic>
        <p:nvPicPr>
          <p:cNvPr id="5122" name="Picture 2" descr="E:\ИНСТРУМЕНТЫ 1 500 000\фото\V6wbVA1BS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2000264" cy="2667019"/>
          </a:xfrm>
          <a:prstGeom prst="rect">
            <a:avLst/>
          </a:prstGeom>
          <a:noFill/>
        </p:spPr>
      </p:pic>
      <p:pic>
        <p:nvPicPr>
          <p:cNvPr id="5123" name="Picture 3" descr="E:\ИНСТРУМЕНТЫ 1 500 000\фото\TX28F7Dnk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428868"/>
            <a:ext cx="2768250" cy="3690998"/>
          </a:xfrm>
          <a:prstGeom prst="rect">
            <a:avLst/>
          </a:prstGeom>
          <a:noFill/>
        </p:spPr>
      </p:pic>
      <p:pic>
        <p:nvPicPr>
          <p:cNvPr id="5124" name="Picture 4" descr="E:\ИНСТРУМЕНТЫ 1 500 000\фото\n72GgBlT5K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839768"/>
            <a:ext cx="3571900" cy="267892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2714620"/>
            <a:ext cx="2857488" cy="785818"/>
          </a:xfrm>
        </p:spPr>
        <p:txBody>
          <a:bodyPr/>
          <a:lstStyle/>
          <a:p>
            <a:r>
              <a:rPr lang="ru-RU" dirty="0" smtClean="0"/>
              <a:t>Балалайки 5 шт.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так же струны для гитар, тюнер-метроном, пюпитры.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ИНСТРУМЕНТЫ 1 500 000\фото\0fG0rdiRzx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496"/>
            <a:ext cx="2803915" cy="3738553"/>
          </a:xfrm>
          <a:prstGeom prst="rect">
            <a:avLst/>
          </a:prstGeom>
          <a:noFill/>
        </p:spPr>
      </p:pic>
      <p:pic>
        <p:nvPicPr>
          <p:cNvPr id="7171" name="Picture 3" descr="E:\ИНСТРУМЕНТЫ 1 500 000\фото\obmrMx6snK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496"/>
            <a:ext cx="2786055" cy="3714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62150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dirty="0" smtClean="0"/>
              <a:t> </a:t>
            </a:r>
            <a:r>
              <a:rPr lang="ru-RU" sz="4000" dirty="0" smtClean="0"/>
              <a:t>Один из величайших музыкантов современности </a:t>
            </a:r>
            <a:br>
              <a:rPr lang="ru-RU" sz="4000" dirty="0" smtClean="0"/>
            </a:br>
            <a:r>
              <a:rPr lang="ru-RU" sz="4000" dirty="0" smtClean="0"/>
              <a:t>Владимир Спиваков написал: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«Отрадно видеть, что даже в самых малых городах и </a:t>
            </a:r>
            <a:r>
              <a:rPr lang="ru-RU" sz="4400" dirty="0" err="1" smtClean="0"/>
              <a:t>посѐлках </a:t>
            </a:r>
            <a:r>
              <a:rPr lang="ru-RU" sz="4400" dirty="0" smtClean="0"/>
              <a:t>страны открыты детские школы искусств, где сегодня дети имеют возможность заниматься творчеством, выбирая то, что им близко, доступно, любимо…»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857232"/>
            <a:ext cx="6572296" cy="270035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z="3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Музыкальное отделение:</a:t>
            </a:r>
            <a:r>
              <a:rPr lang="ru-RU" sz="2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фортепиано</a:t>
            </a:r>
            <a:br>
              <a:rPr lang="ru-RU" sz="2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скрипка</a:t>
            </a:r>
            <a:br>
              <a:rPr lang="ru-RU" sz="2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гитара</a:t>
            </a:r>
            <a:br>
              <a:rPr lang="ru-RU" sz="2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баян, аккордеон, гармонь</a:t>
            </a:r>
            <a:br>
              <a:rPr lang="ru-RU" sz="2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домра, балалайка</a:t>
            </a:r>
            <a:br>
              <a:rPr lang="ru-RU" sz="2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флейта, саксофон, труба</a:t>
            </a:r>
            <a:br>
              <a:rPr lang="ru-RU" sz="2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-хор </a:t>
            </a:r>
            <a:endParaRPr lang="ru-RU" sz="4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071942"/>
            <a:ext cx="4395790" cy="1057720"/>
          </a:xfrm>
        </p:spPr>
        <p:txBody>
          <a:bodyPr/>
          <a:lstStyle/>
          <a:p>
            <a:pPr algn="l"/>
            <a:r>
              <a:rPr lang="ru-RU" dirty="0" smtClean="0"/>
              <a:t>Художественное отделение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14290"/>
            <a:ext cx="6408712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Фортепианное отделение </a:t>
            </a:r>
            <a:endParaRPr lang="ru-RU" dirty="0"/>
          </a:p>
        </p:txBody>
      </p:sp>
      <p:sp>
        <p:nvSpPr>
          <p:cNvPr id="1026" name="AutoShape 2" descr="https://apf.mail.ru/cgi-bin/readmsg/nI6T3xLBbUk.jpg?id=15393476020000000053%3B0%3B6&amp;x-email=udomlya70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7" descr="C:\Users\User\Desktop\12-10-2018_15-36-00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1857178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643578"/>
            <a:ext cx="53279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 один концерт не проходит без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участия юных пианистов</a:t>
            </a:r>
          </a:p>
          <a:p>
            <a:pPr algn="ctr"/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9803">
            <a:off x="2332042" y="2595661"/>
            <a:ext cx="3720064" cy="24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7033">
            <a:off x="5321418" y="3274271"/>
            <a:ext cx="357534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71736" y="928670"/>
            <a:ext cx="55748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Заведующая фортепианным отделением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Железняк Марина Евгеньевна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высшая квалификационная  категория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68475">
            <a:off x="396507" y="2814276"/>
            <a:ext cx="5201550" cy="34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14351">
            <a:off x="5164540" y="1367668"/>
            <a:ext cx="3618231" cy="241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Ансамбль скрипачей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Качурина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Мария Сергеевна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2112" y="285728"/>
            <a:ext cx="7587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Народное  отделение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8821" y="1071546"/>
            <a:ext cx="811363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Обучение на отделении ведется по специальностям: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баян, аккордеон, домра, балалайка, гитара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Заведующая отделением Белова Ирина Ивановна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Высшая квалификационная  категория</a:t>
            </a:r>
            <a:endParaRPr lang="ru-RU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69" name="Picture 1" descr="C:\Users\User\Desktop\12-10-2018_15-36-00\5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1927075" cy="2890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286388"/>
            <a:ext cx="81439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Уже много лет существует  ансамбль народных инструментов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Скоморошина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»–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рук.Белова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И.И. </a:t>
            </a: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708920"/>
            <a:ext cx="4392488" cy="264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71480"/>
            <a:ext cx="8712967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Камерный оркестр «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Милонга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рук.Петрова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Г.А.</a:t>
            </a: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221088"/>
            <a:ext cx="453650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36052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Существуют и новые коллективы: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Добрята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–рук. Белова И.И.</a:t>
            </a:r>
            <a:endParaRPr lang="ru-RU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940" y="1935163"/>
            <a:ext cx="610012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072494" cy="10818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Теоретическое – </a:t>
            </a:r>
            <a:r>
              <a:rPr lang="ru-RU" dirty="0" err="1" smtClean="0"/>
              <a:t>духовое-хоровое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0826" y="1772816"/>
            <a:ext cx="74353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Ансамбль «Рондо» – </a:t>
            </a:r>
            <a:r>
              <a:rPr lang="ru-RU" sz="2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рук.Доможирова</a:t>
            </a: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Г.Е.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E:\Мои документы\Мои рисунки\ОТЧЕТНЫЕ КОНЦЕРТЫ\фото отчетный концерт 10.05.2018\IMG_95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31639">
            <a:off x="395536" y="2852936"/>
            <a:ext cx="4355976" cy="290398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3076">
            <a:off x="4763208" y="2918458"/>
            <a:ext cx="3853761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397</Words>
  <Application>Microsoft Office PowerPoint</Application>
  <PresentationFormat>Экран (4:3)</PresentationFormat>
  <Paragraphs>89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МБОУ ДО «Удомельская детская школа искусств»</vt:lpstr>
      <vt:lpstr>Цель МБОУ ДО «УДШИ»</vt:lpstr>
      <vt:lpstr>Музыкальное отделение: - фортепиано - скрипка - гитара - баян, аккордеон, гармонь - домра, балалайка    флейта, саксофон, труба -хор </vt:lpstr>
      <vt:lpstr>Фортепианное отделение </vt:lpstr>
      <vt:lpstr>  Ансамбль скрипачей рук. Качурина Мария Сергеевна </vt:lpstr>
      <vt:lpstr>Слайд 6</vt:lpstr>
      <vt:lpstr>Слайд 7</vt:lpstr>
      <vt:lpstr>Существуют и новые коллективы:  «Добрята» –рук. Белова И.И.</vt:lpstr>
      <vt:lpstr>Теоретическое – духовое-хоровое</vt:lpstr>
      <vt:lpstr>Хоровое  отделение</vt:lpstr>
      <vt:lpstr>Художественное отделение</vt:lpstr>
      <vt:lpstr>Пленеры</vt:lpstr>
      <vt:lpstr>Стипендиаты МБОУ ДО «УДШИ»</vt:lpstr>
      <vt:lpstr>Наши заслуги.  Победители за 2017-2018 учебный год. Лауреаты 1,2 и 3 степеней.   Международные конкурсы – 2 Всероссийские – 18 Областные – 61 Зональные – 35 Городские - 13</vt:lpstr>
      <vt:lpstr>Кадровый состав</vt:lpstr>
      <vt:lpstr>Преподаватели</vt:lpstr>
      <vt:lpstr>Количество учащихся по отделениям</vt:lpstr>
      <vt:lpstr>Школа тесно сотрудничает с учреждениями общего и дошкольного образования, с учреждениями культуры города</vt:lpstr>
      <vt:lpstr>Слайд 19</vt:lpstr>
      <vt:lpstr>За счет целевых средств  в этом году были приобретены музыкальные инструменты на сумму  1 500 000</vt:lpstr>
      <vt:lpstr>Два  аккустических фортепиано</vt:lpstr>
      <vt:lpstr>Два детских баяна</vt:lpstr>
      <vt:lpstr>Саксофон  Альт</vt:lpstr>
      <vt:lpstr>Две трубы</vt:lpstr>
      <vt:lpstr>Домра 4-х струнная, 4 домры 3-х струнные</vt:lpstr>
      <vt:lpstr>А так же струны для гитар, тюнер-метроном, пюпитры.</vt:lpstr>
      <vt:lpstr> Один из величайших музыкантов современности  Владимир Спиваков написал:  «Отрадно видеть, что даже в самых малых городах и посѐлках страны открыты детские школы искусств, где сегодня дети имеют возможность заниматься творчеством, выбирая то, что им близко, доступно, любимо…» </vt:lpstr>
    </vt:vector>
  </TitlesOfParts>
  <Company>ДШИ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ДО «Удомельская детская школа искусств»</dc:title>
  <dc:creator>Default</dc:creator>
  <cp:lastModifiedBy>Windows User</cp:lastModifiedBy>
  <cp:revision>92</cp:revision>
  <dcterms:created xsi:type="dcterms:W3CDTF">2018-09-29T08:36:24Z</dcterms:created>
  <dcterms:modified xsi:type="dcterms:W3CDTF">2019-05-22T08:18:58Z</dcterms:modified>
</cp:coreProperties>
</file>