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397" r:id="rId3"/>
    <p:sldId id="399" r:id="rId4"/>
    <p:sldId id="400" r:id="rId5"/>
    <p:sldId id="394" r:id="rId6"/>
    <p:sldId id="401" r:id="rId7"/>
    <p:sldId id="388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4B1DEB-FC49-44C3-89F6-8C9AA6F603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15" b="3333"/>
          <a:stretch/>
        </p:blipFill>
        <p:spPr>
          <a:xfrm>
            <a:off x="0" y="228600"/>
            <a:ext cx="3064002" cy="6629400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75D8A0E-D449-4A61-81E5-A932EF133A81}"/>
              </a:ext>
            </a:extLst>
          </p:cNvPr>
          <p:cNvSpPr txBox="1">
            <a:spLocks/>
          </p:cNvSpPr>
          <p:nvPr userDrawn="1"/>
        </p:nvSpPr>
        <p:spPr>
          <a:xfrm>
            <a:off x="11318603" y="6337982"/>
            <a:ext cx="531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</a:rPr>
              <a:pPr/>
              <a:t>‹#›</a:t>
            </a:fld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70DE49-09FD-4260-9BD4-D51A361BCF44}"/>
              </a:ext>
            </a:extLst>
          </p:cNvPr>
          <p:cNvSpPr/>
          <p:nvPr userDrawn="1"/>
        </p:nvSpPr>
        <p:spPr>
          <a:xfrm>
            <a:off x="3064002" y="380205"/>
            <a:ext cx="2152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Вебинар для региональных </a:t>
            </a:r>
            <a:b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ведомственных проектных офисов</a:t>
            </a:r>
          </a:p>
        </p:txBody>
      </p:sp>
      <p:pic>
        <p:nvPicPr>
          <p:cNvPr id="12" name="Рисунок 11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id="{F849F8CE-69C3-46A8-84F6-B0E93DABB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11023600" y="365126"/>
            <a:ext cx="820404" cy="5670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E117B1-8988-4E9D-89F2-657E5CBF62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462698"/>
            <a:ext cx="1853120" cy="2183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A04A697-9DA3-4F12-9D17-73FE1D235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8169"/>
          <a:stretch/>
        </p:blipFill>
        <p:spPr>
          <a:xfrm>
            <a:off x="8600678" y="0"/>
            <a:ext cx="1942864" cy="895029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5833C5-2C28-43C1-95E9-60760EB760D7}"/>
              </a:ext>
            </a:extLst>
          </p:cNvPr>
          <p:cNvCxnSpPr>
            <a:cxnSpLocks/>
          </p:cNvCxnSpPr>
          <p:nvPr userDrawn="1"/>
        </p:nvCxnSpPr>
        <p:spPr>
          <a:xfrm>
            <a:off x="2832189" y="397698"/>
            <a:ext cx="0" cy="351839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15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4B1DEB-FC49-44C3-89F6-8C9AA6F603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15" b="3333"/>
          <a:stretch/>
        </p:blipFill>
        <p:spPr>
          <a:xfrm>
            <a:off x="0" y="228600"/>
            <a:ext cx="3064002" cy="6629400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75D8A0E-D449-4A61-81E5-A932EF133A81}"/>
              </a:ext>
            </a:extLst>
          </p:cNvPr>
          <p:cNvSpPr txBox="1">
            <a:spLocks/>
          </p:cNvSpPr>
          <p:nvPr userDrawn="1"/>
        </p:nvSpPr>
        <p:spPr>
          <a:xfrm>
            <a:off x="11318603" y="6337982"/>
            <a:ext cx="531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</a:rPr>
              <a:pPr/>
              <a:t>‹#›</a:t>
            </a:fld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70DE49-09FD-4260-9BD4-D51A361BCF44}"/>
              </a:ext>
            </a:extLst>
          </p:cNvPr>
          <p:cNvSpPr/>
          <p:nvPr userDrawn="1"/>
        </p:nvSpPr>
        <p:spPr>
          <a:xfrm>
            <a:off x="3064002" y="380205"/>
            <a:ext cx="2152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Вебинар для региональных </a:t>
            </a:r>
            <a:b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ведомственных проектных офисов</a:t>
            </a:r>
          </a:p>
        </p:txBody>
      </p:sp>
      <p:pic>
        <p:nvPicPr>
          <p:cNvPr id="12" name="Рисунок 11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id="{F849F8CE-69C3-46A8-84F6-B0E93DABB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11023600" y="365126"/>
            <a:ext cx="820404" cy="5670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E117B1-8988-4E9D-89F2-657E5CBF62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462698"/>
            <a:ext cx="1853120" cy="2183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A04A697-9DA3-4F12-9D17-73FE1D235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8169"/>
          <a:stretch/>
        </p:blipFill>
        <p:spPr>
          <a:xfrm>
            <a:off x="8600678" y="0"/>
            <a:ext cx="1942864" cy="895029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5833C5-2C28-43C1-95E9-60760EB760D7}"/>
              </a:ext>
            </a:extLst>
          </p:cNvPr>
          <p:cNvCxnSpPr>
            <a:cxnSpLocks/>
          </p:cNvCxnSpPr>
          <p:nvPr userDrawn="1"/>
        </p:nvCxnSpPr>
        <p:spPr>
          <a:xfrm>
            <a:off x="2832189" y="397698"/>
            <a:ext cx="0" cy="351839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94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4B1DEB-FC49-44C3-89F6-8C9AA6F603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15" b="3333"/>
          <a:stretch/>
        </p:blipFill>
        <p:spPr>
          <a:xfrm>
            <a:off x="0" y="228600"/>
            <a:ext cx="3064002" cy="6629400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75D8A0E-D449-4A61-81E5-A932EF133A81}"/>
              </a:ext>
            </a:extLst>
          </p:cNvPr>
          <p:cNvSpPr txBox="1">
            <a:spLocks/>
          </p:cNvSpPr>
          <p:nvPr userDrawn="1"/>
        </p:nvSpPr>
        <p:spPr>
          <a:xfrm>
            <a:off x="11318603" y="6337982"/>
            <a:ext cx="531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</a:rPr>
              <a:pPr/>
              <a:t>‹#›</a:t>
            </a:fld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70DE49-09FD-4260-9BD4-D51A361BCF44}"/>
              </a:ext>
            </a:extLst>
          </p:cNvPr>
          <p:cNvSpPr/>
          <p:nvPr userDrawn="1"/>
        </p:nvSpPr>
        <p:spPr>
          <a:xfrm>
            <a:off x="3064002" y="380205"/>
            <a:ext cx="2152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Вебинар для региональных </a:t>
            </a:r>
            <a:b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ведомственных проектных офисов</a:t>
            </a:r>
          </a:p>
        </p:txBody>
      </p:sp>
      <p:pic>
        <p:nvPicPr>
          <p:cNvPr id="12" name="Рисунок 11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id="{F849F8CE-69C3-46A8-84F6-B0E93DABB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11023600" y="365126"/>
            <a:ext cx="820404" cy="5670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E117B1-8988-4E9D-89F2-657E5CBF62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462698"/>
            <a:ext cx="1853120" cy="2183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A04A697-9DA3-4F12-9D17-73FE1D235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8169"/>
          <a:stretch/>
        </p:blipFill>
        <p:spPr>
          <a:xfrm>
            <a:off x="8600678" y="0"/>
            <a:ext cx="1942864" cy="895029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5833C5-2C28-43C1-95E9-60760EB760D7}"/>
              </a:ext>
            </a:extLst>
          </p:cNvPr>
          <p:cNvCxnSpPr>
            <a:cxnSpLocks/>
          </p:cNvCxnSpPr>
          <p:nvPr userDrawn="1"/>
        </p:nvCxnSpPr>
        <p:spPr>
          <a:xfrm>
            <a:off x="2832189" y="397698"/>
            <a:ext cx="0" cy="351839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88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4B1DEB-FC49-44C3-89F6-8C9AA6F603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15" b="3333"/>
          <a:stretch/>
        </p:blipFill>
        <p:spPr>
          <a:xfrm>
            <a:off x="0" y="228600"/>
            <a:ext cx="3064002" cy="6629400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75D8A0E-D449-4A61-81E5-A932EF133A81}"/>
              </a:ext>
            </a:extLst>
          </p:cNvPr>
          <p:cNvSpPr txBox="1">
            <a:spLocks/>
          </p:cNvSpPr>
          <p:nvPr userDrawn="1"/>
        </p:nvSpPr>
        <p:spPr>
          <a:xfrm>
            <a:off x="11318603" y="6337982"/>
            <a:ext cx="5319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b="0" smtClean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</a:rPr>
              <a:pPr/>
              <a:t>‹#›</a:t>
            </a:fld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70DE49-09FD-4260-9BD4-D51A361BCF44}"/>
              </a:ext>
            </a:extLst>
          </p:cNvPr>
          <p:cNvSpPr/>
          <p:nvPr userDrawn="1"/>
        </p:nvSpPr>
        <p:spPr>
          <a:xfrm>
            <a:off x="3064002" y="380205"/>
            <a:ext cx="2152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Вебинар для региональных </a:t>
            </a:r>
            <a:b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9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ea typeface="Helvetica Neue"/>
                <a:cs typeface="Arial" panose="020B0604020202020204" pitchFamily="34" charset="0"/>
                <a:sym typeface="Helvetica Neue"/>
              </a:rPr>
              <a:t>ведомственных проектных офисов</a:t>
            </a:r>
          </a:p>
        </p:txBody>
      </p:sp>
      <p:pic>
        <p:nvPicPr>
          <p:cNvPr id="12" name="Рисунок 11" descr="Изображение выглядит как нож&#10;&#10;Автоматически созданное описание">
            <a:extLst>
              <a:ext uri="{FF2B5EF4-FFF2-40B4-BE49-F238E27FC236}">
                <a16:creationId xmlns:a16="http://schemas.microsoft.com/office/drawing/2014/main" id="{F849F8CE-69C3-46A8-84F6-B0E93DABB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84"/>
          <a:stretch/>
        </p:blipFill>
        <p:spPr>
          <a:xfrm>
            <a:off x="11023600" y="365126"/>
            <a:ext cx="820404" cy="5670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E117B1-8988-4E9D-89F2-657E5CBF62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462698"/>
            <a:ext cx="1853120" cy="2183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A04A697-9DA3-4F12-9D17-73FE1D235D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38169"/>
          <a:stretch/>
        </p:blipFill>
        <p:spPr>
          <a:xfrm>
            <a:off x="8600678" y="0"/>
            <a:ext cx="1942864" cy="895029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65833C5-2C28-43C1-95E9-60760EB760D7}"/>
              </a:ext>
            </a:extLst>
          </p:cNvPr>
          <p:cNvCxnSpPr>
            <a:cxnSpLocks/>
          </p:cNvCxnSpPr>
          <p:nvPr userDrawn="1"/>
        </p:nvCxnSpPr>
        <p:spPr>
          <a:xfrm>
            <a:off x="2832189" y="397698"/>
            <a:ext cx="0" cy="351839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496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1FAC9D-E23D-4B6A-9C10-E8A35DDFE8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64836"/>
          <a:stretch/>
        </p:blipFill>
        <p:spPr>
          <a:xfrm>
            <a:off x="10690412" y="287964"/>
            <a:ext cx="1228038" cy="994736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A0D7784-A034-41CB-876F-F1CB1F3A808C}"/>
              </a:ext>
            </a:extLst>
          </p:cNvPr>
          <p:cNvGrpSpPr/>
          <p:nvPr userDrawn="1"/>
        </p:nvGrpSpPr>
        <p:grpSpPr>
          <a:xfrm>
            <a:off x="183687" y="6072475"/>
            <a:ext cx="1568914" cy="697544"/>
            <a:chOff x="8426160" y="287964"/>
            <a:chExt cx="2237358" cy="994736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A2A0C144-336B-404F-938E-EF394C1B31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r="35934"/>
            <a:stretch/>
          </p:blipFill>
          <p:spPr>
            <a:xfrm>
              <a:off x="8426160" y="287964"/>
              <a:ext cx="2237358" cy="994736"/>
            </a:xfrm>
            <a:prstGeom prst="rect">
              <a:avLst/>
            </a:prstGeom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C1C037E-EEC9-46F5-978E-6295CE2736B0}"/>
                </a:ext>
              </a:extLst>
            </p:cNvPr>
            <p:cNvSpPr/>
            <p:nvPr userDrawn="1"/>
          </p:nvSpPr>
          <p:spPr>
            <a:xfrm>
              <a:off x="9720197" y="1077238"/>
              <a:ext cx="776614" cy="20546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inprosvet" TargetMode="External"/><Relationship Id="rId2" Type="http://schemas.openxmlformats.org/officeDocument/2006/relationships/hyperlink" Target="https://vk.com/tochkarosta_official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hyperlink" Target="https://clck.ru/QsmA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791359" y="2844792"/>
            <a:ext cx="10201874" cy="165254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/>
            </a:lvl1pPr>
          </a:lstStyle>
          <a:p>
            <a:r>
              <a:rPr lang="ru-RU" sz="4400" dirty="0" smtClean="0"/>
              <a:t>Марафон </a:t>
            </a:r>
            <a:r>
              <a:rPr lang="ru-RU" sz="4400" dirty="0"/>
              <a:t>открытий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Центров образования цифрового </a:t>
            </a:r>
            <a:br>
              <a:rPr lang="ru-RU" sz="2800" dirty="0"/>
            </a:br>
            <a:r>
              <a:rPr lang="ru-RU" sz="2800" dirty="0"/>
              <a:t>и гуманитарного профилей «Точка роста»</a:t>
            </a:r>
            <a:endParaRPr sz="2800"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125" y="495141"/>
            <a:ext cx="1075735" cy="119396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E91B1B-5AA9-4DFB-9EC5-E0030534BF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169"/>
          <a:stretch/>
        </p:blipFill>
        <p:spPr>
          <a:xfrm>
            <a:off x="1371920" y="677438"/>
            <a:ext cx="3966562" cy="18272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3A178E-6DC7-4D4E-9EC5-7065FA1558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230954" y="531067"/>
            <a:ext cx="1394466" cy="11580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27A511-7776-49C4-828C-D2EAAE9F8F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5452" y="5477301"/>
            <a:ext cx="2318999" cy="988487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CD66ABD-29FB-402C-B560-23BF28F56401}"/>
              </a:ext>
            </a:extLst>
          </p:cNvPr>
          <p:cNvSpPr txBox="1">
            <a:spLocks/>
          </p:cNvSpPr>
          <p:nvPr/>
        </p:nvSpPr>
        <p:spPr>
          <a:xfrm>
            <a:off x="1823729" y="4585422"/>
            <a:ext cx="6784396" cy="642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dirty="0">
                <a:solidFill>
                  <a:srgbClr val="FF0000"/>
                </a:solidFill>
              </a:rPr>
              <a:t>Дата проведения: </a:t>
            </a:r>
            <a:r>
              <a:rPr lang="ru-RU" dirty="0" smtClean="0">
                <a:solidFill>
                  <a:srgbClr val="FF0000"/>
                </a:solidFill>
              </a:rPr>
              <a:t>29 сентября </a:t>
            </a:r>
            <a:r>
              <a:rPr lang="ru-RU" dirty="0">
                <a:solidFill>
                  <a:srgbClr val="FF0000"/>
                </a:solidFill>
              </a:rPr>
              <a:t>2020 г. </a:t>
            </a:r>
            <a:r>
              <a:rPr lang="ru-RU" dirty="0" smtClean="0">
                <a:solidFill>
                  <a:srgbClr val="FF0000"/>
                </a:solidFill>
              </a:rPr>
              <a:t>в 13</a:t>
            </a:r>
            <a:r>
              <a:rPr lang="ru-RU" dirty="0" smtClean="0">
                <a:solidFill>
                  <a:srgbClr val="FF0000"/>
                </a:solidFill>
                <a:sym typeface="Wingdings" panose="05000000000000000000" pitchFamily="2" charset="2"/>
              </a:rPr>
              <a:t>:30ч. </a:t>
            </a:r>
            <a:r>
              <a:rPr lang="ru-RU" dirty="0">
                <a:solidFill>
                  <a:srgbClr val="FF0000"/>
                </a:solidFill>
                <a:sym typeface="Wingdings" panose="05000000000000000000" pitchFamily="2" charset="2"/>
              </a:rPr>
              <a:t>(МСК) 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797"/>
            <a:ext cx="4841240" cy="68472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9280" y="922021"/>
            <a:ext cx="4935220" cy="919480"/>
          </a:xfrm>
        </p:spPr>
        <p:txBody>
          <a:bodyPr anchor="t" anchorCtr="0">
            <a:no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О Марафоне открытий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Центров «Точка роста»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F Din Text Pro Medium" panose="02000506020000020004" pitchFamily="2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57C9F2A-35D8-4A27-857D-85ED78E033D9}"/>
              </a:ext>
            </a:extLst>
          </p:cNvPr>
          <p:cNvSpPr txBox="1">
            <a:spLocks/>
          </p:cNvSpPr>
          <p:nvPr/>
        </p:nvSpPr>
        <p:spPr>
          <a:xfrm>
            <a:off x="589280" y="4132581"/>
            <a:ext cx="3436620" cy="431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Arial" panose="020B0604020202020204" pitchFamily="34" charset="0"/>
              </a:rPr>
              <a:t>29 сентября в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Arial" panose="020B0604020202020204" pitchFamily="34" charset="0"/>
              </a:rPr>
              <a:t>13.30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Arial" panose="020B0604020202020204" pitchFamily="34" charset="0"/>
              </a:rPr>
              <a:t>по МСК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7833B0-097A-4DD4-913B-00E9B5AC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8169"/>
          <a:stretch/>
        </p:blipFill>
        <p:spPr>
          <a:xfrm>
            <a:off x="589280" y="2398659"/>
            <a:ext cx="3208020" cy="1477855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AB947DC-FE97-4990-8FFC-F040993A2CAE}"/>
              </a:ext>
            </a:extLst>
          </p:cNvPr>
          <p:cNvCxnSpPr>
            <a:cxnSpLocks/>
          </p:cNvCxnSpPr>
          <p:nvPr/>
        </p:nvCxnSpPr>
        <p:spPr>
          <a:xfrm>
            <a:off x="589280" y="1841501"/>
            <a:ext cx="3898900" cy="0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46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2A80751-4620-40A5-8C36-BD24E012E753}"/>
              </a:ext>
            </a:extLst>
          </p:cNvPr>
          <p:cNvSpPr txBox="1">
            <a:spLocks/>
          </p:cNvSpPr>
          <p:nvPr/>
        </p:nvSpPr>
        <p:spPr>
          <a:xfrm>
            <a:off x="589280" y="3429000"/>
            <a:ext cx="4514179" cy="2207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Трансляция Марафона будет осуществляться </a:t>
            </a:r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на сайте (ссылка на страницу мероприятия </a:t>
            </a:r>
            <a: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будет в последующих анонсах)</a:t>
            </a:r>
          </a:p>
          <a:p>
            <a:pPr hangingPunct="1">
              <a:lnSpc>
                <a:spcPct val="110000"/>
              </a:lnSpc>
            </a:pPr>
            <a:endParaRPr lang="ru-RU" sz="1600" b="0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pPr hangingPunct="1">
              <a:lnSpc>
                <a:spcPct val="110000"/>
              </a:lnSpc>
            </a:pP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Ретрансляции на площадке Министерства просвещения,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 </a:t>
            </a:r>
            <a:r>
              <a:rPr lang="ru-RU" sz="16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Вконтакте</a:t>
            </a: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и </a:t>
            </a:r>
            <a:r>
              <a:rPr lang="ru-RU" sz="16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Вконтакте</a:t>
            </a: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hangingPunct="1">
              <a:lnSpc>
                <a:spcPct val="110000"/>
              </a:lnSpc>
            </a:pPr>
            <a:r>
              <a:rPr lang="ru-RU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Центров «Точка роста»</a:t>
            </a:r>
          </a:p>
        </p:txBody>
      </p:sp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41EC6B5-F5AF-45B6-B399-5D0B25BD9E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442" y="1841435"/>
            <a:ext cx="7001722" cy="3938469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627772D-9F1B-464F-8A67-B4486ABD0387}"/>
              </a:ext>
            </a:extLst>
          </p:cNvPr>
          <p:cNvSpPr txBox="1">
            <a:spLocks/>
          </p:cNvSpPr>
          <p:nvPr/>
        </p:nvSpPr>
        <p:spPr>
          <a:xfrm>
            <a:off x="589281" y="922021"/>
            <a:ext cx="3005534" cy="9194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Площадки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для трансляции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F Din Text Pro Medium" panose="02000506020000020004" pitchFamily="2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9F2032E-3B7A-44A7-843D-4E6523683186}"/>
              </a:ext>
            </a:extLst>
          </p:cNvPr>
          <p:cNvCxnSpPr>
            <a:cxnSpLocks/>
          </p:cNvCxnSpPr>
          <p:nvPr/>
        </p:nvCxnSpPr>
        <p:spPr>
          <a:xfrm>
            <a:off x="589280" y="1841501"/>
            <a:ext cx="3898900" cy="0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745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2061" y="2452259"/>
            <a:ext cx="794153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 сообществе Центров «Точка роста» в социальной сети «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Вконтакте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»</a:t>
            </a:r>
          </a:p>
          <a:p>
            <a:r>
              <a:rPr lang="en-US" dirty="0">
                <a:solidFill>
                  <a:srgbClr val="8A1776"/>
                </a:solidFill>
                <a:latin typeface="PF Din Text Pro Light " panose="02000000000000000000" pitchFamily="2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https://vk.com/tochkarosta_official</a:t>
            </a:r>
            <a:endParaRPr lang="ru-RU" dirty="0">
              <a:solidFill>
                <a:srgbClr val="8A1776"/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 сообществе Министерства просвещения РФ в социальной сети «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Вконтакте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»</a:t>
            </a:r>
          </a:p>
          <a:p>
            <a:r>
              <a:rPr lang="en-US" dirty="0">
                <a:solidFill>
                  <a:srgbClr val="8A1776"/>
                </a:solidFill>
                <a:latin typeface="PF Din Text Pro Light " panose="02000000000000000000" pitchFamily="2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https://vk.com/minprosvet</a:t>
            </a:r>
            <a:endParaRPr lang="ru-RU" dirty="0">
              <a:solidFill>
                <a:srgbClr val="8A1776"/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На официальном канале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YouTube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Фонда новых форм развития образования</a:t>
            </a:r>
          </a:p>
          <a:p>
            <a:r>
              <a:rPr lang="en-US" dirty="0">
                <a:solidFill>
                  <a:srgbClr val="8A1776"/>
                </a:solidFill>
                <a:latin typeface="PF Din Text Pro Light " panose="02000000000000000000" pitchFamily="2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https://clck.ru/QsmAX</a:t>
            </a:r>
            <a:r>
              <a:rPr lang="ru-RU" dirty="0">
                <a:solidFill>
                  <a:srgbClr val="8A1776"/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На сайте</a:t>
            </a:r>
          </a:p>
          <a:p>
            <a:r>
              <a:rPr lang="ru-RU" dirty="0">
                <a:solidFill>
                  <a:srgbClr val="8A1776"/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(ссылка на страницу мероприятия будет в последующих анонсах</a:t>
            </a:r>
            <a:r>
              <a:rPr lang="ru-RU" dirty="0">
                <a:solidFill>
                  <a:srgbClr val="8A1776"/>
                </a:solidFill>
                <a:latin typeface="PF Din Text Pro Light " panose="02000000000000000000" pitchFamily="2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3108" y="3729533"/>
            <a:ext cx="25199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  <a:sym typeface="Arial"/>
              </a:rPr>
              <a:t>В прямом эфире трансляцию можно будет посмотреть: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E91B1B-5AA9-4DFB-9EC5-E0030534BF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69"/>
          <a:stretch/>
        </p:blipFill>
        <p:spPr>
          <a:xfrm>
            <a:off x="8597187" y="167417"/>
            <a:ext cx="2111509" cy="97272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41F56AA-7D2C-4577-AB14-BB7AFD966FFC}"/>
              </a:ext>
            </a:extLst>
          </p:cNvPr>
          <p:cNvSpPr txBox="1">
            <a:spLocks/>
          </p:cNvSpPr>
          <p:nvPr/>
        </p:nvSpPr>
        <p:spPr>
          <a:xfrm>
            <a:off x="589281" y="922021"/>
            <a:ext cx="3766820" cy="9194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Трансляция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Марафона открытий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F Din Text Pro Medium" panose="02000506020000020004" pitchFamily="2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A030B64-86B4-4120-B35C-0D27D9F93712}"/>
              </a:ext>
            </a:extLst>
          </p:cNvPr>
          <p:cNvCxnSpPr>
            <a:cxnSpLocks/>
          </p:cNvCxnSpPr>
          <p:nvPr/>
        </p:nvCxnSpPr>
        <p:spPr>
          <a:xfrm>
            <a:off x="589280" y="1841501"/>
            <a:ext cx="3898900" cy="0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A01C5BA-911A-491D-BE7E-74A92939A8C1}"/>
              </a:ext>
            </a:extLst>
          </p:cNvPr>
          <p:cNvCxnSpPr>
            <a:cxnSpLocks/>
          </p:cNvCxnSpPr>
          <p:nvPr/>
        </p:nvCxnSpPr>
        <p:spPr>
          <a:xfrm>
            <a:off x="2832075" y="2536137"/>
            <a:ext cx="0" cy="3102663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483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Заголовок 1"/>
          <p:cNvSpPr txBox="1">
            <a:spLocks noGrp="1"/>
          </p:cNvSpPr>
          <p:nvPr>
            <p:ph type="title"/>
          </p:nvPr>
        </p:nvSpPr>
        <p:spPr>
          <a:xfrm>
            <a:off x="1106724" y="372472"/>
            <a:ext cx="9603417" cy="8130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z="3200" dirty="0" smtClean="0"/>
              <a:t>Сценарный план трансляции Марафона</a:t>
            </a:r>
            <a:endParaRPr sz="32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7B45AA-32BE-4D59-B0E6-073599A73A0C}"/>
              </a:ext>
            </a:extLst>
          </p:cNvPr>
          <p:cNvSpPr txBox="1">
            <a:spLocks/>
          </p:cNvSpPr>
          <p:nvPr/>
        </p:nvSpPr>
        <p:spPr>
          <a:xfrm>
            <a:off x="2534210" y="1773769"/>
            <a:ext cx="7489020" cy="1351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2400" dirty="0"/>
              <a:t>Т</a:t>
            </a:r>
            <a:r>
              <a:rPr lang="ru-RU" sz="2400" dirty="0" smtClean="0"/>
              <a:t>елемост </a:t>
            </a:r>
            <a:r>
              <a:rPr lang="ru-RU" sz="2400" dirty="0"/>
              <a:t>с </a:t>
            </a:r>
            <a:r>
              <a:rPr lang="ru-RU" sz="2400" dirty="0" smtClean="0"/>
              <a:t>участием Министра просвещения России с прямым включением с 8   субъектами России </a:t>
            </a:r>
            <a:r>
              <a:rPr lang="ru-RU" sz="2400" b="0" dirty="0" smtClean="0"/>
              <a:t> </a:t>
            </a:r>
            <a:endParaRPr lang="ru-RU" sz="24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5CCC2-676E-426E-8BA8-53D9D5A3AE50}"/>
              </a:ext>
            </a:extLst>
          </p:cNvPr>
          <p:cNvSpPr txBox="1">
            <a:spLocks/>
          </p:cNvSpPr>
          <p:nvPr/>
        </p:nvSpPr>
        <p:spPr>
          <a:xfrm>
            <a:off x="1106724" y="1070243"/>
            <a:ext cx="4056644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1400" dirty="0">
                <a:solidFill>
                  <a:srgbClr val="FF0000"/>
                </a:solidFill>
              </a:rPr>
              <a:t>29 сентября 2020 г.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5F7E723-1AF5-455B-A1F8-D71C0C0A4864}"/>
              </a:ext>
            </a:extLst>
          </p:cNvPr>
          <p:cNvSpPr txBox="1">
            <a:spLocks/>
          </p:cNvSpPr>
          <p:nvPr/>
        </p:nvSpPr>
        <p:spPr>
          <a:xfrm>
            <a:off x="1106724" y="2155689"/>
            <a:ext cx="1173179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Блок 1</a:t>
            </a:r>
            <a:endParaRPr lang="ru-RU" sz="1400" b="0" dirty="0">
              <a:solidFill>
                <a:srgbClr val="FF0000"/>
              </a:solidFill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3901079-EF05-4AB4-989C-C5A0C02F7EAD}"/>
              </a:ext>
            </a:extLst>
          </p:cNvPr>
          <p:cNvCxnSpPr>
            <a:cxnSpLocks/>
          </p:cNvCxnSpPr>
          <p:nvPr/>
        </p:nvCxnSpPr>
        <p:spPr>
          <a:xfrm flipV="1">
            <a:off x="2292089" y="1773770"/>
            <a:ext cx="0" cy="1113908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DD0DA4F4-0C87-4EBB-A922-5B0C6E3A391D}"/>
              </a:ext>
            </a:extLst>
          </p:cNvPr>
          <p:cNvSpPr txBox="1">
            <a:spLocks/>
          </p:cNvSpPr>
          <p:nvPr/>
        </p:nvSpPr>
        <p:spPr>
          <a:xfrm>
            <a:off x="2534210" y="3125517"/>
            <a:ext cx="7710466" cy="1209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dirty="0" smtClean="0"/>
              <a:t> </a:t>
            </a:r>
            <a:r>
              <a:rPr lang="ru-RU" sz="2400" b="0" dirty="0" smtClean="0"/>
              <a:t>Демонстрация проектов учащихся </a:t>
            </a:r>
            <a:r>
              <a:rPr lang="ru-RU" sz="2400" b="0" dirty="0"/>
              <a:t>Центров «Точка р</a:t>
            </a:r>
            <a:r>
              <a:rPr lang="ru-RU" sz="2400" b="0" dirty="0" smtClean="0"/>
              <a:t>оста – 2019 </a:t>
            </a:r>
            <a:endParaRPr lang="ru-RU" sz="2400" b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08F0412D-ED32-4DB7-A06F-D7C16B750A32}"/>
              </a:ext>
            </a:extLst>
          </p:cNvPr>
          <p:cNvSpPr txBox="1">
            <a:spLocks/>
          </p:cNvSpPr>
          <p:nvPr/>
        </p:nvSpPr>
        <p:spPr>
          <a:xfrm>
            <a:off x="1106724" y="4360612"/>
            <a:ext cx="1173179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Блок 2</a:t>
            </a:r>
            <a:endParaRPr lang="ru-RU" sz="1400" b="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3A34EC8-D76B-4E30-94AD-7AB787DF0109}"/>
              </a:ext>
            </a:extLst>
          </p:cNvPr>
          <p:cNvCxnSpPr>
            <a:cxnSpLocks/>
          </p:cNvCxnSpPr>
          <p:nvPr/>
        </p:nvCxnSpPr>
        <p:spPr>
          <a:xfrm flipV="1">
            <a:off x="2292089" y="3220815"/>
            <a:ext cx="0" cy="2843835"/>
          </a:xfrm>
          <a:prstGeom prst="lin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28CFAC93-B36D-4970-8D08-D0D44BB3488C}"/>
              </a:ext>
            </a:extLst>
          </p:cNvPr>
          <p:cNvSpPr txBox="1">
            <a:spLocks/>
          </p:cNvSpPr>
          <p:nvPr/>
        </p:nvSpPr>
        <p:spPr>
          <a:xfrm>
            <a:off x="2487319" y="4667282"/>
            <a:ext cx="7582801" cy="1519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 anchorCtr="0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>
              <a:lnSpc>
                <a:spcPct val="110000"/>
              </a:lnSpc>
            </a:pPr>
            <a:r>
              <a:rPr lang="ru-RU" sz="1400" b="0" dirty="0"/>
              <a:t> </a:t>
            </a:r>
            <a:r>
              <a:rPr lang="ru-RU" sz="2400" b="0" dirty="0" smtClean="0"/>
              <a:t>Мастер-класс (кейсы)</a:t>
            </a:r>
            <a:r>
              <a:rPr lang="ru-RU" sz="2400" dirty="0" smtClean="0"/>
              <a:t> по предмету «ОБЖ», онлайн урок по технологии </a:t>
            </a:r>
            <a:endParaRPr lang="ru-RU" sz="2400" b="0" dirty="0"/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1ED6F70B-DB8E-4714-8096-723DE4042DD1}"/>
              </a:ext>
            </a:extLst>
          </p:cNvPr>
          <p:cNvSpPr txBox="1">
            <a:spLocks/>
          </p:cNvSpPr>
          <p:nvPr/>
        </p:nvSpPr>
        <p:spPr>
          <a:xfrm>
            <a:off x="11866381" y="6362700"/>
            <a:ext cx="224018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2F6A345-537A-4450-B56E-CE0EDA1589B6}"/>
              </a:ext>
            </a:extLst>
          </p:cNvPr>
          <p:cNvSpPr/>
          <p:nvPr/>
        </p:nvSpPr>
        <p:spPr>
          <a:xfrm>
            <a:off x="10338457" y="3290629"/>
            <a:ext cx="18874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</a:t>
            </a:r>
            <a:endParaRPr lang="ru-RU" sz="140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4641A96-7957-4A6F-9116-10FD8438CB79}"/>
              </a:ext>
            </a:extLst>
          </p:cNvPr>
          <p:cNvCxnSpPr>
            <a:cxnSpLocks/>
          </p:cNvCxnSpPr>
          <p:nvPr/>
        </p:nvCxnSpPr>
        <p:spPr>
          <a:xfrm flipV="1">
            <a:off x="10117011" y="1883097"/>
            <a:ext cx="0" cy="4181553"/>
          </a:xfrm>
          <a:prstGeom prst="line">
            <a:avLst/>
          </a:prstGeom>
          <a:noFill/>
          <a:ln w="1905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FBD4143-90EF-4415-A1E9-6DBAC30E9076}"/>
              </a:ext>
            </a:extLst>
          </p:cNvPr>
          <p:cNvSpPr txBox="1">
            <a:spLocks/>
          </p:cNvSpPr>
          <p:nvPr/>
        </p:nvSpPr>
        <p:spPr>
          <a:xfrm>
            <a:off x="2569849" y="4360612"/>
            <a:ext cx="478152" cy="39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b="0" dirty="0">
                <a:solidFill>
                  <a:srgbClr val="FF0000"/>
                </a:solidFill>
              </a:rPr>
              <a:t>+</a:t>
            </a:r>
            <a:endParaRPr lang="ru-RU" sz="14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591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707905" y="2395127"/>
            <a:ext cx="8177809" cy="3650070"/>
          </a:xfrm>
        </p:spPr>
        <p:txBody>
          <a:bodyPr>
            <a:noAutofit/>
          </a:bodyPr>
          <a:lstStyle/>
          <a:p>
            <a:pPr>
              <a:buClr>
                <a:srgbClr val="8A1776"/>
              </a:buClr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В формате «открытых дверей»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с обучающимися и интерактивными лекциями, мастер-классами, в том числе в шахматных гостиных, и иными мероприятиями для детей и родителей, с учетом региональной специфики. Сценарий свободный </a:t>
            </a:r>
          </a:p>
          <a:p>
            <a:pPr>
              <a:buClr>
                <a:srgbClr val="8A1776"/>
              </a:buClr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С участием представителей органов исполнительной, законодательной, муниципальной власти,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предприятий, общественных организаций в открытии Центров «Точка роста» (с пресс-подходом, пресс-конференцией об итогах реализации проекта в рамках НПО)</a:t>
            </a:r>
          </a:p>
          <a:p>
            <a:pPr>
              <a:buClr>
                <a:srgbClr val="8A1776"/>
              </a:buClr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С использованием официального видеопоздравления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Light " panose="02000000000000000000" pitchFamily="2" charset="0"/>
                <a:cs typeface="Times New Roman" panose="02020603050405020304" pitchFamily="18" charset="0"/>
              </a:rPr>
              <a:t>Министра просвещения Российской Федерации и видеоролика о федеральной сети Центров «Точка роста»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PF Din Text Pro Light 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AB0A914-E650-4605-B2C5-8F4E1A47C720}"/>
              </a:ext>
            </a:extLst>
          </p:cNvPr>
          <p:cNvSpPr txBox="1">
            <a:spLocks/>
          </p:cNvSpPr>
          <p:nvPr/>
        </p:nvSpPr>
        <p:spPr>
          <a:xfrm>
            <a:off x="589280" y="922021"/>
            <a:ext cx="4947920" cy="9194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Рекомендации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по организации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F Din Text Pro Medium" panose="02000506020000020004" pitchFamily="2" charset="0"/>
                <a:cs typeface="Times New Roman" panose="02020603050405020304" pitchFamily="18" charset="0"/>
              </a:rPr>
              <a:t>Марафона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PF Din Text Pro Medium" panose="02000506020000020004" pitchFamily="2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70DFE5A-9617-41FB-8328-5F9135538814}"/>
              </a:ext>
            </a:extLst>
          </p:cNvPr>
          <p:cNvCxnSpPr>
            <a:cxnSpLocks/>
          </p:cNvCxnSpPr>
          <p:nvPr/>
        </p:nvCxnSpPr>
        <p:spPr>
          <a:xfrm>
            <a:off x="589280" y="1841501"/>
            <a:ext cx="3898900" cy="0"/>
          </a:xfrm>
          <a:prstGeom prst="line">
            <a:avLst/>
          </a:prstGeom>
          <a:ln>
            <a:solidFill>
              <a:srgbClr val="8A1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74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екомендации по информационному освещению в социальных сетях:"/>
          <p:cNvSpPr txBox="1">
            <a:spLocks noGrp="1"/>
          </p:cNvSpPr>
          <p:nvPr>
            <p:ph type="title"/>
          </p:nvPr>
        </p:nvSpPr>
        <p:spPr>
          <a:xfrm>
            <a:off x="794822" y="367862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ru-RU" dirty="0" smtClean="0"/>
              <a:t>Рекомендации по информационному освещению в социальных сетях:</a:t>
            </a:r>
            <a:endParaRPr dirty="0"/>
          </a:p>
        </p:txBody>
      </p:sp>
      <p:sp>
        <p:nvSpPr>
          <p:cNvPr id="41" name="Мероприятия в рамках Марафона необходимо также освещать в собственных медиа. К собственным медиа относятся сайты, а также сообщества в социальных сетях образовательных организаций.…"/>
          <p:cNvSpPr txBox="1">
            <a:spLocks noGrp="1"/>
          </p:cNvSpPr>
          <p:nvPr>
            <p:ph type="body" idx="1"/>
          </p:nvPr>
        </p:nvSpPr>
        <p:spPr>
          <a:xfrm>
            <a:off x="764309" y="2547434"/>
            <a:ext cx="5211617" cy="186121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1584"/>
            </a:pPr>
            <a:r>
              <a:rPr sz="1700" dirty="0" smtClean="0">
                <a:solidFill>
                  <a:schemeClr val="tx1"/>
                </a:solidFill>
              </a:rPr>
              <a:t>К </a:t>
            </a:r>
            <a:r>
              <a:rPr lang="ru-RU" sz="1700" dirty="0" smtClean="0">
                <a:solidFill>
                  <a:schemeClr val="tx1"/>
                </a:solidFill>
              </a:rPr>
              <a:t>собственным медиа относятся сайты, а также сообщества в социальных сетях образовательных организаций.</a:t>
            </a:r>
          </a:p>
          <a:p>
            <a:pPr>
              <a:defRPr sz="1584"/>
            </a:pPr>
            <a:r>
              <a:rPr lang="ru-RU" sz="1700" dirty="0" smtClean="0">
                <a:solidFill>
                  <a:schemeClr val="tx1"/>
                </a:solidFill>
              </a:rPr>
              <a:t>Анонс мероприятия необходимо заблаговременно разместить на собственных </a:t>
            </a:r>
            <a:r>
              <a:rPr sz="1700" dirty="0" smtClean="0">
                <a:solidFill>
                  <a:schemeClr val="tx1"/>
                </a:solidFill>
              </a:rPr>
              <a:t> </a:t>
            </a:r>
            <a:r>
              <a:rPr lang="ru-RU" sz="1700" dirty="0" smtClean="0">
                <a:solidFill>
                  <a:schemeClr val="tx1"/>
                </a:solidFill>
              </a:rPr>
              <a:t>ресурсах с указанием формата мероприятия, времени проведения и программы.</a:t>
            </a:r>
            <a:endParaRPr sz="17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75927" y="2328280"/>
            <a:ext cx="5745018" cy="110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публикации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раскрывающие программу мероприятия: описания мастер-классов, лекций и пр.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педагогов и иных ведущих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4310" y="4683658"/>
            <a:ext cx="10698017" cy="15696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 итогам мероприятия целесообразно сделать серию публикаций в собственных медиа о прошедших активностях. Возможные форматы: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фотоподборка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обзорные видеоролики с краткой текстовой подводкой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интервью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видеоинтервью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 гостями и участниками</a:t>
            </a:r>
          </a:p>
          <a:p>
            <a:pPr marL="285750" indent="-285750">
              <a:buFont typeface="Arial" panose="020B0604020202020204" pitchFamily="34" charset="0"/>
              <a:buChar char="•"/>
              <a:defRPr sz="164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описание содержания прошедших активностей с фотографиями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5999" y="3431402"/>
            <a:ext cx="5366327" cy="11031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ходе мероприятия рекомендуется собирать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фото- и/или видеоматериалы, а также отзывы гостей и участников для их последующего использования в публикациях и иных материалах.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4821" y="1477854"/>
            <a:ext cx="5181105" cy="8771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584"/>
            </a:pPr>
            <a:r>
              <a:rPr lang="ru-RU" sz="1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в рамках Марафона необходимо также освещать в собственных медиа.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1477854"/>
            <a:ext cx="5366327" cy="850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 sz="1642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Анонсирующие материалы, размещаемые в социальных сетях, могут быть следующих форматов:</a:t>
            </a:r>
          </a:p>
        </p:txBody>
      </p:sp>
    </p:spTree>
    <p:extLst>
      <p:ext uri="{BB962C8B-B14F-4D97-AF65-F5344CB8AC3E}">
        <p14:creationId xmlns:p14="http://schemas.microsoft.com/office/powerpoint/2010/main" val="106519645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383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Helvetica</vt:lpstr>
      <vt:lpstr>Helvetica Neue</vt:lpstr>
      <vt:lpstr>PF Din Text Pro Light </vt:lpstr>
      <vt:lpstr>PF Din Text Pro Medium</vt:lpstr>
      <vt:lpstr>Times New Roman</vt:lpstr>
      <vt:lpstr>Wingdings</vt:lpstr>
      <vt:lpstr>Тема Office</vt:lpstr>
      <vt:lpstr>Марафон открытий  Центров образования цифрового  и гуманитарного профилей «Точка роста»</vt:lpstr>
      <vt:lpstr>О Марафоне открытий  Центров «Точка роста»</vt:lpstr>
      <vt:lpstr>Презентация PowerPoint</vt:lpstr>
      <vt:lpstr>Презентация PowerPoint</vt:lpstr>
      <vt:lpstr>Сценарный план трансляции Марафона</vt:lpstr>
      <vt:lpstr>Презентация PowerPoint</vt:lpstr>
      <vt:lpstr>Рекомендации по информационному освещению в социальных сетях: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Лариса Сулима</cp:lastModifiedBy>
  <cp:revision>220</cp:revision>
  <dcterms:modified xsi:type="dcterms:W3CDTF">2020-09-25T05:52:20Z</dcterms:modified>
</cp:coreProperties>
</file>