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95" r:id="rId2"/>
    <p:sldId id="294" r:id="rId3"/>
    <p:sldId id="284" r:id="rId4"/>
    <p:sldId id="296" r:id="rId5"/>
    <p:sldId id="301" r:id="rId6"/>
    <p:sldId id="302" r:id="rId7"/>
    <p:sldId id="299" r:id="rId8"/>
    <p:sldId id="286" r:id="rId9"/>
    <p:sldId id="300" r:id="rId10"/>
    <p:sldId id="287" r:id="rId11"/>
    <p:sldId id="288" r:id="rId12"/>
    <p:sldId id="291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92" r:id="rId28"/>
    <p:sldId id="276" r:id="rId29"/>
    <p:sldId id="277" r:id="rId30"/>
    <p:sldId id="278" r:id="rId31"/>
    <p:sldId id="279" r:id="rId32"/>
    <p:sldId id="280" r:id="rId33"/>
    <p:sldId id="281" r:id="rId34"/>
    <p:sldId id="303" r:id="rId35"/>
    <p:sldId id="282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2F2E6-EBA3-4953-844B-06918E2F3BB3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2E929-B560-40BF-A1B0-E3BE6C001A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1E413-7373-4141-9BAB-D4421E006B2F}" type="slidenum">
              <a:rPr lang="ru-RU"/>
              <a:pPr/>
              <a:t>5</a:t>
            </a:fld>
            <a:endParaRPr lang="ru-RU"/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мире много звуков… А можно ли цветом передать звук?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7EC91-4089-41A8-9A6A-5848282B84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9422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BB116F-182C-4FD6-A669-8107315E468C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1B2EFED-80DB-4069-BD3E-96EFC5771EC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newsflash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microsoft.com/office/2007/relationships/media" Target="../media/media1.mp3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FF0000"/>
                </a:solidFill>
              </a:rPr>
              <a:t>Тихие и звонкие цвета</a:t>
            </a:r>
          </a:p>
          <a:p>
            <a:pPr marL="0" indent="0" algn="ctr">
              <a:buNone/>
            </a:pPr>
            <a:r>
              <a:rPr lang="ru-RU" sz="6000" dirty="0" smtClean="0">
                <a:solidFill>
                  <a:srgbClr val="00B050"/>
                </a:solidFill>
              </a:rPr>
              <a:t>2 класс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</p:txBody>
      </p:sp>
      <p:pic>
        <p:nvPicPr>
          <p:cNvPr id="1026" name="Picture 2" descr="C:\Users\User\Desktop\10.04\изо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1917071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088" y="6237288"/>
            <a:ext cx="734536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+mn-lt"/>
              </a:rPr>
              <a:t>Бакшеев Василий Николаевич (1862-1958). Голубая весна. 1930</a:t>
            </a:r>
          </a:p>
        </p:txBody>
      </p:sp>
      <p:pic>
        <p:nvPicPr>
          <p:cNvPr id="45059" name="Picture 3" descr="http://funforkids.ru/art/spring/spring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667500" cy="483870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77876535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funforkids.ru/art/spring/spring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6876256" cy="561561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84213" y="6165850"/>
            <a:ext cx="82089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 smtClean="0">
                <a:latin typeface="+mn-lt"/>
              </a:rPr>
              <a:t>Дача </a:t>
            </a:r>
            <a:r>
              <a:rPr lang="ru-RU" sz="2000" b="1" dirty="0">
                <a:latin typeface="+mn-lt"/>
              </a:rPr>
              <a:t>в саду</a:t>
            </a:r>
          </a:p>
        </p:txBody>
      </p:sp>
    </p:spTree>
    <p:extLst>
      <p:ext uri="{BB962C8B-B14F-4D97-AF65-F5344CB8AC3E}">
        <p14:creationId xmlns:p14="http://schemas.microsoft.com/office/powerpoint/2010/main" xmlns="" val="106098631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DreamWolf\Мои документы\Downloads\neznaika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1"/>
            <a:ext cx="2945420" cy="5572140"/>
          </a:xfrm>
          <a:prstGeom prst="rect">
            <a:avLst/>
          </a:prstGeom>
          <a:noFill/>
        </p:spPr>
      </p:pic>
      <p:sp>
        <p:nvSpPr>
          <p:cNvPr id="4" name="Выноска 1 (граница и черта) 3"/>
          <p:cNvSpPr/>
          <p:nvPr/>
        </p:nvSpPr>
        <p:spPr bwMode="auto">
          <a:xfrm>
            <a:off x="4071934" y="1142984"/>
            <a:ext cx="3571900" cy="3857652"/>
          </a:xfrm>
          <a:prstGeom prst="accentBorderCallout1">
            <a:avLst>
              <a:gd name="adj1" fmla="val 18750"/>
              <a:gd name="adj2" fmla="val -8333"/>
              <a:gd name="adj3" fmla="val 73652"/>
              <a:gd name="adj4" fmla="val -3797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Давайте поиграем: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ru-RU" sz="2400" dirty="0" smtClean="0">
                <a:latin typeface="Arial" charset="0"/>
              </a:rPr>
              <a:t>-</a:t>
            </a:r>
            <a:r>
              <a:rPr lang="ru-RU" sz="2400" dirty="0" smtClean="0">
                <a:solidFill>
                  <a:schemeClr val="accent4"/>
                </a:solidFill>
                <a:latin typeface="Arial" charset="0"/>
              </a:rPr>
              <a:t>если на картинке изображён глухой цвет, то вы сидите на месте и хлопаете в ладошки </a:t>
            </a: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ru-RU" sz="2400" dirty="0" smtClean="0">
              <a:solidFill>
                <a:schemeClr val="accent4"/>
              </a:solidFill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если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изображён звонкий цвет – вы встаёте и топаете ножками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" name="WordArt 3" descr="90%"/>
          <p:cNvSpPr>
            <a:spLocks noChangeArrowheads="1" noChangeShapeType="1" noTextEdit="1"/>
          </p:cNvSpPr>
          <p:nvPr/>
        </p:nvSpPr>
        <p:spPr bwMode="auto">
          <a:xfrm>
            <a:off x="1428728" y="0"/>
            <a:ext cx="6215106" cy="1000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87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pct90">
                  <a:fgClr>
                    <a:srgbClr val="3366FF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990000"/>
                  </a:outerShdw>
                </a:effectLst>
              </a:rPr>
              <a:t>Физминутка</a:t>
            </a:r>
            <a:r>
              <a:rPr lang="ru-RU" sz="3600" b="1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pattFill prst="pct90">
                  <a:fgClr>
                    <a:srgbClr val="3366FF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99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7133898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07-011-Pervym-vylez-iz-zemli-na-protalink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42852"/>
            <a:ext cx="8501122" cy="6572295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1_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571480"/>
            <a:ext cx="9001156" cy="6000792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2_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42852"/>
            <a:ext cx="8572560" cy="6500858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3_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8786874" cy="6500857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���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8858312" cy="6500858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4_a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85728"/>
            <a:ext cx="8786874" cy="6357982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6_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42852"/>
            <a:ext cx="8643998" cy="6500858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852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173" name="Picture 7" descr="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610350"/>
            <a:ext cx="9144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237288"/>
            <a:ext cx="32289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 descr="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12875"/>
            <a:ext cx="45354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9525" y="3638550"/>
            <a:ext cx="15144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565400"/>
            <a:ext cx="4387850" cy="19431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1000" smtClean="0">
                <a:latin typeface="Century Schoolbook" pitchFamily="18" charset="0"/>
              </a:rPr>
              <a:t>	</a:t>
            </a:r>
            <a:endParaRPr lang="ru-RU" altLang="ru-RU" smtClean="0">
              <a:latin typeface="Century Schoolbook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latin typeface="Century Schoolbook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 smtClean="0">
              <a:latin typeface="Century Schoolbook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800" smtClean="0"/>
          </a:p>
          <a:p>
            <a:pPr eaLnBrk="1" hangingPunct="1">
              <a:lnSpc>
                <a:spcPct val="80000"/>
              </a:lnSpc>
            </a:pPr>
            <a:endParaRPr lang="ru-RU" altLang="ru-RU" sz="800" smtClean="0"/>
          </a:p>
          <a:p>
            <a:pPr eaLnBrk="1" hangingPunct="1">
              <a:lnSpc>
                <a:spcPct val="80000"/>
              </a:lnSpc>
            </a:pPr>
            <a:endParaRPr lang="ru-RU" altLang="ru-RU" sz="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8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800" smtClean="0"/>
          </a:p>
        </p:txBody>
      </p:sp>
      <p:pic>
        <p:nvPicPr>
          <p:cNvPr id="7178" name="Содержимое 10" descr="конспект урока по изобразительному искусству во 2 классе,цвет как средство выражения, холодные цвета"/>
          <p:cNvPicPr>
            <a:picLocks noGrp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7188" y="571500"/>
            <a:ext cx="8391276" cy="6038850"/>
          </a:xfrm>
        </p:spPr>
      </p:pic>
    </p:spTree>
    <p:extLst>
      <p:ext uri="{BB962C8B-B14F-4D97-AF65-F5344CB8AC3E}">
        <p14:creationId xmlns:p14="http://schemas.microsoft.com/office/powerpoint/2010/main" xmlns="" val="22057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7_a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572560" cy="6500858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8_a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8786874" cy="6357982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89_a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8858312" cy="642942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90_a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7215218" cy="6500858"/>
          </a:xfrm>
        </p:spPr>
      </p:pic>
      <p:pic>
        <p:nvPicPr>
          <p:cNvPr id="1029" name="Picture 5" descr="C:\Documents and Settings\Admin\Local Settings\Temporary Internet Files\Content.IE5\LFGIMAG7\MM90031805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214422"/>
            <a:ext cx="847725" cy="476250"/>
          </a:xfrm>
          <a:prstGeom prst="rect">
            <a:avLst/>
          </a:prstGeom>
          <a:noFill/>
        </p:spPr>
      </p:pic>
      <p:pic>
        <p:nvPicPr>
          <p:cNvPr id="10" name="Picture 5" descr="C:\Documents and Settings\Admin\Local Settings\Temporary Internet Files\Content.IE5\LFGIMAG7\MM90031805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5143512"/>
            <a:ext cx="847725" cy="476250"/>
          </a:xfrm>
          <a:prstGeom prst="rect">
            <a:avLst/>
          </a:prstGeom>
          <a:noFill/>
        </p:spPr>
      </p:pic>
      <p:pic>
        <p:nvPicPr>
          <p:cNvPr id="11" name="Picture 5" descr="C:\Documents and Settings\Admin\Local Settings\Temporary Internet Files\Content.IE5\LFGIMAG7\MM90031805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214950"/>
            <a:ext cx="847725" cy="4762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91_a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8786874" cy="6500858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92_a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0"/>
            <a:ext cx="8572560" cy="68580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73093_a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42852"/>
            <a:ext cx="8643998" cy="6429420"/>
          </a:xfrm>
        </p:spPr>
      </p:pic>
      <p:pic>
        <p:nvPicPr>
          <p:cNvPr id="3074" name="Picture 2" descr="C:\Documents and Settings\Admin\Local Settings\Temporary Internet Files\Content.IE5\GEZCLH1Z\MM900283572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714884"/>
            <a:ext cx="1314450" cy="895350"/>
          </a:xfrm>
          <a:prstGeom prst="rect">
            <a:avLst/>
          </a:prstGeom>
          <a:noFill/>
        </p:spPr>
      </p:pic>
      <p:pic>
        <p:nvPicPr>
          <p:cNvPr id="6" name="Picture 2" descr="C:\Documents and Settings\Admin\Local Settings\Temporary Internet Files\Content.IE5\GEZCLH1Z\MM900283572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881297">
            <a:off x="4000496" y="1000108"/>
            <a:ext cx="1314450" cy="895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</a:rPr>
              <a:t>Практическая часть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86406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Мои документы\Загрузки\63f7e79186e8a03a86c2778ac1aa35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3321"/>
            <a:ext cx="6192688" cy="62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638492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Мои документы\Загрузки\890b01b994407a3b54787aa916b20c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79" y="508396"/>
            <a:ext cx="5649897" cy="57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345938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088" y="260350"/>
            <a:ext cx="79930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+mn-lt"/>
              </a:rPr>
              <a:t> Все цвета делятся на группы, все они составляют </a:t>
            </a:r>
            <a:r>
              <a:rPr lang="ru-RU" sz="2000" b="1" i="1" dirty="0">
                <a:latin typeface="+mn-lt"/>
              </a:rPr>
              <a:t>цветовой круг</a:t>
            </a:r>
            <a:r>
              <a:rPr lang="ru-RU" dirty="0"/>
              <a:t>.</a:t>
            </a:r>
          </a:p>
        </p:txBody>
      </p:sp>
      <p:pic>
        <p:nvPicPr>
          <p:cNvPr id="27650" name="Picture 2" descr="http://remont-volot.ru/uploads/posts/2013-09/1380207062_cvetovoy-kru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007089"/>
            <a:ext cx="7195393" cy="566199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165611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Мои документы\Загрузки\91c45d6b8c957e046600300dc98a8f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380" y="404664"/>
            <a:ext cx="553915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798306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Мои документы\Загрузки\3eab18ba53c2e9c749183194d34fe9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349" y="260648"/>
            <a:ext cx="546813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411240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Мои документы\Загрузки\915c929245e3813911ad22c59d103c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35380"/>
            <a:ext cx="5328592" cy="540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40249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Мои документы\Загрузки\a7bff249d7c492f38b07725463dc5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9351"/>
            <a:ext cx="5760640" cy="584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055061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8763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Упражнения:</a:t>
            </a:r>
            <a:endParaRPr lang="ru-RU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/>
              <a:t>Давайте, соединим звонкие цвета, например зелёный, жёлтый, красный, синий  с белой краской.</a:t>
            </a:r>
          </a:p>
          <a:p>
            <a:r>
              <a:rPr lang="ru-RU" sz="2800"/>
              <a:t>Каким он стал?</a:t>
            </a:r>
          </a:p>
          <a:p>
            <a:r>
              <a:rPr lang="ru-RU" sz="2800"/>
              <a:t>А теперь, к звонким  цветам добавим чёрную.</a:t>
            </a:r>
          </a:p>
          <a:p>
            <a:r>
              <a:rPr lang="ru-RU" sz="2800"/>
              <a:t>Что произошло?</a:t>
            </a:r>
          </a:p>
          <a:p>
            <a:r>
              <a:rPr lang="ru-RU" sz="2800"/>
              <a:t>Попробуйте смешать краски с серым цветом?</a:t>
            </a:r>
          </a:p>
          <a:p>
            <a:r>
              <a:rPr lang="ru-RU" sz="2800"/>
              <a:t>Какие получились цвета?</a:t>
            </a:r>
          </a:p>
          <a:p>
            <a:r>
              <a:rPr lang="ru-RU" sz="2800"/>
              <a:t>Как много разных оттенков мы получили!</a:t>
            </a:r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3750" b="52213"/>
          <a:stretch>
            <a:fillRect/>
          </a:stretch>
        </p:blipFill>
        <p:spPr bwMode="auto">
          <a:xfrm>
            <a:off x="6553200" y="304800"/>
            <a:ext cx="16764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Мои документы\Загрузки\eec21895f9824006066d6a6b1a08d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8994"/>
            <a:ext cx="5743924" cy="57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елаксация - Музыка для души (mp3ostrov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9552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463018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</a:rPr>
              <a:t>Молодцы!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zapiskizanudy.ucoz.lv/_ph/24/1/685202186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4758" y="3833509"/>
            <a:ext cx="2376264" cy="2553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356841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6" descr="smes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597" y="500042"/>
            <a:ext cx="8281030" cy="571504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 descr="logo-Smiley-Aud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3429000"/>
            <a:ext cx="3095625" cy="3095625"/>
          </a:xfrm>
          <a:prstGeom prst="rect">
            <a:avLst/>
          </a:prstGeom>
          <a:noFill/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762000"/>
            <a:ext cx="2514600" cy="2454275"/>
          </a:xfrm>
          <a:prstGeom prst="rect">
            <a:avLst/>
          </a:prstGeom>
          <a:noFill/>
        </p:spPr>
      </p:pic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685800"/>
            <a:ext cx="2593975" cy="2667000"/>
          </a:xfrm>
          <a:prstGeom prst="rect">
            <a:avLst/>
          </a:prstGeom>
          <a:noFill/>
        </p:spPr>
      </p:pic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898525" y="3697288"/>
            <a:ext cx="1955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/>
              <a:t>А) яркие</a:t>
            </a:r>
          </a:p>
          <a:p>
            <a:r>
              <a:rPr lang="ru-RU" sz="2400"/>
              <a:t>Б) заметные</a:t>
            </a:r>
          </a:p>
          <a:p>
            <a:r>
              <a:rPr lang="ru-RU" sz="2400"/>
              <a:t>В) громкие</a:t>
            </a:r>
          </a:p>
          <a:p>
            <a:r>
              <a:rPr lang="ru-RU" sz="2400"/>
              <a:t>Г) звонкие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6477000" y="3733800"/>
            <a:ext cx="17954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/>
              <a:t>А) блеклые</a:t>
            </a:r>
          </a:p>
          <a:p>
            <a:r>
              <a:rPr lang="ru-RU" sz="2400"/>
              <a:t>Б) тихие</a:t>
            </a:r>
          </a:p>
          <a:p>
            <a:r>
              <a:rPr lang="ru-RU" sz="2400"/>
              <a:t>В) светлые</a:t>
            </a:r>
          </a:p>
          <a:p>
            <a:r>
              <a:rPr lang="ru-RU" sz="2400"/>
              <a:t>Г) глухие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3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3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3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3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3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3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6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3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3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3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"/>
                            </p:stCondLst>
                            <p:childTnLst>
                              <p:par>
                                <p:cTn id="3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73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73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73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0"/>
                            </p:stCondLst>
                            <p:childTnLst>
                              <p:par>
                                <p:cTn id="4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73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73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737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0"/>
                            </p:stCondLst>
                            <p:childTnLst>
                              <p:par>
                                <p:cTn id="4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73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73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737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 rot="5400000">
            <a:off x="-114300" y="2933700"/>
            <a:ext cx="5257800" cy="2286000"/>
            <a:chOff x="1056" y="1152"/>
            <a:chExt cx="3504" cy="1440"/>
          </a:xfrm>
        </p:grpSpPr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1056" y="1152"/>
              <a:ext cx="3504" cy="1440"/>
              <a:chOff x="576" y="1056"/>
              <a:chExt cx="4800" cy="1056"/>
            </a:xfrm>
          </p:grpSpPr>
          <p:pic>
            <p:nvPicPr>
              <p:cNvPr id="55337" name="Picture 41" descr="754714265"/>
              <p:cNvPicPr>
                <a:picLocks noChangeAspect="1" noChangeArrowheads="1"/>
              </p:cNvPicPr>
              <p:nvPr/>
            </p:nvPicPr>
            <p:blipFill>
              <a:blip r:embed="rId2"/>
              <a:srcRect l="14563" t="37566" r="13562" b="37392"/>
              <a:stretch>
                <a:fillRect/>
              </a:stretch>
            </p:blipFill>
            <p:spPr bwMode="auto">
              <a:xfrm>
                <a:off x="576" y="1056"/>
                <a:ext cx="2448" cy="1056"/>
              </a:xfrm>
              <a:prstGeom prst="rect">
                <a:avLst/>
              </a:prstGeom>
              <a:noFill/>
            </p:spPr>
          </p:pic>
          <p:pic>
            <p:nvPicPr>
              <p:cNvPr id="55338" name="Picture 42" descr="754714265"/>
              <p:cNvPicPr>
                <a:picLocks noChangeAspect="1" noChangeArrowheads="1"/>
              </p:cNvPicPr>
              <p:nvPr/>
            </p:nvPicPr>
            <p:blipFill>
              <a:blip r:embed="rId2"/>
              <a:srcRect l="14563" t="6261" r="14343" b="69740"/>
              <a:stretch>
                <a:fillRect/>
              </a:stretch>
            </p:blipFill>
            <p:spPr bwMode="auto">
              <a:xfrm>
                <a:off x="3024" y="1056"/>
                <a:ext cx="2352" cy="1031"/>
              </a:xfrm>
              <a:prstGeom prst="rect">
                <a:avLst/>
              </a:prstGeom>
              <a:noFill/>
            </p:spPr>
          </p:pic>
        </p:grpSp>
        <p:sp>
          <p:nvSpPr>
            <p:cNvPr id="55339" name="Rectangle 43"/>
            <p:cNvSpPr>
              <a:spLocks noChangeArrowheads="1"/>
            </p:cNvSpPr>
            <p:nvPr/>
          </p:nvSpPr>
          <p:spPr bwMode="auto">
            <a:xfrm>
              <a:off x="1632" y="1152"/>
              <a:ext cx="48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0" name="Rectangle 44"/>
            <p:cNvSpPr>
              <a:spLocks noChangeArrowheads="1"/>
            </p:cNvSpPr>
            <p:nvPr/>
          </p:nvSpPr>
          <p:spPr bwMode="auto">
            <a:xfrm>
              <a:off x="2208" y="1152"/>
              <a:ext cx="48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1" name="Rectangle 45"/>
            <p:cNvSpPr>
              <a:spLocks noChangeArrowheads="1"/>
            </p:cNvSpPr>
            <p:nvPr/>
          </p:nvSpPr>
          <p:spPr bwMode="auto">
            <a:xfrm>
              <a:off x="2832" y="1152"/>
              <a:ext cx="48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2" name="Rectangle 46"/>
            <p:cNvSpPr>
              <a:spLocks noChangeArrowheads="1"/>
            </p:cNvSpPr>
            <p:nvPr/>
          </p:nvSpPr>
          <p:spPr bwMode="auto">
            <a:xfrm>
              <a:off x="3408" y="1152"/>
              <a:ext cx="48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3" name="Rectangle 47"/>
            <p:cNvSpPr>
              <a:spLocks noChangeArrowheads="1"/>
            </p:cNvSpPr>
            <p:nvPr/>
          </p:nvSpPr>
          <p:spPr bwMode="auto">
            <a:xfrm>
              <a:off x="3984" y="1152"/>
              <a:ext cx="48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5345" name="Rectangle 49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ru-RU" sz="2800"/>
              <a:t>Какие цвета мы можем назвать звонкими? </a:t>
            </a:r>
          </a:p>
        </p:txBody>
      </p:sp>
      <p:sp>
        <p:nvSpPr>
          <p:cNvPr id="55346" name="Rectangle 50"/>
          <p:cNvSpPr>
            <a:spLocks noChangeArrowheads="1"/>
          </p:cNvSpPr>
          <p:nvPr/>
        </p:nvSpPr>
        <p:spPr bwMode="auto">
          <a:xfrm>
            <a:off x="457200" y="99060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tx2"/>
                </a:solidFill>
              </a:rPr>
              <a:t>Как можно назвать цвета в другом столбике?</a:t>
            </a:r>
          </a:p>
        </p:txBody>
      </p:sp>
      <p:pic>
        <p:nvPicPr>
          <p:cNvPr id="55347" name="Picture 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524000"/>
            <a:ext cx="2209800" cy="5181600"/>
          </a:xfrm>
          <a:prstGeom prst="rect">
            <a:avLst/>
          </a:prstGeom>
          <a:noFill/>
        </p:spPr>
      </p:pic>
      <p:sp>
        <p:nvSpPr>
          <p:cNvPr id="55348" name="Oval 52"/>
          <p:cNvSpPr>
            <a:spLocks noChangeArrowheads="1"/>
          </p:cNvSpPr>
          <p:nvPr/>
        </p:nvSpPr>
        <p:spPr bwMode="auto">
          <a:xfrm>
            <a:off x="762000" y="617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/>
              <a:t>1</a:t>
            </a:r>
          </a:p>
        </p:txBody>
      </p:sp>
      <p:sp>
        <p:nvSpPr>
          <p:cNvPr id="55350" name="Oval 54"/>
          <p:cNvSpPr>
            <a:spLocks noChangeArrowheads="1"/>
          </p:cNvSpPr>
          <p:nvPr/>
        </p:nvSpPr>
        <p:spPr bwMode="auto">
          <a:xfrm>
            <a:off x="7543800" y="617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/>
              <a:t>2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Рисунок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56136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В.Э. </a:t>
            </a:r>
            <a:r>
              <a:rPr lang="ru-RU" b="1" dirty="0" err="1" smtClean="0"/>
              <a:t>Борисов-Мусатов</a:t>
            </a:r>
            <a:r>
              <a:rPr lang="ru-RU" b="1" dirty="0" smtClean="0"/>
              <a:t>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Осенняя</a:t>
            </a:r>
            <a:r>
              <a:rPr lang="ru-RU" b="1" dirty="0" smtClean="0"/>
              <a:t> песня 1905.</a:t>
            </a:r>
            <a:endParaRPr lang="ru-RU" b="1" dirty="0" smtClean="0"/>
          </a:p>
        </p:txBody>
      </p:sp>
      <p:pic>
        <p:nvPicPr>
          <p:cNvPr id="5124" name="Содержимое 4" descr="1081f9441f91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00166" y="2071678"/>
            <a:ext cx="6257925" cy="4525963"/>
          </a:xfrm>
        </p:spPr>
      </p:pic>
    </p:spTree>
  </p:cSld>
  <p:clrMapOvr>
    <a:masterClrMapping/>
  </p:clrMapOvr>
  <p:transition spd="slow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650" y="188913"/>
            <a:ext cx="82089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+mn-lt"/>
              </a:rPr>
              <a:t>-Какие цвета </a:t>
            </a:r>
            <a:r>
              <a:rPr lang="ru-RU" sz="2000" b="1" dirty="0" smtClean="0">
                <a:latin typeface="+mn-lt"/>
              </a:rPr>
              <a:t>использует художник </a:t>
            </a:r>
            <a:r>
              <a:rPr lang="ru-RU" sz="2000" b="1" dirty="0">
                <a:latin typeface="+mn-lt"/>
              </a:rPr>
              <a:t>для своих картин?</a:t>
            </a:r>
          </a:p>
          <a:p>
            <a:pPr>
              <a:defRPr/>
            </a:pPr>
            <a:r>
              <a:rPr lang="ru-RU" sz="2000" b="1" dirty="0">
                <a:latin typeface="+mn-lt"/>
              </a:rPr>
              <a:t>- От чего зависит выбор цветов?</a:t>
            </a:r>
          </a:p>
          <a:p>
            <a:pPr>
              <a:defRPr/>
            </a:pPr>
            <a:r>
              <a:rPr lang="ru-RU" sz="2000" b="1" dirty="0">
                <a:latin typeface="+mn-lt"/>
              </a:rPr>
              <a:t>- Дайте названия этим цветам.</a:t>
            </a:r>
          </a:p>
        </p:txBody>
      </p:sp>
      <p:pic>
        <p:nvPicPr>
          <p:cNvPr id="30722" name="Picture 2" descr="http://funforkids.ru/art/spring/spring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4680520" cy="4706668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867400" y="5516563"/>
            <a:ext cx="30257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+mn-lt"/>
              </a:rPr>
              <a:t>Виноградов Сергей Арсеньевич (1870-1938). Весна идет. 1911</a:t>
            </a:r>
          </a:p>
        </p:txBody>
      </p:sp>
    </p:spTree>
    <p:extLst>
      <p:ext uri="{BB962C8B-B14F-4D97-AF65-F5344CB8AC3E}">
        <p14:creationId xmlns:p14="http://schemas.microsoft.com/office/powerpoint/2010/main" xmlns="" val="395380961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 descr="Рисунок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/>
              <a:t>«Небесный бой» Н. Рерих 1912</a:t>
            </a:r>
          </a:p>
        </p:txBody>
      </p:sp>
      <p:pic>
        <p:nvPicPr>
          <p:cNvPr id="6148" name="Содержимое 4" descr="8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1538" y="2000240"/>
            <a:ext cx="6813550" cy="4525963"/>
          </a:xfrm>
        </p:spPr>
      </p:pic>
    </p:spTree>
  </p:cSld>
  <p:clrMapOvr>
    <a:masterClrMapping/>
  </p:clrMapOvr>
  <p:transition spd="slow">
    <p:newsfla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