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9" r:id="rId2"/>
    <p:sldId id="281" r:id="rId3"/>
    <p:sldId id="282" r:id="rId4"/>
    <p:sldId id="283" r:id="rId5"/>
    <p:sldId id="284" r:id="rId6"/>
    <p:sldId id="285" r:id="rId7"/>
    <p:sldId id="286" r:id="rId8"/>
    <p:sldId id="287" r:id="rId9"/>
    <p:sldId id="288" r:id="rId10"/>
    <p:sldId id="289" r:id="rId11"/>
    <p:sldId id="290" r:id="rId12"/>
    <p:sldId id="291" r:id="rId13"/>
    <p:sldId id="292" r:id="rId14"/>
    <p:sldId id="294" r:id="rId15"/>
    <p:sldId id="296" r:id="rId16"/>
    <p:sldId id="267" r:id="rId17"/>
    <p:sldId id="298"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1" d="100"/>
          <a:sy n="91" d="100"/>
        </p:scale>
        <p:origin x="-13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789DDFDB-BF1F-423A-A61E-CC3A62A8E855}" type="datetimeFigureOut">
              <a:rPr lang="ru-RU"/>
              <a:pPr>
                <a:defRPr/>
              </a:pPr>
              <a:t>08.06.2020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54265B19-B767-447E-8AAA-123F84F49D0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2BC68EB4-702A-42AF-BD0A-DD2A1A1B8013}" type="datetimeFigureOut">
              <a:rPr lang="ru-RU"/>
              <a:pPr>
                <a:defRPr/>
              </a:pPr>
              <a:t>08.06.2020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B1C47FFB-3901-4376-A08C-30A01FF843D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62A192F6-21DA-47C6-8C74-BEB5E43A636D}" type="datetimeFigureOut">
              <a:rPr lang="ru-RU"/>
              <a:pPr>
                <a:defRPr/>
              </a:pPr>
              <a:t>08.06.2020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E33F977-8CD7-40AB-A75E-3AD39375E653}"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B7FF224B-3A13-4A72-A111-31382010F59E}" type="datetimeFigureOut">
              <a:rPr lang="ru-RU"/>
              <a:pPr>
                <a:defRPr/>
              </a:pPr>
              <a:t>08.06.2020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938931E5-B791-46C6-B719-F99F0A9DEA9B}"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9"/>
          <p:cNvSpPr>
            <a:spLocks noGrp="1"/>
          </p:cNvSpPr>
          <p:nvPr>
            <p:ph type="dt" sz="half" idx="10"/>
          </p:nvPr>
        </p:nvSpPr>
        <p:spPr/>
        <p:txBody>
          <a:bodyPr/>
          <a:lstStyle>
            <a:lvl1pPr>
              <a:defRPr/>
            </a:lvl1pPr>
          </a:lstStyle>
          <a:p>
            <a:pPr>
              <a:defRPr/>
            </a:pPr>
            <a:fld id="{33D444A5-7DC8-41E6-A037-90020F33D71C}" type="datetimeFigureOut">
              <a:rPr lang="ru-RU"/>
              <a:pPr>
                <a:defRPr/>
              </a:pPr>
              <a:t>08.06.2020</a:t>
            </a:fld>
            <a:endParaRPr lang="ru-RU"/>
          </a:p>
        </p:txBody>
      </p:sp>
      <p:sp>
        <p:nvSpPr>
          <p:cNvPr id="8" name="Нижний колонтитул 21"/>
          <p:cNvSpPr>
            <a:spLocks noGrp="1"/>
          </p:cNvSpPr>
          <p:nvPr>
            <p:ph type="ftr" sz="quarter" idx="11"/>
          </p:nvPr>
        </p:nvSpPr>
        <p:spPr/>
        <p:txBody>
          <a:bodyPr/>
          <a:lstStyle>
            <a:lvl1pPr>
              <a:defRPr/>
            </a:lvl1pPr>
          </a:lstStyle>
          <a:p>
            <a:pPr>
              <a:defRPr/>
            </a:pPr>
            <a:endParaRPr lang="ru-RU"/>
          </a:p>
        </p:txBody>
      </p:sp>
      <p:sp>
        <p:nvSpPr>
          <p:cNvPr id="9" name="Номер слайда 17"/>
          <p:cNvSpPr>
            <a:spLocks noGrp="1"/>
          </p:cNvSpPr>
          <p:nvPr>
            <p:ph type="sldNum" sz="quarter" idx="12"/>
          </p:nvPr>
        </p:nvSpPr>
        <p:spPr/>
        <p:txBody>
          <a:bodyPr/>
          <a:lstStyle>
            <a:lvl1pPr>
              <a:defRPr/>
            </a:lvl1pPr>
          </a:lstStyle>
          <a:p>
            <a:pPr>
              <a:defRPr/>
            </a:pPr>
            <a:fld id="{F9732B7B-15D0-404A-BBC1-8C3A72C7F31D}"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5D0A5A04-4C6D-4A36-9D4C-5B846FB8B9BE}" type="datetimeFigureOut">
              <a:rPr lang="ru-RU"/>
              <a:pPr>
                <a:defRPr/>
              </a:pPr>
              <a:t>08.06.2020</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DEF1F4BD-54E7-4E87-8AB0-544E38FFBD9E}"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60FF152F-4BDF-448D-A6EA-A94DEAECBE98}" type="datetimeFigureOut">
              <a:rPr lang="ru-RU"/>
              <a:pPr>
                <a:defRPr/>
              </a:pPr>
              <a:t>08.06.2020</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B269030D-0D26-4E42-9F48-7A5F97E86D9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37826606-BE74-4DAC-8BFD-23775141000E}" type="datetimeFigureOut">
              <a:rPr lang="ru-RU"/>
              <a:pPr>
                <a:defRPr/>
              </a:pPr>
              <a:t>08.06.2020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F2EA9634-BCA7-403E-99B5-82B6954AA384}"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с одним вырезанным скругленным углом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ый треугольник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smtClean="0"/>
              <a:t>Образец заголовка</a:t>
            </a:r>
            <a:endParaRPr lang="en-US"/>
          </a:p>
        </p:txBody>
      </p:sp>
      <p:sp>
        <p:nvSpPr>
          <p:cNvPr id="4" name="Текст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4"/>
          <p:cNvSpPr>
            <a:spLocks noGrp="1"/>
          </p:cNvSpPr>
          <p:nvPr>
            <p:ph type="dt" sz="half" idx="10"/>
          </p:nvPr>
        </p:nvSpPr>
        <p:spPr/>
        <p:txBody>
          <a:bodyPr/>
          <a:lstStyle>
            <a:lvl1pPr>
              <a:defRPr/>
            </a:lvl1pPr>
          </a:lstStyle>
          <a:p>
            <a:pPr>
              <a:defRPr/>
            </a:pPr>
            <a:fld id="{6679ACB6-494C-4ED2-BF67-535C18F8A269}" type="datetimeFigureOut">
              <a:rPr lang="ru-RU"/>
              <a:pPr>
                <a:defRPr/>
              </a:pPr>
              <a:t>08.06.2020</a:t>
            </a:fld>
            <a:endParaRPr lang="ru-RU"/>
          </a:p>
        </p:txBody>
      </p:sp>
      <p:sp>
        <p:nvSpPr>
          <p:cNvPr id="10" name="Нижний колонтитул 5"/>
          <p:cNvSpPr>
            <a:spLocks noGrp="1"/>
          </p:cNvSpPr>
          <p:nvPr>
            <p:ph type="ftr" sz="quarter" idx="11"/>
          </p:nvPr>
        </p:nvSpPr>
        <p:spPr/>
        <p:txBody>
          <a:bodyPr/>
          <a:lstStyle>
            <a:lvl1pPr>
              <a:defRPr/>
            </a:lvl1pPr>
          </a:lstStyle>
          <a:p>
            <a:pPr>
              <a:defRPr/>
            </a:pPr>
            <a:endParaRPr lang="ru-RU"/>
          </a:p>
        </p:txBody>
      </p:sp>
      <p:sp>
        <p:nvSpPr>
          <p:cNvPr id="11" name="Номер слайда 6"/>
          <p:cNvSpPr>
            <a:spLocks noGrp="1"/>
          </p:cNvSpPr>
          <p:nvPr>
            <p:ph type="sldNum" sz="quarter" idx="12"/>
          </p:nvPr>
        </p:nvSpPr>
        <p:spPr>
          <a:xfrm>
            <a:off x="8077200" y="6356350"/>
            <a:ext cx="609600" cy="365125"/>
          </a:xfrm>
        </p:spPr>
        <p:txBody>
          <a:bodyPr/>
          <a:lstStyle>
            <a:lvl1pPr>
              <a:defRPr/>
            </a:lvl1pPr>
          </a:lstStyle>
          <a:p>
            <a:pPr>
              <a:defRPr/>
            </a:pPr>
            <a:fld id="{1032504E-0428-4F4F-9541-098E9C3C103F}"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39E07381-55CA-4A25-ABFF-46FA8DA0A65A}" type="datetimeFigureOut">
              <a:rPr lang="ru-RU"/>
              <a:pPr>
                <a:defRPr/>
              </a:pPr>
              <a:t>08.06.2020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3FAAC096-0FF9-488F-B89E-C58FA2F3B612}"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Полилини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Заголовок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ru-RU" smtClean="0"/>
              <a:t>Образец заголовка</a:t>
            </a:r>
            <a:endParaRPr lang="en-US" smtClean="0"/>
          </a:p>
        </p:txBody>
      </p:sp>
      <p:sp>
        <p:nvSpPr>
          <p:cNvPr id="1029" name="Текст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05F7891D-1BF1-4A0C-9450-7E4857E37CDA}" type="datetimeFigureOut">
              <a:rPr lang="ru-RU"/>
              <a:pPr>
                <a:defRPr/>
              </a:pPr>
              <a:t>08.06.2020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7E28598B-A400-4EB9-91FA-082F6E382024}" type="slidenum">
              <a:rPr lang="ru-RU"/>
              <a:pPr>
                <a:defRPr/>
              </a:pPr>
              <a:t>‹#›</a:t>
            </a:fld>
            <a:endParaRPr lang="ru-RU"/>
          </a:p>
        </p:txBody>
      </p:sp>
      <p:grpSp>
        <p:nvGrpSpPr>
          <p:cNvPr id="1033" name="Группа 1"/>
          <p:cNvGrpSpPr>
            <a:grpSpLocks/>
          </p:cNvGrpSpPr>
          <p:nvPr/>
        </p:nvGrpSpPr>
        <p:grpSpPr bwMode="auto">
          <a:xfrm>
            <a:off x="-19050" y="203200"/>
            <a:ext cx="9180513" cy="647700"/>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24" r:id="rId1"/>
    <p:sldLayoutId id="2147483732" r:id="rId2"/>
    <p:sldLayoutId id="2147483725" r:id="rId3"/>
    <p:sldLayoutId id="2147483726" r:id="rId4"/>
    <p:sldLayoutId id="2147483727" r:id="rId5"/>
    <p:sldLayoutId id="2147483728" r:id="rId6"/>
    <p:sldLayoutId id="2147483729" r:id="rId7"/>
    <p:sldLayoutId id="2147483733" r:id="rId8"/>
    <p:sldLayoutId id="2147483730" r:id="rId9"/>
    <p:sldLayoutId id="2147483731" r:id="rId10"/>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1.xml"/><Relationship Id="rId4" Type="http://schemas.openxmlformats.org/officeDocument/2006/relationships/image" Target="../media/image25.jpeg"/></Relationships>
</file>

<file path=ppt/slides/_rels/slide1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1054;&#1090;&#1076;&#1099;&#1093;%20&#1085;&#1072;%20&#1074;&#1086;&#1076;&#1077;_%20&#1101;&#1090;&#1086;%20&#1085;&#1077;&#1086;&#1073;&#1093;&#1086;&#1076;&#1080;&#1084;&#1086;%20&#1079;&#1085;&#1072;&#1090;&#1100;%20&#1082;&#1072;&#1078;&#1076;&#1086;&#1084;&#1091;.mp4"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1055;&#1086;&#1074;&#1077;&#1076;&#1077;&#1085;&#1080;&#1077;%20&#1085;&#1072;%20&#1074;&#1086;&#1076;&#1077;.mp4" TargetMode="External"/><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1041;&#1077;&#1079;&#1086;&#1087;&#1072;&#1089;&#1085;&#1099;&#1081;%20&#1086;&#1090;&#1076;&#1099;&#1093;.mp4" TargetMode="External"/><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4294967295"/>
          </p:nvPr>
        </p:nvSpPr>
        <p:spPr>
          <a:xfrm>
            <a:off x="542727" y="1862287"/>
            <a:ext cx="7772400" cy="1508760"/>
          </a:xfrm>
          <a:noFill/>
        </p:spPr>
        <p:txBody>
          <a:bodyPr lIns="0" rIns="18288">
            <a:noAutofit/>
            <a:scene3d>
              <a:camera prst="perspectiveAbove"/>
              <a:lightRig rig="threePt" dir="t"/>
            </a:scene3d>
            <a:sp3d extrusionH="57150">
              <a:bevelT w="69850" h="38100" prst="cross"/>
            </a:sp3d>
          </a:bodyPr>
          <a:lstStyle/>
          <a:p>
            <a:pPr marL="0" marR="45720" indent="0" algn="r" eaLnBrk="1" fontAlgn="auto" hangingPunct="1">
              <a:spcAft>
                <a:spcPts val="0"/>
              </a:spcAft>
              <a:buClr>
                <a:schemeClr val="accent3"/>
              </a:buClr>
              <a:buFont typeface="Wingdings 2"/>
              <a:buNone/>
              <a:defRPr/>
            </a:pPr>
            <a:r>
              <a:rPr lang="ru-RU" sz="4400" b="1" i="1"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Безопасный отдых на водоемах</a:t>
            </a:r>
            <a:endParaRPr lang="ru-RU" sz="4400" b="1" i="1" dirty="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endParaRPr>
          </a:p>
        </p:txBody>
      </p:sp>
      <p:pic>
        <p:nvPicPr>
          <p:cNvPr id="48130" name="Picture 2" descr="http://omsk.net/wp-content/uploads/2013/06/8e94da4b09e82e2aa03b6d25265dc12c.jpg"/>
          <p:cNvPicPr>
            <a:picLocks noChangeAspect="1" noChangeArrowheads="1"/>
          </p:cNvPicPr>
          <p:nvPr/>
        </p:nvPicPr>
        <p:blipFill>
          <a:blip r:embed="rId2" cstate="print"/>
          <a:srcRect/>
          <a:stretch>
            <a:fillRect/>
          </a:stretch>
        </p:blipFill>
        <p:spPr bwMode="auto">
          <a:xfrm>
            <a:off x="539552" y="3859382"/>
            <a:ext cx="3672408" cy="2445051"/>
          </a:xfrm>
          <a:prstGeom prst="rect">
            <a:avLst/>
          </a:prstGeom>
          <a:ln>
            <a:noFill/>
          </a:ln>
          <a:effectLst>
            <a:softEdge rad="112500"/>
          </a:effectLst>
        </p:spPr>
      </p:pic>
      <p:pic>
        <p:nvPicPr>
          <p:cNvPr id="13317" name="Picture 16" descr="ag00029_"/>
          <p:cNvPicPr>
            <a:picLocks noChangeAspect="1" noChangeArrowheads="1" noCrop="1"/>
          </p:cNvPicPr>
          <p:nvPr/>
        </p:nvPicPr>
        <p:blipFill>
          <a:blip r:embed="rId3"/>
          <a:srcRect/>
          <a:stretch>
            <a:fillRect/>
          </a:stretch>
        </p:blipFill>
        <p:spPr bwMode="auto">
          <a:xfrm>
            <a:off x="7308850" y="5157788"/>
            <a:ext cx="1225550" cy="971550"/>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2400"/>
            <a:ext cx="8229600" cy="1143000"/>
          </a:xfrm>
        </p:spPr>
        <p:txBody>
          <a:bodyPr>
            <a:normAutofit fontScale="90000"/>
          </a:bodyPr>
          <a:lstStyle/>
          <a:p>
            <a:pPr eaLnBrk="1" fontAlgn="auto" hangingPunct="1">
              <a:spcAft>
                <a:spcPts val="0"/>
              </a:spcAft>
              <a:defRPr/>
            </a:pPr>
            <a:r>
              <a:rPr lang="ru-RU" sz="2700" b="1" dirty="0" smtClean="0">
                <a:solidFill>
                  <a:schemeClr val="accent2">
                    <a:lumMod val="75000"/>
                  </a:schemeClr>
                </a:solidFill>
              </a:rPr>
              <a:t>ПРАВИЛА БЕЗОПАСНОГО ПОВЕДЕНИЯ НА ВОДЕ, ЗНАНИЕ И СОБЛЮДЕНИЕ КОТОРЫХ УМЕНЬШАЕТ ВОЗМОЖНОСТЬ НЕСЧАСТНЫХ СЛУЧАЕВ</a:t>
            </a:r>
            <a:r>
              <a:rPr lang="ru-RU" sz="5400" dirty="0" smtClean="0">
                <a:solidFill>
                  <a:schemeClr val="accent2">
                    <a:lumMod val="75000"/>
                  </a:schemeClr>
                </a:solidFill>
              </a:rPr>
              <a:t/>
            </a:r>
            <a:br>
              <a:rPr lang="ru-RU" sz="5400" dirty="0" smtClean="0">
                <a:solidFill>
                  <a:schemeClr val="accent2">
                    <a:lumMod val="75000"/>
                  </a:schemeClr>
                </a:solidFill>
              </a:rPr>
            </a:br>
            <a:endParaRPr lang="ru-RU" dirty="0"/>
          </a:p>
        </p:txBody>
      </p:sp>
      <p:sp>
        <p:nvSpPr>
          <p:cNvPr id="4" name="Прямоугольник 3"/>
          <p:cNvSpPr>
            <a:spLocks noChangeArrowheads="1"/>
          </p:cNvSpPr>
          <p:nvPr/>
        </p:nvSpPr>
        <p:spPr bwMode="auto">
          <a:xfrm>
            <a:off x="468313" y="1844675"/>
            <a:ext cx="4572000" cy="1200150"/>
          </a:xfrm>
          <a:prstGeom prst="rect">
            <a:avLst/>
          </a:prstGeom>
          <a:noFill/>
          <a:ln w="9525">
            <a:noFill/>
            <a:miter lim="800000"/>
            <a:headEnd/>
            <a:tailEnd/>
          </a:ln>
        </p:spPr>
        <p:txBody>
          <a:bodyPr>
            <a:spAutoFit/>
          </a:bodyPr>
          <a:lstStyle/>
          <a:p>
            <a:r>
              <a:rPr lang="ru-RU">
                <a:latin typeface="Constantia" pitchFamily="18" charset="0"/>
              </a:rPr>
              <a:t>Запрещается купаться в зоне водозаборных станций, плотин пристаней, причалов и других гидротехнических сооружений. </a:t>
            </a:r>
          </a:p>
        </p:txBody>
      </p:sp>
      <p:sp>
        <p:nvSpPr>
          <p:cNvPr id="5" name="Прямоугольник 4"/>
          <p:cNvSpPr>
            <a:spLocks noChangeArrowheads="1"/>
          </p:cNvSpPr>
          <p:nvPr/>
        </p:nvSpPr>
        <p:spPr bwMode="auto">
          <a:xfrm>
            <a:off x="3924300" y="3573463"/>
            <a:ext cx="4572000" cy="922337"/>
          </a:xfrm>
          <a:prstGeom prst="rect">
            <a:avLst/>
          </a:prstGeom>
          <a:noFill/>
          <a:ln w="9525">
            <a:noFill/>
            <a:miter lim="800000"/>
            <a:headEnd/>
            <a:tailEnd/>
          </a:ln>
        </p:spPr>
        <p:txBody>
          <a:bodyPr>
            <a:spAutoFit/>
          </a:bodyPr>
          <a:lstStyle/>
          <a:p>
            <a:r>
              <a:rPr lang="ru-RU">
                <a:latin typeface="Constantia" pitchFamily="18" charset="0"/>
              </a:rPr>
              <a:t>Нельзя подплывать к проходящим судам. Если пароход идет против течения реки, то плывущего может затянуть под судно</a:t>
            </a:r>
          </a:p>
        </p:txBody>
      </p:sp>
      <p:sp>
        <p:nvSpPr>
          <p:cNvPr id="6" name="Прямоугольник 5"/>
          <p:cNvSpPr>
            <a:spLocks noChangeArrowheads="1"/>
          </p:cNvSpPr>
          <p:nvPr/>
        </p:nvSpPr>
        <p:spPr bwMode="auto">
          <a:xfrm>
            <a:off x="250825" y="5013325"/>
            <a:ext cx="4572000" cy="1477963"/>
          </a:xfrm>
          <a:prstGeom prst="rect">
            <a:avLst/>
          </a:prstGeom>
          <a:noFill/>
          <a:ln w="9525">
            <a:noFill/>
            <a:miter lim="800000"/>
            <a:headEnd/>
            <a:tailEnd/>
          </a:ln>
        </p:spPr>
        <p:txBody>
          <a:bodyPr>
            <a:spAutoFit/>
          </a:bodyPr>
          <a:lstStyle/>
          <a:p>
            <a:r>
              <a:rPr lang="ru-RU">
                <a:latin typeface="Constantia" pitchFamily="18" charset="0"/>
              </a:rPr>
              <a:t>Не следует плавать на надувных предметах. Надувные камеры, матрацы очень легки, даже слабого ветра и течения достаточно, чтобы отнести их на большие расстояния.</a:t>
            </a:r>
          </a:p>
        </p:txBody>
      </p:sp>
      <p:pic>
        <p:nvPicPr>
          <p:cNvPr id="5122" name="Picture 2" descr="http://glink.narod.ru/photo95.gif"/>
          <p:cNvPicPr>
            <a:picLocks noChangeAspect="1" noChangeArrowheads="1"/>
          </p:cNvPicPr>
          <p:nvPr/>
        </p:nvPicPr>
        <p:blipFill>
          <a:blip r:embed="rId2"/>
          <a:srcRect/>
          <a:stretch>
            <a:fillRect/>
          </a:stretch>
        </p:blipFill>
        <p:spPr bwMode="auto">
          <a:xfrm>
            <a:off x="5219700" y="4667250"/>
            <a:ext cx="3457575" cy="2190750"/>
          </a:xfrm>
          <a:prstGeom prst="rect">
            <a:avLst/>
          </a:prstGeom>
          <a:noFill/>
          <a:ln w="9525">
            <a:noFill/>
            <a:miter lim="800000"/>
            <a:headEnd/>
            <a:tailEnd/>
          </a:ln>
        </p:spPr>
      </p:pic>
      <p:pic>
        <p:nvPicPr>
          <p:cNvPr id="5123" name="Picture 3" descr="D:\Мои документы\ОБЖ\Плакаты по ОБЖ\плакаты  на воде\b0f8742b2c02b8f8b1b2e94a95598b0f.jpg"/>
          <p:cNvPicPr>
            <a:picLocks noChangeAspect="1" noChangeArrowheads="1"/>
          </p:cNvPicPr>
          <p:nvPr/>
        </p:nvPicPr>
        <p:blipFill>
          <a:blip r:embed="rId3" cstate="print"/>
          <a:srcRect r="77" b="60"/>
          <a:stretch>
            <a:fillRect/>
          </a:stretch>
        </p:blipFill>
        <p:spPr bwMode="auto">
          <a:xfrm>
            <a:off x="395536" y="3061245"/>
            <a:ext cx="2376264" cy="1951931"/>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nodeType="withEffect">
                                  <p:stCondLst>
                                    <p:cond delay="0"/>
                                  </p:stCondLst>
                                  <p:childTnLst>
                                    <p:set>
                                      <p:cBhvr>
                                        <p:cTn id="14" dur="1" fill="hold">
                                          <p:stCondLst>
                                            <p:cond delay="0"/>
                                          </p:stCondLst>
                                        </p:cTn>
                                        <p:tgtEl>
                                          <p:spTgt spid="5123"/>
                                        </p:tgtEl>
                                        <p:attrNameLst>
                                          <p:attrName>style.visibility</p:attrName>
                                        </p:attrNameLst>
                                      </p:cBhvr>
                                      <p:to>
                                        <p:strVal val="visible"/>
                                      </p:to>
                                    </p:set>
                                    <p:animEffect transition="in" filter="wipe(down)">
                                      <p:cBhvr>
                                        <p:cTn id="15" dur="500"/>
                                        <p:tgtEl>
                                          <p:spTgt spid="512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par>
                                <p:cTn id="21" presetID="22" presetClass="entr" presetSubtype="4" fill="hold" nodeType="withEffect">
                                  <p:stCondLst>
                                    <p:cond delay="0"/>
                                  </p:stCondLst>
                                  <p:childTnLst>
                                    <p:set>
                                      <p:cBhvr>
                                        <p:cTn id="22" dur="1" fill="hold">
                                          <p:stCondLst>
                                            <p:cond delay="0"/>
                                          </p:stCondLst>
                                        </p:cTn>
                                        <p:tgtEl>
                                          <p:spTgt spid="5122"/>
                                        </p:tgtEl>
                                        <p:attrNameLst>
                                          <p:attrName>style.visibility</p:attrName>
                                        </p:attrNameLst>
                                      </p:cBhvr>
                                      <p:to>
                                        <p:strVal val="visible"/>
                                      </p:to>
                                    </p:set>
                                    <p:animEffect transition="in" filter="wipe(down)">
                                      <p:cBhvr>
                                        <p:cTn id="23"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a:spLocks noChangeArrowheads="1"/>
          </p:cNvSpPr>
          <p:nvPr/>
        </p:nvSpPr>
        <p:spPr bwMode="auto">
          <a:xfrm>
            <a:off x="323850" y="620713"/>
            <a:ext cx="4572000" cy="3743325"/>
          </a:xfrm>
          <a:prstGeom prst="rect">
            <a:avLst/>
          </a:prstGeom>
          <a:noFill/>
          <a:ln w="9525">
            <a:noFill/>
            <a:miter lim="800000"/>
            <a:headEnd/>
            <a:tailEnd/>
          </a:ln>
        </p:spPr>
        <p:txBody>
          <a:bodyPr>
            <a:spAutoFit/>
          </a:bodyPr>
          <a:lstStyle/>
          <a:p>
            <a:r>
              <a:rPr lang="ru-RU" sz="2400" b="1">
                <a:latin typeface="Constantia" pitchFamily="18" charset="0"/>
              </a:rPr>
              <a:t>Особой осторожности требует купание с маской, трубкой и ластами. Нельзя плавать с трубкой при сильном волнении моря. Плавать надо только вдоль берега и обязательно под постоянным наблюдением, чтобы вовремя могли прийти на помощь. </a:t>
            </a:r>
          </a:p>
        </p:txBody>
      </p:sp>
      <p:sp>
        <p:nvSpPr>
          <p:cNvPr id="5" name="Прямоугольник 4"/>
          <p:cNvSpPr>
            <a:spLocks noChangeArrowheads="1"/>
          </p:cNvSpPr>
          <p:nvPr/>
        </p:nvSpPr>
        <p:spPr bwMode="auto">
          <a:xfrm>
            <a:off x="4284663" y="3933825"/>
            <a:ext cx="4572000" cy="2289175"/>
          </a:xfrm>
          <a:prstGeom prst="rect">
            <a:avLst/>
          </a:prstGeom>
          <a:noFill/>
          <a:ln w="9525">
            <a:noFill/>
            <a:miter lim="800000"/>
            <a:headEnd/>
            <a:tailEnd/>
          </a:ln>
        </p:spPr>
        <p:txBody>
          <a:bodyPr>
            <a:spAutoFit/>
          </a:bodyPr>
          <a:lstStyle/>
          <a:p>
            <a:r>
              <a:rPr lang="ru-RU" b="1">
                <a:latin typeface="Constantia" pitchFamily="18" charset="0"/>
              </a:rPr>
              <a:t>Во время игр на воде ни в коем случае нельзя подавать ложные сигналы бедствия типа: «Я тону, на помощь!»  Имитация несчастного случая может привести к тому, что окружающие, привыкшие к ложным вызовам, не придут на помощь тому, кто по-настоящему тонет</a:t>
            </a:r>
            <a:r>
              <a:rPr lang="ru-RU">
                <a:latin typeface="Constantia" pitchFamily="18" charset="0"/>
              </a:rPr>
              <a:t>. </a:t>
            </a:r>
          </a:p>
        </p:txBody>
      </p:sp>
      <p:sp>
        <p:nvSpPr>
          <p:cNvPr id="24579" name="AutoShape 2" descr="http://e.eka-mama.ru/upload/forum/upload/f04/f04ba5607ed48ec4e90c17cd8bb2dd67"/>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ru-RU">
              <a:latin typeface="Constantia" pitchFamily="18" charset="0"/>
            </a:endParaRPr>
          </a:p>
        </p:txBody>
      </p:sp>
      <p:pic>
        <p:nvPicPr>
          <p:cNvPr id="4100" name="Picture 4" descr="http://e.eka-mama.ru/upload/forum/upload/f04/f04ba5607ed48ec4e90c17cd8bb2dd67"/>
          <p:cNvPicPr>
            <a:picLocks noChangeAspect="1" noChangeArrowheads="1"/>
          </p:cNvPicPr>
          <p:nvPr/>
        </p:nvPicPr>
        <p:blipFill>
          <a:blip r:embed="rId2" cstate="print"/>
          <a:srcRect/>
          <a:stretch>
            <a:fillRect/>
          </a:stretch>
        </p:blipFill>
        <p:spPr bwMode="auto">
          <a:xfrm>
            <a:off x="5659735" y="987698"/>
            <a:ext cx="2376264" cy="1780614"/>
          </a:xfrm>
          <a:prstGeom prst="rect">
            <a:avLst/>
          </a:prstGeom>
          <a:ln>
            <a:noFill/>
          </a:ln>
          <a:effectLst>
            <a:softEdge rad="112500"/>
          </a:effectLst>
        </p:spPr>
      </p:pic>
      <p:pic>
        <p:nvPicPr>
          <p:cNvPr id="4102" name="Picture 6" descr="http://lib.rus.ec/i/44/108644/i_092.jpg"/>
          <p:cNvPicPr>
            <a:picLocks noChangeAspect="1" noChangeArrowheads="1"/>
          </p:cNvPicPr>
          <p:nvPr/>
        </p:nvPicPr>
        <p:blipFill>
          <a:blip r:embed="rId3" cstate="print"/>
          <a:srcRect/>
          <a:stretch>
            <a:fillRect/>
          </a:stretch>
        </p:blipFill>
        <p:spPr bwMode="auto">
          <a:xfrm>
            <a:off x="611560" y="4365104"/>
            <a:ext cx="3086100" cy="193357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4100"/>
                                        </p:tgtEl>
                                        <p:attrNameLst>
                                          <p:attrName>style.visibility</p:attrName>
                                        </p:attrNameLst>
                                      </p:cBhvr>
                                      <p:to>
                                        <p:strVal val="visible"/>
                                      </p:to>
                                    </p:set>
                                    <p:animEffect transition="in" filter="wipe(down)">
                                      <p:cBhvr>
                                        <p:cTn id="10" dur="500"/>
                                        <p:tgtEl>
                                          <p:spTgt spid="410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par>
                                <p:cTn id="16" presetID="22" presetClass="entr" presetSubtype="4" fill="hold" nodeType="withEffect">
                                  <p:stCondLst>
                                    <p:cond delay="0"/>
                                  </p:stCondLst>
                                  <p:childTnLst>
                                    <p:set>
                                      <p:cBhvr>
                                        <p:cTn id="17" dur="1" fill="hold">
                                          <p:stCondLst>
                                            <p:cond delay="0"/>
                                          </p:stCondLst>
                                        </p:cTn>
                                        <p:tgtEl>
                                          <p:spTgt spid="4102"/>
                                        </p:tgtEl>
                                        <p:attrNameLst>
                                          <p:attrName>style.visibility</p:attrName>
                                        </p:attrNameLst>
                                      </p:cBhvr>
                                      <p:to>
                                        <p:strVal val="visible"/>
                                      </p:to>
                                    </p:set>
                                    <p:animEffect transition="in" filter="wipe(down)">
                                      <p:cBhvr>
                                        <p:cTn id="18"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457200" y="-26988"/>
            <a:ext cx="8229600" cy="1143001"/>
          </a:xfrm>
        </p:spPr>
        <p:txBody>
          <a:bodyPr/>
          <a:lstStyle/>
          <a:p>
            <a:pPr eaLnBrk="1" hangingPunct="1"/>
            <a:r>
              <a:rPr lang="ru-RU" sz="2400" smtClean="0"/>
              <a:t>Водные походы и обеспечение безопасности на воде</a:t>
            </a:r>
          </a:p>
        </p:txBody>
      </p:sp>
      <p:pic>
        <p:nvPicPr>
          <p:cNvPr id="5" name="Picture 12" descr="118[1]"/>
          <p:cNvPicPr>
            <a:picLocks noGrp="1" noChangeAspect="1" noChangeArrowheads="1"/>
          </p:cNvPicPr>
          <p:nvPr>
            <p:ph sz="half" idx="1"/>
          </p:nvPr>
        </p:nvPicPr>
        <p:blipFill>
          <a:blip r:embed="rId2" cstate="print"/>
          <a:srcRect/>
          <a:stretch>
            <a:fillRect/>
          </a:stretch>
        </p:blipFill>
        <p:spPr>
          <a:xfrm>
            <a:off x="5508104" y="4293096"/>
            <a:ext cx="3278140" cy="2389262"/>
          </a:xfrm>
          <a:effectLst>
            <a:softEdge rad="112500"/>
          </a:effectLst>
        </p:spPr>
      </p:pic>
      <p:sp>
        <p:nvSpPr>
          <p:cNvPr id="25603" name="Прямоугольник 5"/>
          <p:cNvSpPr>
            <a:spLocks noChangeArrowheads="1"/>
          </p:cNvSpPr>
          <p:nvPr/>
        </p:nvSpPr>
        <p:spPr bwMode="auto">
          <a:xfrm>
            <a:off x="395288" y="1341438"/>
            <a:ext cx="8569325" cy="2062162"/>
          </a:xfrm>
          <a:prstGeom prst="rect">
            <a:avLst/>
          </a:prstGeom>
          <a:noFill/>
          <a:ln w="9525">
            <a:noFill/>
            <a:miter lim="800000"/>
            <a:headEnd/>
            <a:tailEnd/>
          </a:ln>
        </p:spPr>
        <p:txBody>
          <a:bodyPr>
            <a:spAutoFit/>
          </a:bodyPr>
          <a:lstStyle/>
          <a:p>
            <a:pPr marL="711200" indent="-711200"/>
            <a:r>
              <a:rPr lang="ru-RU" sz="2000">
                <a:latin typeface="Constantia" pitchFamily="18" charset="0"/>
              </a:rPr>
              <a:t>В походе следует соблюдать ряд основных правил безопасности:</a:t>
            </a:r>
          </a:p>
          <a:p>
            <a:pPr marL="711200" indent="-711200">
              <a:buFontTx/>
              <a:buAutoNum type="romanUcPeriod"/>
            </a:pPr>
            <a:r>
              <a:rPr lang="ru-RU">
                <a:latin typeface="Constantia" pitchFamily="18" charset="0"/>
              </a:rPr>
              <a:t>документы и деньги надо упаковать в непромокаемый мешок и держать при себе,</a:t>
            </a:r>
          </a:p>
          <a:p>
            <a:pPr marL="711200" indent="-711200">
              <a:buFontTx/>
              <a:buAutoNum type="romanUcPeriod"/>
            </a:pPr>
            <a:r>
              <a:rPr lang="ru-RU">
                <a:latin typeface="Constantia" pitchFamily="18" charset="0"/>
              </a:rPr>
              <a:t>спички, сухой спирт хранить в пластмассовых емкостях с завинчивающими крышками,</a:t>
            </a:r>
          </a:p>
          <a:p>
            <a:pPr marL="711200" indent="-711200">
              <a:buFontTx/>
              <a:buAutoNum type="romanUcPeriod"/>
            </a:pPr>
            <a:r>
              <a:rPr lang="ru-RU">
                <a:latin typeface="Constantia" pitchFamily="18" charset="0"/>
              </a:rPr>
              <a:t>палатку, спальные  принадлежности, одежду, продукты                                     следует держать в полиэтиленовых  мешках.</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8" descr="water2[1]"/>
          <p:cNvPicPr>
            <a:picLocks noGrp="1" noChangeAspect="1" noChangeArrowheads="1"/>
          </p:cNvPicPr>
          <p:nvPr>
            <p:ph sz="half" idx="4294967295"/>
          </p:nvPr>
        </p:nvPicPr>
        <p:blipFill>
          <a:blip r:embed="rId2" cstate="print"/>
          <a:srcRect/>
          <a:stretch>
            <a:fillRect/>
          </a:stretch>
        </p:blipFill>
        <p:spPr>
          <a:xfrm>
            <a:off x="3783283" y="3366804"/>
            <a:ext cx="4959912" cy="3097161"/>
          </a:xfrm>
          <a:effectLst>
            <a:softEdge rad="112500"/>
          </a:effectLst>
        </p:spPr>
      </p:pic>
      <p:sp>
        <p:nvSpPr>
          <p:cNvPr id="26626" name="Прямоугольник 5"/>
          <p:cNvSpPr>
            <a:spLocks noChangeArrowheads="1"/>
          </p:cNvSpPr>
          <p:nvPr/>
        </p:nvSpPr>
        <p:spPr bwMode="auto">
          <a:xfrm>
            <a:off x="323850" y="692150"/>
            <a:ext cx="8280400" cy="2647950"/>
          </a:xfrm>
          <a:prstGeom prst="rect">
            <a:avLst/>
          </a:prstGeom>
          <a:noFill/>
          <a:ln w="9525">
            <a:noFill/>
            <a:miter lim="800000"/>
            <a:headEnd/>
            <a:tailEnd/>
          </a:ln>
        </p:spPr>
        <p:txBody>
          <a:bodyPr>
            <a:spAutoFit/>
          </a:bodyPr>
          <a:lstStyle/>
          <a:p>
            <a:pPr marL="711200" indent="-711200"/>
            <a:r>
              <a:rPr lang="ru-RU" sz="2400" b="1">
                <a:latin typeface="Constantia" pitchFamily="18" charset="0"/>
              </a:rPr>
              <a:t>Правила безопасного поведения на воде во время похода:</a:t>
            </a:r>
          </a:p>
          <a:p>
            <a:pPr marL="711200" indent="-711200">
              <a:buFontTx/>
              <a:buAutoNum type="romanUcPeriod"/>
            </a:pPr>
            <a:r>
              <a:rPr lang="ru-RU" sz="2400" b="1">
                <a:latin typeface="Constantia" pitchFamily="18" charset="0"/>
              </a:rPr>
              <a:t>при посадке – не прыгать в лодку,</a:t>
            </a:r>
          </a:p>
          <a:p>
            <a:pPr marL="711200" indent="-711200">
              <a:buFontTx/>
              <a:buAutoNum type="romanUcPeriod"/>
            </a:pPr>
            <a:r>
              <a:rPr lang="ru-RU" sz="2400" b="1">
                <a:latin typeface="Constantia" pitchFamily="18" charset="0"/>
              </a:rPr>
              <a:t>посадка проходит с кормы,</a:t>
            </a:r>
          </a:p>
          <a:p>
            <a:pPr marL="711200" indent="-711200">
              <a:buFontTx/>
              <a:buAutoNum type="romanUcPeriod"/>
            </a:pPr>
            <a:r>
              <a:rPr lang="ru-RU" sz="2400" b="1">
                <a:latin typeface="Constantia" pitchFamily="18" charset="0"/>
              </a:rPr>
              <a:t> в походе лодки должны находиться на расстоянии зрительной и голосовой связи,</a:t>
            </a:r>
          </a:p>
          <a:p>
            <a:pPr marL="711200" indent="-711200">
              <a:buFontTx/>
              <a:buAutoNum type="romanUcPeriod"/>
            </a:pPr>
            <a:r>
              <a:rPr lang="ru-RU" sz="2400" b="1">
                <a:latin typeface="Constantia" pitchFamily="18" charset="0"/>
              </a:rPr>
              <a:t>не кричать во время похода.</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a:xfrm>
            <a:off x="1547813" y="188913"/>
            <a:ext cx="8229600" cy="1143000"/>
          </a:xfrm>
        </p:spPr>
        <p:txBody>
          <a:bodyPr/>
          <a:lstStyle/>
          <a:p>
            <a:pPr eaLnBrk="1" hangingPunct="1"/>
            <a:r>
              <a:rPr lang="ru-RU" sz="4800" smtClean="0">
                <a:solidFill>
                  <a:srgbClr val="0000CC"/>
                </a:solidFill>
              </a:rPr>
              <a:t> </a:t>
            </a:r>
            <a:r>
              <a:rPr lang="ru-RU" sz="2700" smtClean="0">
                <a:solidFill>
                  <a:srgbClr val="0000CC"/>
                </a:solidFill>
              </a:rPr>
              <a:t>Для водного туризма используются</a:t>
            </a:r>
            <a:endParaRPr lang="ru-RU" sz="2700" smtClean="0"/>
          </a:p>
        </p:txBody>
      </p:sp>
      <p:pic>
        <p:nvPicPr>
          <p:cNvPr id="27650" name="Picture 7" descr="large_Vuoksa[1]"/>
          <p:cNvPicPr>
            <a:picLocks noChangeAspect="1" noChangeArrowheads="1"/>
          </p:cNvPicPr>
          <p:nvPr/>
        </p:nvPicPr>
        <p:blipFill>
          <a:blip r:embed="rId2"/>
          <a:srcRect/>
          <a:stretch>
            <a:fillRect/>
          </a:stretch>
        </p:blipFill>
        <p:spPr bwMode="auto">
          <a:xfrm>
            <a:off x="250825" y="2276475"/>
            <a:ext cx="3960813" cy="1593850"/>
          </a:xfrm>
          <a:prstGeom prst="rect">
            <a:avLst/>
          </a:prstGeom>
          <a:noFill/>
          <a:ln w="9525">
            <a:noFill/>
            <a:miter lim="800000"/>
            <a:headEnd/>
            <a:tailEnd/>
          </a:ln>
        </p:spPr>
      </p:pic>
      <p:sp>
        <p:nvSpPr>
          <p:cNvPr id="7" name="Rectangle 3"/>
          <p:cNvSpPr txBox="1">
            <a:spLocks noChangeArrowheads="1"/>
          </p:cNvSpPr>
          <p:nvPr/>
        </p:nvSpPr>
        <p:spPr>
          <a:xfrm>
            <a:off x="323850" y="0"/>
            <a:ext cx="8362950" cy="6192838"/>
          </a:xfrm>
          <a:prstGeom prst="rect">
            <a:avLst/>
          </a:prstGeom>
        </p:spPr>
        <p:txBody>
          <a:bodyPr>
            <a:normAutofit/>
          </a:bodyPr>
          <a:lstStyle/>
          <a:p>
            <a:pPr marL="274320" indent="-274320" fontAlgn="auto">
              <a:lnSpc>
                <a:spcPct val="90000"/>
              </a:lnSpc>
              <a:spcBef>
                <a:spcPct val="20000"/>
              </a:spcBef>
              <a:spcAft>
                <a:spcPts val="0"/>
              </a:spcAft>
              <a:buClr>
                <a:schemeClr val="accent3"/>
              </a:buClr>
              <a:buSzPct val="95000"/>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buFont typeface="Wingdings 2"/>
              <a:buChar char=""/>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buFont typeface="Wingdings 2"/>
              <a:buChar char=""/>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  </a:t>
            </a: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   </a:t>
            </a: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байдарки</a:t>
            </a:r>
          </a:p>
          <a:p>
            <a:pPr marL="274320" indent="-274320" fontAlgn="auto">
              <a:lnSpc>
                <a:spcPct val="90000"/>
              </a:lnSpc>
              <a:spcBef>
                <a:spcPct val="20000"/>
              </a:spcBef>
              <a:spcAft>
                <a:spcPts val="0"/>
              </a:spcAft>
              <a:buClr>
                <a:schemeClr val="accent3"/>
              </a:buClr>
              <a:buSzPct val="95000"/>
              <a:buFont typeface="Wingdings 2"/>
              <a:buChar char=""/>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                                                   катамараны</a:t>
            </a:r>
          </a:p>
          <a:p>
            <a:pPr marL="274320" indent="-274320" fontAlgn="auto">
              <a:lnSpc>
                <a:spcPct val="90000"/>
              </a:lnSpc>
              <a:spcBef>
                <a:spcPct val="20000"/>
              </a:spcBef>
              <a:spcAft>
                <a:spcPts val="0"/>
              </a:spcAft>
              <a:buClr>
                <a:schemeClr val="accent3"/>
              </a:buClr>
              <a:buSzPct val="95000"/>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defRPr/>
            </a:pPr>
            <a:endParaRPr lang="ru-RU" sz="2800" dirty="0">
              <a:solidFill>
                <a:srgbClr val="0000CC"/>
              </a:solidFill>
              <a:latin typeface="+mn-lt"/>
              <a:cs typeface="+mn-cs"/>
            </a:endParaRP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                                                    </a:t>
            </a: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                                                     надувные лодки</a:t>
            </a:r>
          </a:p>
          <a:p>
            <a:pPr marL="274320" indent="-274320" fontAlgn="auto">
              <a:lnSpc>
                <a:spcPct val="90000"/>
              </a:lnSpc>
              <a:spcBef>
                <a:spcPct val="20000"/>
              </a:spcBef>
              <a:spcAft>
                <a:spcPts val="0"/>
              </a:spcAft>
              <a:buClr>
                <a:schemeClr val="accent3"/>
              </a:buClr>
              <a:buSzPct val="95000"/>
              <a:defRPr/>
            </a:pPr>
            <a:r>
              <a:rPr lang="ru-RU" sz="2800" dirty="0">
                <a:solidFill>
                  <a:srgbClr val="0000CC"/>
                </a:solidFill>
                <a:latin typeface="+mn-lt"/>
                <a:cs typeface="+mn-cs"/>
              </a:rPr>
              <a:t>шлюпки, долбленки, плоскодонки и  другие суда</a:t>
            </a:r>
          </a:p>
          <a:p>
            <a:pPr marL="274320" indent="-274320" fontAlgn="auto">
              <a:lnSpc>
                <a:spcPct val="90000"/>
              </a:lnSpc>
              <a:spcBef>
                <a:spcPct val="20000"/>
              </a:spcBef>
              <a:spcAft>
                <a:spcPts val="0"/>
              </a:spcAft>
              <a:buClr>
                <a:schemeClr val="accent3"/>
              </a:buClr>
              <a:buSzPct val="95000"/>
              <a:buFont typeface="Wingdings 2"/>
              <a:buChar char=""/>
              <a:defRPr/>
            </a:pPr>
            <a:endParaRPr lang="ru-RU" sz="2800" dirty="0">
              <a:solidFill>
                <a:srgbClr val="0000CC"/>
              </a:solidFill>
              <a:latin typeface="+mn-lt"/>
              <a:cs typeface="+mn-cs"/>
            </a:endParaRPr>
          </a:p>
        </p:txBody>
      </p:sp>
      <p:pic>
        <p:nvPicPr>
          <p:cNvPr id="27652" name="Picture 8" descr="Копия 15696[1]"/>
          <p:cNvPicPr>
            <a:picLocks noChangeAspect="1" noChangeArrowheads="1"/>
          </p:cNvPicPr>
          <p:nvPr/>
        </p:nvPicPr>
        <p:blipFill>
          <a:blip r:embed="rId3"/>
          <a:srcRect/>
          <a:stretch>
            <a:fillRect/>
          </a:stretch>
        </p:blipFill>
        <p:spPr bwMode="auto">
          <a:xfrm>
            <a:off x="6659563" y="1377950"/>
            <a:ext cx="1979612" cy="1979613"/>
          </a:xfrm>
          <a:prstGeom prst="rect">
            <a:avLst/>
          </a:prstGeom>
          <a:noFill/>
          <a:ln w="9525">
            <a:noFill/>
            <a:miter lim="800000"/>
            <a:headEnd/>
            <a:tailEnd/>
          </a:ln>
        </p:spPr>
      </p:pic>
      <p:pic>
        <p:nvPicPr>
          <p:cNvPr id="27653" name="Picture 9" descr="Копия 47fb1d15125385c5baf40ff51[1]"/>
          <p:cNvPicPr>
            <a:picLocks noChangeAspect="1" noChangeArrowheads="1"/>
          </p:cNvPicPr>
          <p:nvPr/>
        </p:nvPicPr>
        <p:blipFill>
          <a:blip r:embed="rId4"/>
          <a:srcRect/>
          <a:stretch>
            <a:fillRect/>
          </a:stretch>
        </p:blipFill>
        <p:spPr bwMode="auto">
          <a:xfrm>
            <a:off x="6516688" y="3860800"/>
            <a:ext cx="2368550" cy="1155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 calcmode="lin" valueType="num">
                                      <p:cBhvr>
                                        <p:cTn id="7" dur="1000" fill="hold"/>
                                        <p:tgtEl>
                                          <p:spTgt spid="7">
                                            <p:txEl>
                                              <p:pRg st="3" end="3"/>
                                            </p:txEl>
                                          </p:spTgt>
                                        </p:tgtEl>
                                        <p:attrNameLst>
                                          <p:attrName>ppt_w</p:attrName>
                                        </p:attrNameLst>
                                      </p:cBhvr>
                                      <p:tavLst>
                                        <p:tav tm="0">
                                          <p:val>
                                            <p:strVal val="#ppt_w+.3"/>
                                          </p:val>
                                        </p:tav>
                                        <p:tav tm="100000">
                                          <p:val>
                                            <p:strVal val="#ppt_w"/>
                                          </p:val>
                                        </p:tav>
                                      </p:tavLst>
                                    </p:anim>
                                    <p:anim calcmode="lin" valueType="num">
                                      <p:cBhvr>
                                        <p:cTn id="8" dur="1000" fill="hold"/>
                                        <p:tgtEl>
                                          <p:spTgt spid="7">
                                            <p:txEl>
                                              <p:pRg st="3" end="3"/>
                                            </p:txEl>
                                          </p:spTgt>
                                        </p:tgtEl>
                                        <p:attrNameLst>
                                          <p:attrName>ppt_h</p:attrName>
                                        </p:attrNameLst>
                                      </p:cBhvr>
                                      <p:tavLst>
                                        <p:tav tm="0">
                                          <p:val>
                                            <p:strVal val="#ppt_h"/>
                                          </p:val>
                                        </p:tav>
                                        <p:tav tm="100000">
                                          <p:val>
                                            <p:strVal val="#ppt_h"/>
                                          </p:val>
                                        </p:tav>
                                      </p:tavLst>
                                    </p:anim>
                                    <p:animEffect transition="in" filter="fade">
                                      <p:cBhvr>
                                        <p:cTn id="9" dur="1000"/>
                                        <p:tgtEl>
                                          <p:spTgt spid="7">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7">
                                            <p:txEl>
                                              <p:pRg st="4" end="4"/>
                                            </p:txEl>
                                          </p:spTgt>
                                        </p:tgtEl>
                                        <p:attrNameLst>
                                          <p:attrName>style.visibility</p:attrName>
                                        </p:attrNameLst>
                                      </p:cBhvr>
                                      <p:to>
                                        <p:strVal val="visible"/>
                                      </p:to>
                                    </p:set>
                                    <p:anim calcmode="lin" valueType="num">
                                      <p:cBhvr>
                                        <p:cTn id="14" dur="1000" fill="hold"/>
                                        <p:tgtEl>
                                          <p:spTgt spid="7">
                                            <p:txEl>
                                              <p:pRg st="4" end="4"/>
                                            </p:txEl>
                                          </p:spTgt>
                                        </p:tgtEl>
                                        <p:attrNameLst>
                                          <p:attrName>ppt_w</p:attrName>
                                        </p:attrNameLst>
                                      </p:cBhvr>
                                      <p:tavLst>
                                        <p:tav tm="0">
                                          <p:val>
                                            <p:strVal val="#ppt_w+.3"/>
                                          </p:val>
                                        </p:tav>
                                        <p:tav tm="100000">
                                          <p:val>
                                            <p:strVal val="#ppt_w"/>
                                          </p:val>
                                        </p:tav>
                                      </p:tavLst>
                                    </p:anim>
                                    <p:anim calcmode="lin" valueType="num">
                                      <p:cBhvr>
                                        <p:cTn id="15" dur="1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16" dur="1000"/>
                                        <p:tgtEl>
                                          <p:spTgt spid="7">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anim calcmode="lin" valueType="num">
                                      <p:cBhvr>
                                        <p:cTn id="21" dur="1000" fill="hold"/>
                                        <p:tgtEl>
                                          <p:spTgt spid="7">
                                            <p:txEl>
                                              <p:pRg st="5" end="5"/>
                                            </p:txEl>
                                          </p:spTgt>
                                        </p:tgtEl>
                                        <p:attrNameLst>
                                          <p:attrName>ppt_w</p:attrName>
                                        </p:attrNameLst>
                                      </p:cBhvr>
                                      <p:tavLst>
                                        <p:tav tm="0">
                                          <p:val>
                                            <p:strVal val="#ppt_w+.3"/>
                                          </p:val>
                                        </p:tav>
                                        <p:tav tm="100000">
                                          <p:val>
                                            <p:strVal val="#ppt_w"/>
                                          </p:val>
                                        </p:tav>
                                      </p:tavLst>
                                    </p:anim>
                                    <p:anim calcmode="lin" valueType="num">
                                      <p:cBhvr>
                                        <p:cTn id="22" dur="1000" fill="hold"/>
                                        <p:tgtEl>
                                          <p:spTgt spid="7">
                                            <p:txEl>
                                              <p:pRg st="5" end="5"/>
                                            </p:txEl>
                                          </p:spTgt>
                                        </p:tgtEl>
                                        <p:attrNameLst>
                                          <p:attrName>ppt_h</p:attrName>
                                        </p:attrNameLst>
                                      </p:cBhvr>
                                      <p:tavLst>
                                        <p:tav tm="0">
                                          <p:val>
                                            <p:strVal val="#ppt_h"/>
                                          </p:val>
                                        </p:tav>
                                        <p:tav tm="100000">
                                          <p:val>
                                            <p:strVal val="#ppt_h"/>
                                          </p:val>
                                        </p:tav>
                                      </p:tavLst>
                                    </p:anim>
                                    <p:animEffect transition="in" filter="fade">
                                      <p:cBhvr>
                                        <p:cTn id="23" dur="1000"/>
                                        <p:tgtEl>
                                          <p:spTgt spid="7">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7">
                                            <p:txEl>
                                              <p:pRg st="7" end="7"/>
                                            </p:txEl>
                                          </p:spTgt>
                                        </p:tgtEl>
                                        <p:attrNameLst>
                                          <p:attrName>style.visibility</p:attrName>
                                        </p:attrNameLst>
                                      </p:cBhvr>
                                      <p:to>
                                        <p:strVal val="visible"/>
                                      </p:to>
                                    </p:set>
                                    <p:anim calcmode="lin" valueType="num">
                                      <p:cBhvr>
                                        <p:cTn id="28" dur="1000" fill="hold"/>
                                        <p:tgtEl>
                                          <p:spTgt spid="7">
                                            <p:txEl>
                                              <p:pRg st="7" end="7"/>
                                            </p:txEl>
                                          </p:spTgt>
                                        </p:tgtEl>
                                        <p:attrNameLst>
                                          <p:attrName>ppt_w</p:attrName>
                                        </p:attrNameLst>
                                      </p:cBhvr>
                                      <p:tavLst>
                                        <p:tav tm="0">
                                          <p:val>
                                            <p:strVal val="#ppt_w+.3"/>
                                          </p:val>
                                        </p:tav>
                                        <p:tav tm="100000">
                                          <p:val>
                                            <p:strVal val="#ppt_w"/>
                                          </p:val>
                                        </p:tav>
                                      </p:tavLst>
                                    </p:anim>
                                    <p:anim calcmode="lin" valueType="num">
                                      <p:cBhvr>
                                        <p:cTn id="29" dur="1000" fill="hold"/>
                                        <p:tgtEl>
                                          <p:spTgt spid="7">
                                            <p:txEl>
                                              <p:pRg st="7" end="7"/>
                                            </p:txEl>
                                          </p:spTgt>
                                        </p:tgtEl>
                                        <p:attrNameLst>
                                          <p:attrName>ppt_h</p:attrName>
                                        </p:attrNameLst>
                                      </p:cBhvr>
                                      <p:tavLst>
                                        <p:tav tm="0">
                                          <p:val>
                                            <p:strVal val="#ppt_h"/>
                                          </p:val>
                                        </p:tav>
                                        <p:tav tm="100000">
                                          <p:val>
                                            <p:strVal val="#ppt_h"/>
                                          </p:val>
                                        </p:tav>
                                      </p:tavLst>
                                    </p:anim>
                                    <p:animEffect transition="in" filter="fade">
                                      <p:cBhvr>
                                        <p:cTn id="30" dur="1000"/>
                                        <p:tgtEl>
                                          <p:spTgt spid="7">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anim calcmode="lin" valueType="num">
                                      <p:cBhvr>
                                        <p:cTn id="35" dur="1000" fill="hold"/>
                                        <p:tgtEl>
                                          <p:spTgt spid="7">
                                            <p:txEl>
                                              <p:pRg st="10" end="10"/>
                                            </p:txEl>
                                          </p:spTgt>
                                        </p:tgtEl>
                                        <p:attrNameLst>
                                          <p:attrName>ppt_w</p:attrName>
                                        </p:attrNameLst>
                                      </p:cBhvr>
                                      <p:tavLst>
                                        <p:tav tm="0">
                                          <p:val>
                                            <p:strVal val="#ppt_w+.3"/>
                                          </p:val>
                                        </p:tav>
                                        <p:tav tm="100000">
                                          <p:val>
                                            <p:strVal val="#ppt_w"/>
                                          </p:val>
                                        </p:tav>
                                      </p:tavLst>
                                    </p:anim>
                                    <p:anim calcmode="lin" valueType="num">
                                      <p:cBhvr>
                                        <p:cTn id="36" dur="1000" fill="hold"/>
                                        <p:tgtEl>
                                          <p:spTgt spid="7">
                                            <p:txEl>
                                              <p:pRg st="10" end="10"/>
                                            </p:txEl>
                                          </p:spTgt>
                                        </p:tgtEl>
                                        <p:attrNameLst>
                                          <p:attrName>ppt_h</p:attrName>
                                        </p:attrNameLst>
                                      </p:cBhvr>
                                      <p:tavLst>
                                        <p:tav tm="0">
                                          <p:val>
                                            <p:strVal val="#ppt_h"/>
                                          </p:val>
                                        </p:tav>
                                        <p:tav tm="100000">
                                          <p:val>
                                            <p:strVal val="#ppt_h"/>
                                          </p:val>
                                        </p:tav>
                                      </p:tavLst>
                                    </p:anim>
                                    <p:animEffect transition="in" filter="fade">
                                      <p:cBhvr>
                                        <p:cTn id="37" dur="1000"/>
                                        <p:tgtEl>
                                          <p:spTgt spid="7">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7">
                                            <p:txEl>
                                              <p:pRg st="11" end="11"/>
                                            </p:txEl>
                                          </p:spTgt>
                                        </p:tgtEl>
                                        <p:attrNameLst>
                                          <p:attrName>style.visibility</p:attrName>
                                        </p:attrNameLst>
                                      </p:cBhvr>
                                      <p:to>
                                        <p:strVal val="visible"/>
                                      </p:to>
                                    </p:set>
                                    <p:anim calcmode="lin" valueType="num">
                                      <p:cBhvr>
                                        <p:cTn id="42" dur="1000" fill="hold"/>
                                        <p:tgtEl>
                                          <p:spTgt spid="7">
                                            <p:txEl>
                                              <p:pRg st="11" end="11"/>
                                            </p:txEl>
                                          </p:spTgt>
                                        </p:tgtEl>
                                        <p:attrNameLst>
                                          <p:attrName>ppt_w</p:attrName>
                                        </p:attrNameLst>
                                      </p:cBhvr>
                                      <p:tavLst>
                                        <p:tav tm="0">
                                          <p:val>
                                            <p:strVal val="#ppt_w+.3"/>
                                          </p:val>
                                        </p:tav>
                                        <p:tav tm="100000">
                                          <p:val>
                                            <p:strVal val="#ppt_w"/>
                                          </p:val>
                                        </p:tav>
                                      </p:tavLst>
                                    </p:anim>
                                    <p:anim calcmode="lin" valueType="num">
                                      <p:cBhvr>
                                        <p:cTn id="43" dur="1000" fill="hold"/>
                                        <p:tgtEl>
                                          <p:spTgt spid="7">
                                            <p:txEl>
                                              <p:pRg st="11" end="11"/>
                                            </p:txEl>
                                          </p:spTgt>
                                        </p:tgtEl>
                                        <p:attrNameLst>
                                          <p:attrName>ppt_h</p:attrName>
                                        </p:attrNameLst>
                                      </p:cBhvr>
                                      <p:tavLst>
                                        <p:tav tm="0">
                                          <p:val>
                                            <p:strVal val="#ppt_h"/>
                                          </p:val>
                                        </p:tav>
                                        <p:tav tm="100000">
                                          <p:val>
                                            <p:strVal val="#ppt_h"/>
                                          </p:val>
                                        </p:tav>
                                      </p:tavLst>
                                    </p:anim>
                                    <p:animEffect transition="in" filter="fade">
                                      <p:cBhvr>
                                        <p:cTn id="44" dur="1000"/>
                                        <p:tgtEl>
                                          <p:spTgt spid="7">
                                            <p:txEl>
                                              <p:pRg st="11" end="1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7">
                                            <p:txEl>
                                              <p:pRg st="12" end="12"/>
                                            </p:txEl>
                                          </p:spTgt>
                                        </p:tgtEl>
                                        <p:attrNameLst>
                                          <p:attrName>style.visibility</p:attrName>
                                        </p:attrNameLst>
                                      </p:cBhvr>
                                      <p:to>
                                        <p:strVal val="visible"/>
                                      </p:to>
                                    </p:set>
                                    <p:anim calcmode="lin" valueType="num">
                                      <p:cBhvr>
                                        <p:cTn id="49" dur="1000" fill="hold"/>
                                        <p:tgtEl>
                                          <p:spTgt spid="7">
                                            <p:txEl>
                                              <p:pRg st="12" end="12"/>
                                            </p:txEl>
                                          </p:spTgt>
                                        </p:tgtEl>
                                        <p:attrNameLst>
                                          <p:attrName>ppt_w</p:attrName>
                                        </p:attrNameLst>
                                      </p:cBhvr>
                                      <p:tavLst>
                                        <p:tav tm="0">
                                          <p:val>
                                            <p:strVal val="#ppt_w+.3"/>
                                          </p:val>
                                        </p:tav>
                                        <p:tav tm="100000">
                                          <p:val>
                                            <p:strVal val="#ppt_w"/>
                                          </p:val>
                                        </p:tav>
                                      </p:tavLst>
                                    </p:anim>
                                    <p:anim calcmode="lin" valueType="num">
                                      <p:cBhvr>
                                        <p:cTn id="50" dur="1000" fill="hold"/>
                                        <p:tgtEl>
                                          <p:spTgt spid="7">
                                            <p:txEl>
                                              <p:pRg st="12" end="12"/>
                                            </p:txEl>
                                          </p:spTgt>
                                        </p:tgtEl>
                                        <p:attrNameLst>
                                          <p:attrName>ppt_h</p:attrName>
                                        </p:attrNameLst>
                                      </p:cBhvr>
                                      <p:tavLst>
                                        <p:tav tm="0">
                                          <p:val>
                                            <p:strVal val="#ppt_h"/>
                                          </p:val>
                                        </p:tav>
                                        <p:tav tm="100000">
                                          <p:val>
                                            <p:strVal val="#ppt_h"/>
                                          </p:val>
                                        </p:tav>
                                      </p:tavLst>
                                    </p:anim>
                                    <p:animEffect transition="in" filter="fade">
                                      <p:cBhvr>
                                        <p:cTn id="51" dur="10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Прямоугольник 4"/>
          <p:cNvSpPr>
            <a:spLocks noChangeArrowheads="1"/>
          </p:cNvSpPr>
          <p:nvPr/>
        </p:nvSpPr>
        <p:spPr bwMode="auto">
          <a:xfrm>
            <a:off x="611188" y="836613"/>
            <a:ext cx="8351837" cy="2227262"/>
          </a:xfrm>
          <a:prstGeom prst="rect">
            <a:avLst/>
          </a:prstGeom>
          <a:noFill/>
          <a:ln w="9525">
            <a:noFill/>
            <a:miter lim="800000"/>
            <a:headEnd/>
            <a:tailEnd/>
          </a:ln>
        </p:spPr>
        <p:txBody>
          <a:bodyPr>
            <a:spAutoFit/>
          </a:bodyPr>
          <a:lstStyle/>
          <a:p>
            <a:r>
              <a:rPr lang="ru-RU" sz="2800">
                <a:latin typeface="Constantia" pitchFamily="18" charset="0"/>
              </a:rPr>
              <a:t>Если судно перевернулось на пороге, команда хватается за края лодки и плывет к берегу. Команды лодок, находящиеся впереди, вылавливают уплывшие  с перевернувшейся лодки вещи.</a:t>
            </a:r>
          </a:p>
        </p:txBody>
      </p:sp>
      <p:pic>
        <p:nvPicPr>
          <p:cNvPr id="28674" name="Picture 6" descr="2528282[1]"/>
          <p:cNvPicPr>
            <a:picLocks noChangeAspect="1" noChangeArrowheads="1"/>
          </p:cNvPicPr>
          <p:nvPr/>
        </p:nvPicPr>
        <p:blipFill>
          <a:blip r:embed="rId2"/>
          <a:srcRect/>
          <a:stretch>
            <a:fillRect/>
          </a:stretch>
        </p:blipFill>
        <p:spPr bwMode="auto">
          <a:xfrm>
            <a:off x="2916238" y="2781300"/>
            <a:ext cx="5543550" cy="3692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850"/>
            <a:ext cx="8305800" cy="1143000"/>
          </a:xfrm>
        </p:spPr>
        <p:txBody>
          <a:bodyPr/>
          <a:lstStyle/>
          <a:p>
            <a:pPr eaLnBrk="1" fontAlgn="auto" hangingPunct="1">
              <a:spcAft>
                <a:spcPts val="0"/>
              </a:spcAft>
              <a:defRPr/>
            </a:pPr>
            <a:endParaRPr lang="ru-RU"/>
          </a:p>
        </p:txBody>
      </p:sp>
      <p:pic>
        <p:nvPicPr>
          <p:cNvPr id="29698" name="Рисунок 2" descr="image2643585.gif"/>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p:cNvSpPr>
          <p:nvPr>
            <p:ph type="body" idx="1"/>
          </p:nvPr>
        </p:nvSpPr>
        <p:spPr>
          <a:xfrm>
            <a:off x="179388" y="765175"/>
            <a:ext cx="8785225" cy="5327650"/>
          </a:xfrm>
        </p:spPr>
        <p:txBody>
          <a:bodyPr/>
          <a:lstStyle/>
          <a:p>
            <a:pPr>
              <a:buFont typeface="Wingdings 2" pitchFamily="18" charset="2"/>
              <a:buNone/>
            </a:pPr>
            <a:r>
              <a:rPr lang="ru-RU" sz="2800" b="1" dirty="0" smtClean="0"/>
              <a:t>Тест на знания правил поведения на воде:</a:t>
            </a:r>
          </a:p>
          <a:p>
            <a:pPr>
              <a:buFont typeface="Wingdings 2" pitchFamily="18" charset="2"/>
              <a:buNone/>
            </a:pPr>
            <a:r>
              <a:rPr lang="ru-RU" sz="2800" b="1" dirty="0" smtClean="0"/>
              <a:t>Как нужно отдыхать, если вы устали во время плавания: ____</a:t>
            </a:r>
          </a:p>
          <a:p>
            <a:pPr>
              <a:buFont typeface="Wingdings 2" pitchFamily="18" charset="2"/>
              <a:buNone/>
            </a:pPr>
            <a:r>
              <a:rPr lang="ru-RU" sz="2800" b="1" dirty="0" smtClean="0"/>
              <a:t>Где, когда и как нельзя купаться?________</a:t>
            </a:r>
          </a:p>
          <a:p>
            <a:pPr>
              <a:buFont typeface="Wingdings 2" pitchFamily="18" charset="2"/>
              <a:buNone/>
            </a:pPr>
            <a:r>
              <a:rPr lang="ru-RU" sz="2800" b="1" dirty="0" smtClean="0"/>
              <a:t>Если лодка перевернулась, нужно _______</a:t>
            </a:r>
          </a:p>
          <a:p>
            <a:pPr>
              <a:buFont typeface="Wingdings 2" pitchFamily="18" charset="2"/>
              <a:buNone/>
            </a:pPr>
            <a:r>
              <a:rPr lang="ru-RU" sz="2800" b="1" dirty="0" smtClean="0"/>
              <a:t>К тонущему человеку нужно подплывать ______</a:t>
            </a:r>
          </a:p>
          <a:p>
            <a:pPr>
              <a:buFont typeface="Wingdings 2" pitchFamily="18" charset="2"/>
              <a:buNone/>
            </a:pPr>
            <a:r>
              <a:rPr lang="ru-RU" sz="2800" b="1" dirty="0" smtClean="0"/>
              <a:t>Если тонущий человек схватился за вас нужно _</a:t>
            </a:r>
          </a:p>
          <a:p>
            <a:pPr>
              <a:buFont typeface="Wingdings 2" pitchFamily="18" charset="2"/>
              <a:buNone/>
            </a:pPr>
            <a:r>
              <a:rPr lang="ru-RU" sz="2800" b="1" dirty="0" smtClean="0"/>
              <a:t>Транспортировать тонущего нужно ____________________ , чтобы  ________</a:t>
            </a:r>
          </a:p>
          <a:p>
            <a:pPr>
              <a:buFont typeface="Wingdings 2" pitchFamily="18" charset="2"/>
              <a:buNone/>
            </a:pPr>
            <a:r>
              <a:rPr lang="ru-RU" sz="2800" b="1" dirty="0" smtClean="0"/>
              <a:t>К спасательному инвентарю относятся: ________</a:t>
            </a:r>
          </a:p>
        </p:txBody>
      </p:sp>
      <p:pic>
        <p:nvPicPr>
          <p:cNvPr id="33796" name="Picture 16" descr="ag00029_"/>
          <p:cNvPicPr>
            <a:picLocks noChangeAspect="1" noChangeArrowheads="1" noCrop="1"/>
          </p:cNvPicPr>
          <p:nvPr/>
        </p:nvPicPr>
        <p:blipFill>
          <a:blip r:embed="rId2"/>
          <a:srcRect/>
          <a:stretch>
            <a:fillRect/>
          </a:stretch>
        </p:blipFill>
        <p:spPr bwMode="auto">
          <a:xfrm>
            <a:off x="7308850" y="5373688"/>
            <a:ext cx="1225550" cy="9715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0825" y="836613"/>
            <a:ext cx="4608513" cy="2305050"/>
          </a:xfrm>
        </p:spPr>
        <p:txBody>
          <a:bodyPr/>
          <a:lstStyle/>
          <a:p>
            <a:pPr eaLnBrk="1" hangingPunct="1">
              <a:buFont typeface="Wingdings 2" pitchFamily="18" charset="2"/>
              <a:buNone/>
            </a:pPr>
            <a:r>
              <a:rPr lang="ru-RU" sz="2400" b="1" smtClean="0"/>
              <a:t>Многие современные города и населенные пункты, расположенные на берегах рек, озер или морей. Во многих есть пруды, водохранилища.</a:t>
            </a:r>
            <a:r>
              <a:rPr lang="ru-RU" sz="1800" smtClean="0"/>
              <a:t> </a:t>
            </a:r>
          </a:p>
        </p:txBody>
      </p:sp>
      <p:sp>
        <p:nvSpPr>
          <p:cNvPr id="4" name="Прямоугольник 3"/>
          <p:cNvSpPr>
            <a:spLocks noChangeArrowheads="1"/>
          </p:cNvSpPr>
          <p:nvPr/>
        </p:nvSpPr>
        <p:spPr bwMode="auto">
          <a:xfrm>
            <a:off x="3419475" y="3357563"/>
            <a:ext cx="5545138" cy="3378200"/>
          </a:xfrm>
          <a:prstGeom prst="rect">
            <a:avLst/>
          </a:prstGeom>
          <a:noFill/>
          <a:ln w="9525">
            <a:noFill/>
            <a:miter lim="800000"/>
            <a:headEnd/>
            <a:tailEnd/>
          </a:ln>
        </p:spPr>
        <p:txBody>
          <a:bodyPr>
            <a:spAutoFit/>
          </a:bodyPr>
          <a:lstStyle/>
          <a:p>
            <a:r>
              <a:rPr lang="ru-RU" sz="2400" b="1">
                <a:latin typeface="Constantia" pitchFamily="18" charset="0"/>
              </a:rPr>
              <a:t>Летом в жаркую погоду лучший отдых – на берегу реки, озера или водохранилища, но надо помнить, что не во всех местах можно купаться. Если на берегу установлен знак «Купаться запрещено», не следует нарушать этого запрета, как бы ни было велико желание искупаться. </a:t>
            </a:r>
          </a:p>
        </p:txBody>
      </p:sp>
      <p:pic>
        <p:nvPicPr>
          <p:cNvPr id="5" name="Содержимое 3" descr="город.jpg"/>
          <p:cNvPicPr>
            <a:picLocks noChangeAspect="1"/>
          </p:cNvPicPr>
          <p:nvPr/>
        </p:nvPicPr>
        <p:blipFill>
          <a:blip r:embed="rId2" cstate="print"/>
          <a:stretch>
            <a:fillRect/>
          </a:stretch>
        </p:blipFill>
        <p:spPr>
          <a:xfrm>
            <a:off x="5079484" y="1268760"/>
            <a:ext cx="2870034" cy="1944216"/>
          </a:xfrm>
          <a:prstGeom prst="rect">
            <a:avLst/>
          </a:prstGeom>
          <a:ln>
            <a:noFill/>
          </a:ln>
          <a:effectLst>
            <a:softEdge rad="112500"/>
          </a:effectLst>
        </p:spPr>
      </p:pic>
      <p:pic>
        <p:nvPicPr>
          <p:cNvPr id="6" name="Рисунок 5" descr="pict.jpg"/>
          <p:cNvPicPr>
            <a:picLocks noChangeAspect="1"/>
          </p:cNvPicPr>
          <p:nvPr/>
        </p:nvPicPr>
        <p:blipFill>
          <a:blip r:embed="rId3" cstate="print"/>
          <a:stretch>
            <a:fillRect/>
          </a:stretch>
        </p:blipFill>
        <p:spPr>
          <a:xfrm>
            <a:off x="131508" y="4293096"/>
            <a:ext cx="2400266" cy="1800200"/>
          </a:xfrm>
          <a:prstGeom prst="rect">
            <a:avLst/>
          </a:prstGeom>
          <a:ln>
            <a:noFill/>
          </a:ln>
          <a:effectLst>
            <a:softEdge rad="112500"/>
          </a:effectLst>
        </p:spPr>
      </p:pic>
      <p:pic>
        <p:nvPicPr>
          <p:cNvPr id="15366" name="Рисунок 6">
            <a:hlinkClick r:id="rId4" action="ppaction://hlinkfile"/>
          </p:cNvPr>
          <p:cNvPicPr>
            <a:picLocks noChangeAspect="1"/>
          </p:cNvPicPr>
          <p:nvPr/>
        </p:nvPicPr>
        <p:blipFill>
          <a:blip r:embed="rId5"/>
          <a:srcRect/>
          <a:stretch>
            <a:fillRect/>
          </a:stretch>
        </p:blipFill>
        <p:spPr bwMode="auto">
          <a:xfrm>
            <a:off x="7956550" y="620713"/>
            <a:ext cx="717550" cy="71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par>
                                <p:cTn id="16" presetID="22" presetClass="entr" presetSubtype="4"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Прямоугольник 3"/>
          <p:cNvSpPr>
            <a:spLocks noChangeArrowheads="1"/>
          </p:cNvSpPr>
          <p:nvPr/>
        </p:nvSpPr>
        <p:spPr bwMode="auto">
          <a:xfrm>
            <a:off x="611188" y="836613"/>
            <a:ext cx="7848600" cy="923925"/>
          </a:xfrm>
          <a:prstGeom prst="rect">
            <a:avLst/>
          </a:prstGeom>
          <a:noFill/>
          <a:ln w="9525">
            <a:noFill/>
            <a:miter lim="800000"/>
            <a:headEnd/>
            <a:tailEnd/>
          </a:ln>
        </p:spPr>
        <p:txBody>
          <a:bodyPr>
            <a:spAutoFit/>
          </a:bodyPr>
          <a:lstStyle/>
          <a:p>
            <a:r>
              <a:rPr lang="ru-RU" b="1">
                <a:solidFill>
                  <a:srgbClr val="FF0000"/>
                </a:solidFill>
                <a:latin typeface="Constantia" pitchFamily="18" charset="0"/>
              </a:rPr>
              <a:t>Главное правило отдыха человека на воде заключается в знании мест, где вода в водоемах проверена и не представляет опасности для здоровья и где купание разрешено. </a:t>
            </a:r>
            <a:endParaRPr lang="ru-RU">
              <a:solidFill>
                <a:srgbClr val="FF0000"/>
              </a:solidFill>
              <a:latin typeface="Constantia" pitchFamily="18" charset="0"/>
            </a:endParaRPr>
          </a:p>
        </p:txBody>
      </p:sp>
      <p:pic>
        <p:nvPicPr>
          <p:cNvPr id="5" name="Рисунок 4" descr="пляж.JPG"/>
          <p:cNvPicPr>
            <a:picLocks noChangeAspect="1"/>
          </p:cNvPicPr>
          <p:nvPr/>
        </p:nvPicPr>
        <p:blipFill>
          <a:blip r:embed="rId2" cstate="print"/>
          <a:stretch>
            <a:fillRect/>
          </a:stretch>
        </p:blipFill>
        <p:spPr>
          <a:xfrm>
            <a:off x="755576" y="2636912"/>
            <a:ext cx="4644008" cy="348300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p:txBody>
          <a:bodyPr/>
          <a:lstStyle/>
          <a:p>
            <a:pPr eaLnBrk="1" hangingPunct="1"/>
            <a:r>
              <a:rPr lang="ru-RU" sz="2400" b="1" smtClean="0"/>
              <a:t>ПРАВИЛА БЕЗОПАСНОГО ПОВЕДЕНИЯ НА ВОДЕ, ЗНАНИЕ И СОБЛЮДЕНИЕ КОТОРЫХ УМЕНЬШАЕТ ВОЗМОЖНОСТЬ НЕСЧАСТНЫХ СЛУЧАЕВ</a:t>
            </a:r>
            <a:r>
              <a:rPr lang="ru-RU" sz="2400" smtClean="0"/>
              <a:t>.</a:t>
            </a:r>
          </a:p>
        </p:txBody>
      </p:sp>
      <p:sp>
        <p:nvSpPr>
          <p:cNvPr id="4" name="Прямоугольник 3"/>
          <p:cNvSpPr>
            <a:spLocks noChangeArrowheads="1"/>
          </p:cNvSpPr>
          <p:nvPr/>
        </p:nvSpPr>
        <p:spPr bwMode="auto">
          <a:xfrm>
            <a:off x="468313" y="1989138"/>
            <a:ext cx="7920037" cy="922337"/>
          </a:xfrm>
          <a:prstGeom prst="rect">
            <a:avLst/>
          </a:prstGeom>
          <a:noFill/>
          <a:ln w="9525">
            <a:noFill/>
            <a:miter lim="800000"/>
            <a:headEnd/>
            <a:tailEnd/>
          </a:ln>
        </p:spPr>
        <p:txBody>
          <a:bodyPr>
            <a:spAutoFit/>
          </a:bodyPr>
          <a:lstStyle/>
          <a:p>
            <a:r>
              <a:rPr lang="ru-RU">
                <a:latin typeface="Constantia" pitchFamily="18" charset="0"/>
              </a:rPr>
              <a:t>Если вы решили искупаться в незнакомом водоеме, то необходимо вначале тщательно обследовать берег и убедиться, что место на песчаном берегу с хорошим спуском. </a:t>
            </a:r>
          </a:p>
        </p:txBody>
      </p:sp>
      <p:sp>
        <p:nvSpPr>
          <p:cNvPr id="5" name="Прямоугольник 4"/>
          <p:cNvSpPr>
            <a:spLocks noChangeArrowheads="1"/>
          </p:cNvSpPr>
          <p:nvPr/>
        </p:nvSpPr>
        <p:spPr bwMode="auto">
          <a:xfrm>
            <a:off x="539750" y="3429000"/>
            <a:ext cx="4895850" cy="1477963"/>
          </a:xfrm>
          <a:prstGeom prst="rect">
            <a:avLst/>
          </a:prstGeom>
          <a:noFill/>
          <a:ln w="9525">
            <a:noFill/>
            <a:miter lim="800000"/>
            <a:headEnd/>
            <a:tailEnd/>
          </a:ln>
        </p:spPr>
        <p:txBody>
          <a:bodyPr>
            <a:spAutoFit/>
          </a:bodyPr>
          <a:lstStyle/>
          <a:p>
            <a:r>
              <a:rPr lang="ru-RU">
                <a:latin typeface="Constantia" pitchFamily="18" charset="0"/>
              </a:rPr>
              <a:t>Прежде чем войти в воду, нужно внимательно обследовать акваторию, примыкающую к берегу, не торчат ли из воды коряги, не притаились ли на дне топляки</a:t>
            </a:r>
          </a:p>
        </p:txBody>
      </p:sp>
      <p:sp>
        <p:nvSpPr>
          <p:cNvPr id="6" name="Прямоугольник 5"/>
          <p:cNvSpPr>
            <a:spLocks noChangeArrowheads="1"/>
          </p:cNvSpPr>
          <p:nvPr/>
        </p:nvSpPr>
        <p:spPr bwMode="auto">
          <a:xfrm>
            <a:off x="539750" y="5373688"/>
            <a:ext cx="7777163" cy="1200150"/>
          </a:xfrm>
          <a:prstGeom prst="rect">
            <a:avLst/>
          </a:prstGeom>
          <a:noFill/>
          <a:ln w="9525">
            <a:noFill/>
            <a:miter lim="800000"/>
            <a:headEnd/>
            <a:tailEnd/>
          </a:ln>
        </p:spPr>
        <p:txBody>
          <a:bodyPr>
            <a:spAutoFit/>
          </a:bodyPr>
          <a:lstStyle/>
          <a:p>
            <a:r>
              <a:rPr lang="ru-RU">
                <a:latin typeface="Constantia" pitchFamily="18" charset="0"/>
              </a:rPr>
              <a:t>Дно должно иметь постепенный уклон без ям, уступов, водорослей, острых камней, стекла и других опасных предметов. Нужно присмотреться к воде. Если она не спокойна, значит, здесь могут оказаться подводные ямы, ключи густые водоросли. </a:t>
            </a:r>
          </a:p>
        </p:txBody>
      </p:sp>
      <p:pic>
        <p:nvPicPr>
          <p:cNvPr id="7" name="Рисунок 6" descr="дно.jpg"/>
          <p:cNvPicPr>
            <a:picLocks noChangeAspect="1"/>
          </p:cNvPicPr>
          <p:nvPr/>
        </p:nvPicPr>
        <p:blipFill>
          <a:blip r:embed="rId2" cstate="print"/>
          <a:stretch>
            <a:fillRect/>
          </a:stretch>
        </p:blipFill>
        <p:spPr>
          <a:xfrm>
            <a:off x="5292080" y="2852936"/>
            <a:ext cx="3456384" cy="2189043"/>
          </a:xfrm>
          <a:prstGeom prst="rect">
            <a:avLst/>
          </a:prstGeom>
          <a:ln>
            <a:noFill/>
          </a:ln>
          <a:effectLst>
            <a:softEdge rad="112500"/>
          </a:effectLst>
        </p:spPr>
      </p:pic>
      <p:pic>
        <p:nvPicPr>
          <p:cNvPr id="17415" name="Рисунок 6">
            <a:hlinkClick r:id="rId3" action="ppaction://hlinkfile"/>
          </p:cNvPr>
          <p:cNvPicPr>
            <a:picLocks noChangeAspect="1"/>
          </p:cNvPicPr>
          <p:nvPr/>
        </p:nvPicPr>
        <p:blipFill>
          <a:blip r:embed="rId4"/>
          <a:srcRect/>
          <a:stretch>
            <a:fillRect/>
          </a:stretch>
        </p:blipFill>
        <p:spPr bwMode="auto">
          <a:xfrm>
            <a:off x="7956550" y="1341438"/>
            <a:ext cx="717550" cy="71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par>
                                <p:cTn id="18" presetID="22" presetClass="entr" presetSubtype="4"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pPr eaLnBrk="1" hangingPunct="1"/>
            <a:r>
              <a:rPr lang="ru-RU" sz="2400" b="1" smtClean="0"/>
              <a:t>ПРАВИЛА БЕЗОПАСНОГО ПОВЕДЕНИЯ НА ВОДЕ, ЗНАНИЕ И СОБЛЮДЕНИЕ КОТОРЫХ УМЕНЬШАЕТ ВОЗМОЖНОСТЬ НЕСЧАСТНЫХ СЛУЧАЕВ</a:t>
            </a:r>
            <a:r>
              <a:rPr lang="ru-RU" sz="2400" smtClean="0"/>
              <a:t>.</a:t>
            </a:r>
          </a:p>
        </p:txBody>
      </p:sp>
      <p:sp>
        <p:nvSpPr>
          <p:cNvPr id="4" name="Прямоугольник 3"/>
          <p:cNvSpPr>
            <a:spLocks noChangeArrowheads="1"/>
          </p:cNvSpPr>
          <p:nvPr/>
        </p:nvSpPr>
        <p:spPr bwMode="auto">
          <a:xfrm>
            <a:off x="323850" y="1844675"/>
            <a:ext cx="4572000" cy="1477963"/>
          </a:xfrm>
          <a:prstGeom prst="rect">
            <a:avLst/>
          </a:prstGeom>
          <a:noFill/>
          <a:ln w="9525">
            <a:noFill/>
            <a:miter lim="800000"/>
            <a:headEnd/>
            <a:tailEnd/>
          </a:ln>
        </p:spPr>
        <p:txBody>
          <a:bodyPr>
            <a:spAutoFit/>
          </a:bodyPr>
          <a:lstStyle/>
          <a:p>
            <a:r>
              <a:rPr lang="ru-RU">
                <a:latin typeface="Constantia" pitchFamily="18" charset="0"/>
              </a:rPr>
              <a:t>После того, как выбрано подходящее место, следует наметить предел, за который нежелательно заплывать. В воду следует входить осторожно. Никогда не надо прыгать в воду в незнакомых местах.</a:t>
            </a:r>
          </a:p>
        </p:txBody>
      </p:sp>
      <p:sp>
        <p:nvSpPr>
          <p:cNvPr id="5" name="Прямоугольник 4"/>
          <p:cNvSpPr>
            <a:spLocks noChangeArrowheads="1"/>
          </p:cNvSpPr>
          <p:nvPr/>
        </p:nvSpPr>
        <p:spPr bwMode="auto">
          <a:xfrm>
            <a:off x="395288" y="3500438"/>
            <a:ext cx="4572000" cy="1200150"/>
          </a:xfrm>
          <a:prstGeom prst="rect">
            <a:avLst/>
          </a:prstGeom>
          <a:noFill/>
          <a:ln w="9525">
            <a:noFill/>
            <a:miter lim="800000"/>
            <a:headEnd/>
            <a:tailEnd/>
          </a:ln>
        </p:spPr>
        <p:txBody>
          <a:bodyPr>
            <a:spAutoFit/>
          </a:bodyPr>
          <a:lstStyle/>
          <a:p>
            <a:r>
              <a:rPr lang="ru-RU">
                <a:latin typeface="Constantia" pitchFamily="18" charset="0"/>
              </a:rPr>
              <a:t>Купаться лучше утром или вечером когда солнце греет, но нет опасного перегрева. Температура воды должна быть не ниже 18-19. С, температура воздуха 20-25 С. </a:t>
            </a:r>
          </a:p>
        </p:txBody>
      </p:sp>
      <p:sp>
        <p:nvSpPr>
          <p:cNvPr id="6" name="Прямоугольник 5"/>
          <p:cNvSpPr>
            <a:spLocks noChangeArrowheads="1"/>
          </p:cNvSpPr>
          <p:nvPr/>
        </p:nvSpPr>
        <p:spPr bwMode="auto">
          <a:xfrm>
            <a:off x="468313" y="4941888"/>
            <a:ext cx="4572000" cy="1476375"/>
          </a:xfrm>
          <a:prstGeom prst="rect">
            <a:avLst/>
          </a:prstGeom>
          <a:noFill/>
          <a:ln w="9525">
            <a:noFill/>
            <a:miter lim="800000"/>
            <a:headEnd/>
            <a:tailEnd/>
          </a:ln>
        </p:spPr>
        <p:txBody>
          <a:bodyPr>
            <a:spAutoFit/>
          </a:bodyPr>
          <a:lstStyle/>
          <a:p>
            <a:r>
              <a:rPr lang="ru-RU">
                <a:latin typeface="Constantia" pitchFamily="18" charset="0"/>
              </a:rPr>
              <a:t>Продолжительность купания зависит от температуры воздуха и воды, от влажности воздуха и силы ветра. Начинать купание следует при температуре воды не ниже 20 градусов.</a:t>
            </a:r>
          </a:p>
        </p:txBody>
      </p:sp>
      <p:pic>
        <p:nvPicPr>
          <p:cNvPr id="7" name="Рисунок 6" descr="купайтесь.jpg"/>
          <p:cNvPicPr>
            <a:picLocks noChangeAspect="1"/>
          </p:cNvPicPr>
          <p:nvPr/>
        </p:nvPicPr>
        <p:blipFill>
          <a:blip r:embed="rId2" cstate="print"/>
          <a:srcRect b="43"/>
          <a:stretch>
            <a:fillRect/>
          </a:stretch>
        </p:blipFill>
        <p:spPr>
          <a:xfrm>
            <a:off x="5292080" y="1556792"/>
            <a:ext cx="3367450" cy="2304256"/>
          </a:xfrm>
          <a:prstGeom prst="rect">
            <a:avLst/>
          </a:prstGeom>
          <a:ln>
            <a:noFill/>
          </a:ln>
          <a:effectLst>
            <a:softEdge rad="112500"/>
          </a:effectLst>
        </p:spPr>
      </p:pic>
      <p:pic>
        <p:nvPicPr>
          <p:cNvPr id="8" name="Рисунок 7" descr="разоряченным.jpg"/>
          <p:cNvPicPr>
            <a:picLocks noChangeAspect="1"/>
          </p:cNvPicPr>
          <p:nvPr/>
        </p:nvPicPr>
        <p:blipFill>
          <a:blip r:embed="rId3" cstate="print"/>
          <a:stretch>
            <a:fillRect/>
          </a:stretch>
        </p:blipFill>
        <p:spPr>
          <a:xfrm>
            <a:off x="5724128" y="4509120"/>
            <a:ext cx="3026970" cy="194421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500"/>
                                        <p:tgtEl>
                                          <p:spTgt spid="6"/>
                                        </p:tgtEl>
                                      </p:cBhvr>
                                    </p:animEffect>
                                  </p:childTnLst>
                                </p:cTn>
                              </p:par>
                              <p:par>
                                <p:cTn id="22" presetID="22" presetClass="entr" presetSubtype="4"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p:txBody>
          <a:bodyPr/>
          <a:lstStyle/>
          <a:p>
            <a:pPr eaLnBrk="1" hangingPunct="1"/>
            <a:r>
              <a:rPr lang="ru-RU" sz="2400" b="1" smtClean="0"/>
              <a:t>ПРАВИЛА БЕЗОПАСНОГО ПОВЕДЕНИЯ НА ВОДЕ, ЗНАНИЕ И СОБЛЮДЕНИЕ КОТОРЫХ УМЕНЬШАЕТ ВОЗМОЖНОСТЬ НЕСЧАСТНЫХ СЛУЧАЕВ</a:t>
            </a:r>
            <a:r>
              <a:rPr lang="ru-RU" sz="2400" smtClean="0"/>
              <a:t>.</a:t>
            </a:r>
          </a:p>
        </p:txBody>
      </p:sp>
      <p:sp>
        <p:nvSpPr>
          <p:cNvPr id="4" name="Прямоугольник 3"/>
          <p:cNvSpPr>
            <a:spLocks noChangeArrowheads="1"/>
          </p:cNvSpPr>
          <p:nvPr/>
        </p:nvSpPr>
        <p:spPr bwMode="auto">
          <a:xfrm>
            <a:off x="395288" y="1844675"/>
            <a:ext cx="7129462" cy="2032000"/>
          </a:xfrm>
          <a:prstGeom prst="rect">
            <a:avLst/>
          </a:prstGeom>
          <a:noFill/>
          <a:ln w="9525">
            <a:noFill/>
            <a:miter lim="800000"/>
            <a:headEnd/>
            <a:tailEnd/>
          </a:ln>
        </p:spPr>
        <p:txBody>
          <a:bodyPr>
            <a:spAutoFit/>
          </a:bodyPr>
          <a:lstStyle/>
          <a:p>
            <a:r>
              <a:rPr lang="ru-RU">
                <a:latin typeface="Constantia" pitchFamily="18" charset="0"/>
              </a:rPr>
              <a:t>Наиболее приемлемые режимы купания- </a:t>
            </a:r>
            <a:br>
              <a:rPr lang="ru-RU">
                <a:latin typeface="Constantia" pitchFamily="18" charset="0"/>
              </a:rPr>
            </a:br>
            <a:r>
              <a:rPr lang="ru-RU">
                <a:latin typeface="Constantia" pitchFamily="18" charset="0"/>
              </a:rPr>
              <a:t>-при температуре воды 18С - 6-8 минут, </a:t>
            </a:r>
            <a:br>
              <a:rPr lang="ru-RU">
                <a:latin typeface="Constantia" pitchFamily="18" charset="0"/>
              </a:rPr>
            </a:br>
            <a:r>
              <a:rPr lang="ru-RU">
                <a:latin typeface="Constantia" pitchFamily="18" charset="0"/>
              </a:rPr>
              <a:t>-при температуре воды 20С – 10-12 минут, </a:t>
            </a:r>
            <a:br>
              <a:rPr lang="ru-RU">
                <a:latin typeface="Constantia" pitchFamily="18" charset="0"/>
              </a:rPr>
            </a:br>
            <a:r>
              <a:rPr lang="ru-RU">
                <a:latin typeface="Constantia" pitchFamily="18" charset="0"/>
              </a:rPr>
              <a:t>-при температуре воды 24С – 15-20 минут. </a:t>
            </a:r>
            <a:br>
              <a:rPr lang="ru-RU">
                <a:latin typeface="Constantia" pitchFamily="18" charset="0"/>
              </a:rPr>
            </a:br>
            <a:r>
              <a:rPr lang="ru-RU">
                <a:latin typeface="Constantia" pitchFamily="18" charset="0"/>
              </a:rPr>
              <a:t>Ни в коем случае нельзя купаться до озноба, могут возникнуть судороги, остановка дыхания, потеря сознания. Судорожные сокращения мышц, часто служат причиной несчастных случаев. </a:t>
            </a:r>
          </a:p>
        </p:txBody>
      </p:sp>
      <p:sp>
        <p:nvSpPr>
          <p:cNvPr id="5" name="Прямоугольник 4"/>
          <p:cNvSpPr>
            <a:spLocks noChangeArrowheads="1"/>
          </p:cNvSpPr>
          <p:nvPr/>
        </p:nvSpPr>
        <p:spPr bwMode="auto">
          <a:xfrm>
            <a:off x="179388" y="4005263"/>
            <a:ext cx="6372225" cy="2030412"/>
          </a:xfrm>
          <a:prstGeom prst="rect">
            <a:avLst/>
          </a:prstGeom>
          <a:noFill/>
          <a:ln w="9525">
            <a:noFill/>
            <a:miter lim="800000"/>
            <a:headEnd/>
            <a:tailEnd/>
          </a:ln>
        </p:spPr>
        <p:txBody>
          <a:bodyPr>
            <a:spAutoFit/>
          </a:bodyPr>
          <a:lstStyle/>
          <a:p>
            <a:r>
              <a:rPr lang="ru-RU">
                <a:latin typeface="Constantia" pitchFamily="18" charset="0"/>
              </a:rPr>
              <a:t>Если судорогой свело руки или ноги нужно сохранять спокойствие и продолжать плыть на спине. При ощущении стягивании пальцев надо быстро с силой сжать кисть в кулак, сделать резкое отбрасывающее движение рукой в сторону и разжать кулак. При судороге в икроножной мышце надо двумя руками, наклонившись обхватить пострадавшую стопу и силой потянуть на себя за пальцы</a:t>
            </a:r>
          </a:p>
        </p:txBody>
      </p:sp>
      <p:pic>
        <p:nvPicPr>
          <p:cNvPr id="9218" name="Picture 2" descr="http://img1.liveinternet.ru/images/attach/c/7/97/134/97134557_large_4093084_36088.jpg"/>
          <p:cNvPicPr>
            <a:picLocks noChangeAspect="1" noChangeArrowheads="1"/>
          </p:cNvPicPr>
          <p:nvPr/>
        </p:nvPicPr>
        <p:blipFill>
          <a:blip r:embed="rId2"/>
          <a:srcRect/>
          <a:stretch>
            <a:fillRect/>
          </a:stretch>
        </p:blipFill>
        <p:spPr bwMode="auto">
          <a:xfrm>
            <a:off x="6284913" y="4581525"/>
            <a:ext cx="2649537" cy="1655763"/>
          </a:xfrm>
          <a:prstGeom prst="rect">
            <a:avLst/>
          </a:prstGeom>
          <a:noFill/>
          <a:ln w="9525">
            <a:noFill/>
            <a:miter lim="800000"/>
            <a:headEnd/>
            <a:tailEnd/>
          </a:ln>
        </p:spPr>
      </p:pic>
      <p:pic>
        <p:nvPicPr>
          <p:cNvPr id="19462" name="Рисунок 6">
            <a:hlinkClick r:id="rId3" action="ppaction://hlinkfile"/>
          </p:cNvPr>
          <p:cNvPicPr>
            <a:picLocks noChangeAspect="1"/>
          </p:cNvPicPr>
          <p:nvPr/>
        </p:nvPicPr>
        <p:blipFill>
          <a:blip r:embed="rId4"/>
          <a:srcRect/>
          <a:stretch>
            <a:fillRect/>
          </a:stretch>
        </p:blipFill>
        <p:spPr bwMode="auto">
          <a:xfrm>
            <a:off x="8027988" y="1557338"/>
            <a:ext cx="717550" cy="71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nodeType="withEffect">
                                  <p:stCondLst>
                                    <p:cond delay="0"/>
                                  </p:stCondLst>
                                  <p:childTnLst>
                                    <p:set>
                                      <p:cBhvr>
                                        <p:cTn id="14" dur="1" fill="hold">
                                          <p:stCondLst>
                                            <p:cond delay="0"/>
                                          </p:stCondLst>
                                        </p:cTn>
                                        <p:tgtEl>
                                          <p:spTgt spid="9218"/>
                                        </p:tgtEl>
                                        <p:attrNameLst>
                                          <p:attrName>style.visibility</p:attrName>
                                        </p:attrNameLst>
                                      </p:cBhvr>
                                      <p:to>
                                        <p:strVal val="visible"/>
                                      </p:to>
                                    </p:set>
                                    <p:animEffect transition="in" filter="wipe(down)">
                                      <p:cBhvr>
                                        <p:cTn id="15"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pPr eaLnBrk="1" hangingPunct="1"/>
            <a:r>
              <a:rPr lang="ru-RU" sz="2400" b="1" smtClean="0"/>
              <a:t>ПРАВИЛА БЕЗОПАСНОГО ПОВЕДЕНИЯ НА ВОДЕ, ЗНАНИЕ И СОБЛЮДЕНИЕ КОТОРЫХ УМЕНЬШАЕТ ВОЗМОЖНОСТЬ НЕСЧАСТНЫХ СЛУЧАЕВ</a:t>
            </a:r>
            <a:r>
              <a:rPr lang="ru-RU" sz="2400" smtClean="0"/>
              <a:t>.</a:t>
            </a:r>
          </a:p>
        </p:txBody>
      </p:sp>
      <p:sp>
        <p:nvSpPr>
          <p:cNvPr id="4" name="Прямоугольник 3"/>
          <p:cNvSpPr>
            <a:spLocks noChangeArrowheads="1"/>
          </p:cNvSpPr>
          <p:nvPr/>
        </p:nvSpPr>
        <p:spPr bwMode="auto">
          <a:xfrm>
            <a:off x="250825" y="1844675"/>
            <a:ext cx="4572000" cy="1477963"/>
          </a:xfrm>
          <a:prstGeom prst="rect">
            <a:avLst/>
          </a:prstGeom>
          <a:noFill/>
          <a:ln w="9525">
            <a:noFill/>
            <a:miter lim="800000"/>
            <a:headEnd/>
            <a:tailEnd/>
          </a:ln>
        </p:spPr>
        <p:txBody>
          <a:bodyPr>
            <a:spAutoFit/>
          </a:bodyPr>
          <a:lstStyle/>
          <a:p>
            <a:r>
              <a:rPr lang="ru-RU">
                <a:latin typeface="Constantia" pitchFamily="18" charset="0"/>
              </a:rPr>
              <a:t>При судороге бедра – ухватить рукой ногу с наружной стороны ниже голени у лодыжки и согнув ее в колене потянуть назад к спине. Работа сведенной мышцей ускоряет исчезновение судорог.</a:t>
            </a:r>
          </a:p>
        </p:txBody>
      </p:sp>
      <p:sp>
        <p:nvSpPr>
          <p:cNvPr id="5" name="Прямоугольник 4"/>
          <p:cNvSpPr>
            <a:spLocks noChangeArrowheads="1"/>
          </p:cNvSpPr>
          <p:nvPr/>
        </p:nvSpPr>
        <p:spPr bwMode="auto">
          <a:xfrm>
            <a:off x="4211638" y="3308350"/>
            <a:ext cx="4572000" cy="1200150"/>
          </a:xfrm>
          <a:prstGeom prst="rect">
            <a:avLst/>
          </a:prstGeom>
          <a:noFill/>
          <a:ln w="9525">
            <a:noFill/>
            <a:miter lim="800000"/>
            <a:headEnd/>
            <a:tailEnd/>
          </a:ln>
        </p:spPr>
        <p:txBody>
          <a:bodyPr>
            <a:spAutoFit/>
          </a:bodyPr>
          <a:lstStyle/>
          <a:p>
            <a:r>
              <a:rPr lang="ru-RU">
                <a:latin typeface="Constantia" pitchFamily="18" charset="0"/>
              </a:rPr>
              <a:t>Нельзя резко входить в воду после длительного пребывания на солнце. Резкое рефлекторное сокращения мышц влечет за собой остановку дыхания. </a:t>
            </a:r>
          </a:p>
        </p:txBody>
      </p:sp>
      <p:sp>
        <p:nvSpPr>
          <p:cNvPr id="6" name="Прямоугольник 5"/>
          <p:cNvSpPr>
            <a:spLocks noChangeArrowheads="1"/>
          </p:cNvSpPr>
          <p:nvPr/>
        </p:nvSpPr>
        <p:spPr bwMode="auto">
          <a:xfrm>
            <a:off x="179388" y="5192713"/>
            <a:ext cx="5905500" cy="1476375"/>
          </a:xfrm>
          <a:prstGeom prst="rect">
            <a:avLst/>
          </a:prstGeom>
          <a:noFill/>
          <a:ln w="9525">
            <a:noFill/>
            <a:miter lim="800000"/>
            <a:headEnd/>
            <a:tailEnd/>
          </a:ln>
        </p:spPr>
        <p:txBody>
          <a:bodyPr>
            <a:spAutoFit/>
          </a:bodyPr>
          <a:lstStyle/>
          <a:p>
            <a:r>
              <a:rPr lang="ru-RU">
                <a:latin typeface="Constantia" pitchFamily="18" charset="0"/>
              </a:rPr>
              <a:t>Если вас захватило течение и понесло в незнакомое место, нельзя поддаваться панике. Не надо пытаться плыть против течения, можно выбиться из сил. Лучше плыть по течению вниз, постепенно под небольшим углом, приближаясь к берегу.</a:t>
            </a:r>
          </a:p>
        </p:txBody>
      </p:sp>
      <p:pic>
        <p:nvPicPr>
          <p:cNvPr id="8194" name="Picture 2" descr="http://www.bugaga.ru/uploads/posts/2012-01/1325583121_3.jpg"/>
          <p:cNvPicPr>
            <a:picLocks noChangeAspect="1" noChangeArrowheads="1"/>
          </p:cNvPicPr>
          <p:nvPr/>
        </p:nvPicPr>
        <p:blipFill>
          <a:blip r:embed="rId2"/>
          <a:srcRect/>
          <a:stretch>
            <a:fillRect/>
          </a:stretch>
        </p:blipFill>
        <p:spPr bwMode="auto">
          <a:xfrm>
            <a:off x="395288" y="3500438"/>
            <a:ext cx="2476500" cy="1657350"/>
          </a:xfrm>
          <a:prstGeom prst="rect">
            <a:avLst/>
          </a:prstGeom>
          <a:noFill/>
          <a:ln w="9525">
            <a:noFill/>
            <a:miter lim="800000"/>
            <a:headEnd/>
            <a:tailEnd/>
          </a:ln>
        </p:spPr>
      </p:pic>
      <p:pic>
        <p:nvPicPr>
          <p:cNvPr id="8196" name="Picture 4" descr="http://www.healthprogram.ru/uploads/posts/2009-02/thumbs/1235655089_0227049387.jpg"/>
          <p:cNvPicPr>
            <a:picLocks noChangeAspect="1" noChangeArrowheads="1"/>
          </p:cNvPicPr>
          <p:nvPr/>
        </p:nvPicPr>
        <p:blipFill>
          <a:blip r:embed="rId3"/>
          <a:srcRect/>
          <a:stretch>
            <a:fillRect/>
          </a:stretch>
        </p:blipFill>
        <p:spPr bwMode="auto">
          <a:xfrm>
            <a:off x="7164388" y="1557338"/>
            <a:ext cx="1614487" cy="1849437"/>
          </a:xfrm>
          <a:prstGeom prst="rect">
            <a:avLst/>
          </a:prstGeom>
          <a:noFill/>
          <a:ln w="9525">
            <a:noFill/>
            <a:miter lim="800000"/>
            <a:headEnd/>
            <a:tailEnd/>
          </a:ln>
        </p:spPr>
      </p:pic>
      <p:pic>
        <p:nvPicPr>
          <p:cNvPr id="8200" name="Picture 8" descr="http://www.sibmedport.ru/media3/Tanya/6_14.jpg"/>
          <p:cNvPicPr>
            <a:picLocks noChangeAspect="1" noChangeArrowheads="1"/>
          </p:cNvPicPr>
          <p:nvPr/>
        </p:nvPicPr>
        <p:blipFill>
          <a:blip r:embed="rId4"/>
          <a:srcRect/>
          <a:stretch>
            <a:fillRect/>
          </a:stretch>
        </p:blipFill>
        <p:spPr bwMode="auto">
          <a:xfrm>
            <a:off x="6227763" y="4522788"/>
            <a:ext cx="2700337" cy="21605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8196"/>
                                        </p:tgtEl>
                                        <p:attrNameLst>
                                          <p:attrName>style.visibility</p:attrName>
                                        </p:attrNameLst>
                                      </p:cBhvr>
                                      <p:to>
                                        <p:strVal val="visible"/>
                                      </p:to>
                                    </p:set>
                                    <p:animEffect transition="in" filter="wipe(down)">
                                      <p:cBhvr>
                                        <p:cTn id="10" dur="500"/>
                                        <p:tgtEl>
                                          <p:spTgt spid="819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par>
                                <p:cTn id="16" presetID="22" presetClass="entr" presetSubtype="4" fill="hold" nodeType="withEffect">
                                  <p:stCondLst>
                                    <p:cond delay="0"/>
                                  </p:stCondLst>
                                  <p:childTnLst>
                                    <p:set>
                                      <p:cBhvr>
                                        <p:cTn id="17" dur="1" fill="hold">
                                          <p:stCondLst>
                                            <p:cond delay="0"/>
                                          </p:stCondLst>
                                        </p:cTn>
                                        <p:tgtEl>
                                          <p:spTgt spid="8194"/>
                                        </p:tgtEl>
                                        <p:attrNameLst>
                                          <p:attrName>style.visibility</p:attrName>
                                        </p:attrNameLst>
                                      </p:cBhvr>
                                      <p:to>
                                        <p:strVal val="visible"/>
                                      </p:to>
                                    </p:set>
                                    <p:animEffect transition="in" filter="wipe(down)">
                                      <p:cBhvr>
                                        <p:cTn id="18" dur="500"/>
                                        <p:tgtEl>
                                          <p:spTgt spid="819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par>
                                <p:cTn id="24" presetID="22" presetClass="entr" presetSubtype="4" fill="hold" nodeType="withEffect">
                                  <p:stCondLst>
                                    <p:cond delay="0"/>
                                  </p:stCondLst>
                                  <p:childTnLst>
                                    <p:set>
                                      <p:cBhvr>
                                        <p:cTn id="25" dur="1" fill="hold">
                                          <p:stCondLst>
                                            <p:cond delay="0"/>
                                          </p:stCondLst>
                                        </p:cTn>
                                        <p:tgtEl>
                                          <p:spTgt spid="8200"/>
                                        </p:tgtEl>
                                        <p:attrNameLst>
                                          <p:attrName>style.visibility</p:attrName>
                                        </p:attrNameLst>
                                      </p:cBhvr>
                                      <p:to>
                                        <p:strVal val="visible"/>
                                      </p:to>
                                    </p:set>
                                    <p:animEffect transition="in" filter="wipe(down)">
                                      <p:cBhvr>
                                        <p:cTn id="26" dur="500"/>
                                        <p:tgtEl>
                                          <p:spTgt spid="82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lstStyle/>
          <a:p>
            <a:pPr eaLnBrk="1" hangingPunct="1"/>
            <a:r>
              <a:rPr lang="ru-RU" sz="2400" b="1" smtClean="0"/>
              <a:t>ПРАВИЛА БЕЗОПАСНОГО ПОВЕДЕНИЯ НА ВОДЕ, ЗНАНИЕ И СОБЛЮДЕНИЕ КОТОРЫХ УМЕНЬШАЕТ ВОЗМОЖНОСТЬ НЕСЧАСТНЫХ СЛУЧАЕВ</a:t>
            </a:r>
            <a:endParaRPr lang="ru-RU" sz="2400" smtClean="0"/>
          </a:p>
        </p:txBody>
      </p:sp>
      <p:sp>
        <p:nvSpPr>
          <p:cNvPr id="4" name="Прямоугольник 3"/>
          <p:cNvSpPr>
            <a:spLocks noChangeArrowheads="1"/>
          </p:cNvSpPr>
          <p:nvPr/>
        </p:nvSpPr>
        <p:spPr bwMode="auto">
          <a:xfrm>
            <a:off x="323850" y="1989138"/>
            <a:ext cx="4572000" cy="2530475"/>
          </a:xfrm>
          <a:prstGeom prst="rect">
            <a:avLst/>
          </a:prstGeom>
          <a:noFill/>
          <a:ln w="9525">
            <a:noFill/>
            <a:miter lim="800000"/>
            <a:headEnd/>
            <a:tailEnd/>
          </a:ln>
        </p:spPr>
        <p:txBody>
          <a:bodyPr>
            <a:spAutoFit/>
          </a:bodyPr>
          <a:lstStyle/>
          <a:p>
            <a:r>
              <a:rPr lang="ru-RU" sz="2000" b="1">
                <a:solidFill>
                  <a:srgbClr val="FF0000"/>
                </a:solidFill>
                <a:latin typeface="Constantia" pitchFamily="18" charset="0"/>
              </a:rPr>
              <a:t>Внимание! </a:t>
            </a:r>
            <a:r>
              <a:rPr lang="ru-RU" sz="2000" b="1">
                <a:latin typeface="Constantia" pitchFamily="18" charset="0"/>
              </a:rPr>
              <a:t/>
            </a:r>
            <a:br>
              <a:rPr lang="ru-RU" sz="2000" b="1">
                <a:latin typeface="Constantia" pitchFamily="18" charset="0"/>
              </a:rPr>
            </a:br>
            <a:r>
              <a:rPr lang="ru-RU" sz="2000" b="1">
                <a:latin typeface="Constantia" pitchFamily="18" charset="0"/>
              </a:rPr>
              <a:t>Никогда не следует подплывать к водоворотам – это самая большая опасность на воде. Они затягивают купающегося на большую глубину и с такой силой, что даже опытный пловец не в состоянии выплыть.</a:t>
            </a:r>
          </a:p>
        </p:txBody>
      </p:sp>
      <p:sp>
        <p:nvSpPr>
          <p:cNvPr id="5" name="Прямоугольник 4"/>
          <p:cNvSpPr>
            <a:spLocks noChangeArrowheads="1"/>
          </p:cNvSpPr>
          <p:nvPr/>
        </p:nvSpPr>
        <p:spPr bwMode="auto">
          <a:xfrm>
            <a:off x="684213" y="4797425"/>
            <a:ext cx="7488237" cy="1552575"/>
          </a:xfrm>
          <a:prstGeom prst="rect">
            <a:avLst/>
          </a:prstGeom>
          <a:noFill/>
          <a:ln w="9525">
            <a:noFill/>
            <a:miter lim="800000"/>
            <a:headEnd/>
            <a:tailEnd/>
          </a:ln>
        </p:spPr>
        <p:txBody>
          <a:bodyPr>
            <a:spAutoFit/>
          </a:bodyPr>
          <a:lstStyle/>
          <a:p>
            <a:r>
              <a:rPr lang="ru-RU" sz="2400" b="1">
                <a:latin typeface="Constantia" pitchFamily="18" charset="0"/>
              </a:rPr>
              <a:t>Попав в водоворот нужно набрать побольше воздуха в легкие, погрузиться в воду и, сделав рывок в сторону по течению, всплыть на поверхность</a:t>
            </a:r>
          </a:p>
        </p:txBody>
      </p:sp>
      <p:pic>
        <p:nvPicPr>
          <p:cNvPr id="6" name="Picture 8" descr="http://www.sibmedport.ru/media3/Tanya/6_14.jpg"/>
          <p:cNvPicPr>
            <a:picLocks noChangeAspect="1" noChangeArrowheads="1"/>
          </p:cNvPicPr>
          <p:nvPr/>
        </p:nvPicPr>
        <p:blipFill>
          <a:blip r:embed="rId2"/>
          <a:srcRect l="6090" t="6976" r="4637" b="20930"/>
          <a:stretch>
            <a:fillRect/>
          </a:stretch>
        </p:blipFill>
        <p:spPr bwMode="auto">
          <a:xfrm>
            <a:off x="5364163" y="1700213"/>
            <a:ext cx="3455987" cy="2232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650" y="765175"/>
            <a:ext cx="8137525" cy="1200150"/>
          </a:xfrm>
          <a:prstGeom prst="rect">
            <a:avLst/>
          </a:prstGeom>
        </p:spPr>
        <p:txBody>
          <a:bodyPr>
            <a:spAutoFit/>
          </a:bodyPr>
          <a:lstStyle/>
          <a:p>
            <a:pPr fontAlgn="auto">
              <a:spcBef>
                <a:spcPts val="0"/>
              </a:spcBef>
              <a:spcAft>
                <a:spcPts val="0"/>
              </a:spcAft>
              <a:defRPr/>
            </a:pPr>
            <a:r>
              <a:rPr lang="ru-RU" sz="2400" b="1" dirty="0">
                <a:solidFill>
                  <a:schemeClr val="accent2">
                    <a:lumMod val="75000"/>
                  </a:schemeClr>
                </a:solidFill>
                <a:latin typeface="+mj-lt"/>
                <a:cs typeface="+mn-cs"/>
              </a:rPr>
              <a:t>ПРАВИЛА БЕЗОПАСНОГО ПОВЕДЕНИЯ НА ВОДЕ, ЗНАНИЕ И СОБЛЮДЕНИЕ КОТОРЫХ УМЕНЬШАЕТ ВОЗМОЖНОСТЬ НЕСЧАСТНЫХ СЛУЧАЕВ</a:t>
            </a:r>
            <a:endParaRPr lang="ru-RU" sz="2400" dirty="0">
              <a:solidFill>
                <a:schemeClr val="accent2">
                  <a:lumMod val="75000"/>
                </a:schemeClr>
              </a:solidFill>
              <a:latin typeface="+mj-lt"/>
              <a:cs typeface="+mn-cs"/>
            </a:endParaRPr>
          </a:p>
        </p:txBody>
      </p:sp>
      <p:sp>
        <p:nvSpPr>
          <p:cNvPr id="5" name="Прямоугольник 4"/>
          <p:cNvSpPr>
            <a:spLocks noChangeArrowheads="1"/>
          </p:cNvSpPr>
          <p:nvPr/>
        </p:nvSpPr>
        <p:spPr bwMode="auto">
          <a:xfrm>
            <a:off x="468313" y="1989138"/>
            <a:ext cx="4572000" cy="1616075"/>
          </a:xfrm>
          <a:prstGeom prst="rect">
            <a:avLst/>
          </a:prstGeom>
          <a:noFill/>
          <a:ln w="9525">
            <a:noFill/>
            <a:miter lim="800000"/>
            <a:headEnd/>
            <a:tailEnd/>
          </a:ln>
        </p:spPr>
        <p:txBody>
          <a:bodyPr>
            <a:spAutoFit/>
          </a:bodyPr>
          <a:lstStyle/>
          <a:p>
            <a:r>
              <a:rPr lang="ru-RU" sz="2000" b="1">
                <a:latin typeface="Constantia" pitchFamily="18" charset="0"/>
              </a:rPr>
              <a:t>Нырять можно только там, где имеется большая Губина, прозрачная вода и ровное дно. </a:t>
            </a:r>
            <a:br>
              <a:rPr lang="ru-RU" sz="2000" b="1">
                <a:latin typeface="Constantia" pitchFamily="18" charset="0"/>
              </a:rPr>
            </a:br>
            <a:r>
              <a:rPr lang="ru-RU" sz="2000" b="1">
                <a:latin typeface="Constantia" pitchFamily="18" charset="0"/>
              </a:rPr>
              <a:t>Нельзя плавать за ограничительные знаки</a:t>
            </a:r>
          </a:p>
        </p:txBody>
      </p:sp>
      <p:sp>
        <p:nvSpPr>
          <p:cNvPr id="6" name="Прямоугольник 5"/>
          <p:cNvSpPr>
            <a:spLocks noChangeArrowheads="1"/>
          </p:cNvSpPr>
          <p:nvPr/>
        </p:nvSpPr>
        <p:spPr bwMode="auto">
          <a:xfrm>
            <a:off x="4067175" y="4868863"/>
            <a:ext cx="4572000" cy="1311275"/>
          </a:xfrm>
          <a:prstGeom prst="rect">
            <a:avLst/>
          </a:prstGeom>
          <a:noFill/>
          <a:ln w="9525">
            <a:noFill/>
            <a:miter lim="800000"/>
            <a:headEnd/>
            <a:tailEnd/>
          </a:ln>
        </p:spPr>
        <p:txBody>
          <a:bodyPr>
            <a:spAutoFit/>
          </a:bodyPr>
          <a:lstStyle/>
          <a:p>
            <a:r>
              <a:rPr lang="ru-RU" sz="2000" b="1">
                <a:latin typeface="Constantia" pitchFamily="18" charset="0"/>
              </a:rPr>
              <a:t>Доказать свое умение плавать можно проплыв несколько раз одну и ту же дистанцию вблизи берега</a:t>
            </a:r>
          </a:p>
        </p:txBody>
      </p:sp>
      <p:pic>
        <p:nvPicPr>
          <p:cNvPr id="6148" name="Picture 4" descr="http://i4.otzovik.com/2012/02/27/181165/img/698880.jpg"/>
          <p:cNvPicPr>
            <a:picLocks noChangeAspect="1" noChangeArrowheads="1"/>
          </p:cNvPicPr>
          <p:nvPr/>
        </p:nvPicPr>
        <p:blipFill>
          <a:blip r:embed="rId2" cstate="print"/>
          <a:stretch>
            <a:fillRect/>
          </a:stretch>
        </p:blipFill>
        <p:spPr bwMode="auto">
          <a:xfrm>
            <a:off x="4795564" y="2140230"/>
            <a:ext cx="3166069" cy="2271370"/>
          </a:xfrm>
          <a:prstGeom prst="rect">
            <a:avLst/>
          </a:prstGeom>
          <a:ln>
            <a:noFill/>
          </a:ln>
          <a:effectLst>
            <a:softEdge rad="112500"/>
          </a:effectLst>
        </p:spPr>
      </p:pic>
      <p:pic>
        <p:nvPicPr>
          <p:cNvPr id="6150" name="Picture 6" descr="http://www.fotokonkurs.ru/uploads/photos/contests/2012/12/21/6/c918f763bd79b8bc4f4bc5f4be2426d5/200x200.jpg"/>
          <p:cNvPicPr>
            <a:picLocks noChangeAspect="1" noChangeArrowheads="1"/>
          </p:cNvPicPr>
          <p:nvPr/>
        </p:nvPicPr>
        <p:blipFill>
          <a:blip r:embed="rId3" cstate="print"/>
          <a:srcRect/>
          <a:stretch>
            <a:fillRect/>
          </a:stretch>
        </p:blipFill>
        <p:spPr bwMode="auto">
          <a:xfrm>
            <a:off x="543285" y="4012186"/>
            <a:ext cx="2261990" cy="226268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6148"/>
                                        </p:tgtEl>
                                        <p:attrNameLst>
                                          <p:attrName>style.visibility</p:attrName>
                                        </p:attrNameLst>
                                      </p:cBhvr>
                                      <p:to>
                                        <p:strVal val="visible"/>
                                      </p:to>
                                    </p:set>
                                    <p:animEffect transition="in" filter="wipe(down)">
                                      <p:cBhvr>
                                        <p:cTn id="10" dur="500"/>
                                        <p:tgtEl>
                                          <p:spTgt spid="614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par>
                                <p:cTn id="16" presetID="22" presetClass="entr" presetSubtype="4" fill="hold" nodeType="withEffect">
                                  <p:stCondLst>
                                    <p:cond delay="0"/>
                                  </p:stCondLst>
                                  <p:childTnLst>
                                    <p:set>
                                      <p:cBhvr>
                                        <p:cTn id="17" dur="1" fill="hold">
                                          <p:stCondLst>
                                            <p:cond delay="0"/>
                                          </p:stCondLst>
                                        </p:cTn>
                                        <p:tgtEl>
                                          <p:spTgt spid="6150"/>
                                        </p:tgtEl>
                                        <p:attrNameLst>
                                          <p:attrName>style.visibility</p:attrName>
                                        </p:attrNameLst>
                                      </p:cBhvr>
                                      <p:to>
                                        <p:strVal val="visible"/>
                                      </p:to>
                                    </p:set>
                                    <p:animEffect transition="in" filter="wipe(down)">
                                      <p:cBhvr>
                                        <p:cTn id="18"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237</TotalTime>
  <Words>941</Words>
  <Application>Microsoft Office PowerPoint</Application>
  <PresentationFormat>Экран (4:3)</PresentationFormat>
  <Paragraphs>64</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Поток</vt:lpstr>
      <vt:lpstr>Презентация PowerPoint</vt:lpstr>
      <vt:lpstr>Презентация PowerPoint</vt:lpstr>
      <vt:lpstr>Презентация PowerPoint</vt:lpstr>
      <vt:lpstr>ПРАВИЛА БЕЗОПАСНОГО ПОВЕДЕНИЯ НА ВОДЕ, ЗНАНИЕ И СОБЛЮДЕНИЕ КОТОРЫХ УМЕНЬШАЕТ ВОЗМОЖНОСТЬ НЕСЧАСТНЫХ СЛУЧАЕВ.</vt:lpstr>
      <vt:lpstr>ПРАВИЛА БЕЗОПАСНОГО ПОВЕДЕНИЯ НА ВОДЕ, ЗНАНИЕ И СОБЛЮДЕНИЕ КОТОРЫХ УМЕНЬШАЕТ ВОЗМОЖНОСТЬ НЕСЧАСТНЫХ СЛУЧАЕВ.</vt:lpstr>
      <vt:lpstr>ПРАВИЛА БЕЗОПАСНОГО ПОВЕДЕНИЯ НА ВОДЕ, ЗНАНИЕ И СОБЛЮДЕНИЕ КОТОРЫХ УМЕНЬШАЕТ ВОЗМОЖНОСТЬ НЕСЧАСТНЫХ СЛУЧАЕВ.</vt:lpstr>
      <vt:lpstr>ПРАВИЛА БЕЗОПАСНОГО ПОВЕДЕНИЯ НА ВОДЕ, ЗНАНИЕ И СОБЛЮДЕНИЕ КОТОРЫХ УМЕНЬШАЕТ ВОЗМОЖНОСТЬ НЕСЧАСТНЫХ СЛУЧАЕВ.</vt:lpstr>
      <vt:lpstr>ПРАВИЛА БЕЗОПАСНОГО ПОВЕДЕНИЯ НА ВОДЕ, ЗНАНИЕ И СОБЛЮДЕНИЕ КОТОРЫХ УМЕНЬШАЕТ ВОЗМОЖНОСТЬ НЕСЧАСТНЫХ СЛУЧАЕВ</vt:lpstr>
      <vt:lpstr>Презентация PowerPoint</vt:lpstr>
      <vt:lpstr>ПРАВИЛА БЕЗОПАСНОГО ПОВЕДЕНИЯ НА ВОДЕ, ЗНАНИЕ И СОБЛЮДЕНИЕ КОТОРЫХ УМЕНЬШАЕТ ВОЗМОЖНОСТЬ НЕСЧАСТНЫХ СЛУЧАЕВ </vt:lpstr>
      <vt:lpstr>Презентация PowerPoint</vt:lpstr>
      <vt:lpstr>Водные походы и обеспечение безопасности на воде</vt:lpstr>
      <vt:lpstr>Презентация PowerPoint</vt:lpstr>
      <vt:lpstr> Для водного туризма используются</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c:creator>
  <cp:lastModifiedBy>Expert</cp:lastModifiedBy>
  <cp:revision>25</cp:revision>
  <dcterms:modified xsi:type="dcterms:W3CDTF">2020-06-08T14:10:24Z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519900</vt:lpwstr>
  </property>
  <property fmtid="{D5CDD505-2E9C-101B-9397-08002B2CF9AE}" pid="3" name="NXPowerLiteSettings">
    <vt:lpwstr>F6000400038000</vt:lpwstr>
  </property>
  <property fmtid="{D5CDD505-2E9C-101B-9397-08002B2CF9AE}" pid="4" name="NXPowerLiteVersion">
    <vt:lpwstr>D4.3.1</vt:lpwstr>
  </property>
</Properties>
</file>