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7" autoAdjust="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2/12/2020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755576" y="2780928"/>
            <a:ext cx="77048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«ГРАЖДАНСКАЯ ЗАЩИТА, КУЛЬТУРА ПРЕДУПРЕЖДЕНИЯ КАТАСТРОФ И СТРОИТЕЛЬСТВО БЕЗОПАСНОГО ОБЩЕСТВА»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5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2182" cy="32849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16632"/>
            <a:ext cx="4572000" cy="164281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1772816"/>
            <a:ext cx="8784976" cy="478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Bef>
                <a:spcPts val="0"/>
              </a:spcBef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Обеспечение безопасности и защиты интересов личности и общества от ЧС, вызванных стихийными бедствиями, авариями, катастрофами и т. д. возложено на единую государственную систему предупреждения и ликвидации чрезвычайных ситуаций (РСЧС), которая функционирует в соответствии со ст. 4  Закона, а в Москве создана - Московская городская территориальная подсистема РСЧС (МГСЧС).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457200" algn="just">
              <a:spcBef>
                <a:spcPts val="0"/>
              </a:spcBef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В состав сил и средств МГСЧС, предназначенных для ликвидации ЧС, входят:</a:t>
            </a:r>
          </a:p>
          <a:p>
            <a:pPr indent="360000" algn="just">
              <a:spcBef>
                <a:spcPts val="0"/>
              </a:spcBef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а) силы и средства территориальных органов федеральных органов исполнительной власти, предназначенные и выделяемые (привлекаемые) для предупреждения и ликвидации чрезвычайных ситуаций;</a:t>
            </a:r>
          </a:p>
          <a:p>
            <a:pPr indent="360000" algn="just">
              <a:spcBef>
                <a:spcPts val="0"/>
              </a:spcBef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б) силы и средства, создаваемые территориальными, функциональными и отраслевыми органами исполнительной власти города Москвы в пределах выделенных лимитов в соответствии с нормативными правовыми актами города Москвы, городскими организациями.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16632"/>
            <a:ext cx="4572000" cy="164281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9512" y="1859340"/>
            <a:ext cx="8784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Bef>
                <a:spcPts val="0"/>
              </a:spcBef>
            </a:pPr>
            <a:endParaRPr lang="ru-RU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772816"/>
            <a:ext cx="896448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>
              <a:spcBef>
                <a:spcPts val="0"/>
              </a:spcBef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в) силы и средства Московской городской поисково-спасательной службы и Государственной инспекции по маломерным судам города Москвы;</a:t>
            </a:r>
          </a:p>
          <a:p>
            <a:pPr indent="360000" algn="just">
              <a:spcBef>
                <a:spcPts val="0"/>
              </a:spcBef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г) силы и средства органов местного самоуправления городских округов города Москвы и поселений города Москвы; </a:t>
            </a:r>
          </a:p>
          <a:p>
            <a:pPr indent="360000" algn="just">
              <a:spcBef>
                <a:spcPts val="0"/>
              </a:spcBef>
            </a:pPr>
            <a:r>
              <a:rPr lang="ru-RU" sz="1900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) силы и средства организаций соответствующих звеньев МГСЧС;</a:t>
            </a:r>
          </a:p>
          <a:p>
            <a:pPr indent="360000" algn="just">
              <a:spcBef>
                <a:spcPts val="0"/>
              </a:spcBef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е) силы и средства нештатных и общественных аварийно-спасательных формирований добровольной пожарной охраны». В состав сил и средств МГСЧС также входят силы и средства постоянной готовности, предназначенные для оперативного реагирования на ЧС и проведения работ по их ликвидации (далее - силы постоянной готовности).</a:t>
            </a:r>
          </a:p>
          <a:p>
            <a:pPr indent="457200" algn="just">
              <a:spcBef>
                <a:spcPts val="0"/>
              </a:spcBef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Основу сил постоянной готовности составляют аварийно-спасательные и поисково-спасательные формирования (службы), пожарные подразделения, медицинские формирования (подразделения) экстренного реагирования, аварийные службы и формирования со сроками готовности не более 4-ех часов, оснащенные специальной техникой, оборудованием, снаряжением, инструментом, материалами с учетом обеспечения проведения аварийно-спасательных и других неотложных работ в зоне ЧС посменно.</a:t>
            </a:r>
          </a:p>
          <a:p>
            <a:pPr indent="360000" algn="just">
              <a:spcBef>
                <a:spcPts val="0"/>
              </a:spcBef>
            </a:pP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16632"/>
            <a:ext cx="4572000" cy="164281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1700808"/>
            <a:ext cx="8712968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Сигналы  гражданской обороны и действия по ним</a:t>
            </a:r>
            <a:endParaRPr lang="ru-RU" sz="2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2132856"/>
            <a:ext cx="864096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i="1" dirty="0" smtClean="0">
                <a:solidFill>
                  <a:srgbClr val="FF0000"/>
                </a:solidFill>
              </a:rPr>
              <a:t>Это должен знать каждый!</a:t>
            </a:r>
            <a:endParaRPr lang="ru-RU" sz="2500" dirty="0" smtClean="0">
              <a:solidFill>
                <a:srgbClr val="FF0000"/>
              </a:solidFill>
            </a:endParaRPr>
          </a:p>
          <a:p>
            <a:pPr algn="ctr"/>
            <a:r>
              <a:rPr lang="ru-RU" sz="2500" dirty="0" smtClean="0"/>
              <a:t>Сигналом оповещения гражданской обороны называется условный сигнал, передаваемый по системе оповещения и являющийся командой для осуществления определенных мероприятий, службами, силами гражданской обороны и населением.</a:t>
            </a:r>
          </a:p>
          <a:p>
            <a:pPr algn="ctr"/>
            <a:r>
              <a:rPr lang="ru-RU" sz="2500" b="1" i="1" dirty="0" smtClean="0"/>
              <a:t>Существуют следующие сигналы гражданской обороны:</a:t>
            </a:r>
            <a:endParaRPr lang="ru-RU" sz="2500" dirty="0" smtClean="0"/>
          </a:p>
          <a:p>
            <a:pPr algn="ctr"/>
            <a:r>
              <a:rPr lang="ru-RU" sz="2500" dirty="0" smtClean="0">
                <a:solidFill>
                  <a:srgbClr val="FF0000"/>
                </a:solidFill>
              </a:rPr>
              <a:t>- «Воздушная тревога»</a:t>
            </a:r>
          </a:p>
          <a:p>
            <a:pPr algn="ctr"/>
            <a:r>
              <a:rPr lang="ru-RU" sz="2500" dirty="0" smtClean="0">
                <a:solidFill>
                  <a:srgbClr val="FF0000"/>
                </a:solidFill>
              </a:rPr>
              <a:t>- «Радиационная опасность»</a:t>
            </a:r>
          </a:p>
          <a:p>
            <a:pPr algn="ctr"/>
            <a:r>
              <a:rPr lang="ru-RU" sz="2500" dirty="0" smtClean="0">
                <a:solidFill>
                  <a:srgbClr val="FF0000"/>
                </a:solidFill>
              </a:rPr>
              <a:t>- «Химическая тревога»</a:t>
            </a:r>
          </a:p>
          <a:p>
            <a:pPr algn="ctr"/>
            <a:r>
              <a:rPr lang="ru-RU" sz="2500" dirty="0" smtClean="0">
                <a:solidFill>
                  <a:srgbClr val="FF0000"/>
                </a:solidFill>
              </a:rPr>
              <a:t>- «Угроза катастрофического затопления»</a:t>
            </a:r>
          </a:p>
          <a:p>
            <a:endParaRPr lang="ru-RU" sz="2500" dirty="0" smtClean="0"/>
          </a:p>
          <a:p>
            <a:pPr indent="457200" algn="just">
              <a:spcBef>
                <a:spcPts val="0"/>
              </a:spcBef>
            </a:pPr>
            <a:endPara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16632"/>
            <a:ext cx="4572000" cy="1642818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51520" y="1772816"/>
            <a:ext cx="8640960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Доведение сигнала оповещения ГО осуществляется путем подачи предупредительного сигнала </a:t>
            </a:r>
            <a:r>
              <a:rPr lang="ru-RU" sz="2000" b="1" dirty="0" smtClean="0">
                <a:solidFill>
                  <a:srgbClr val="FF0000"/>
                </a:solidFill>
              </a:rPr>
              <a:t>«ВНИМАНИЕ ВСЕМ!»</a:t>
            </a:r>
            <a:r>
              <a:rPr lang="ru-RU" sz="2000" dirty="0" smtClean="0"/>
              <a:t>, (три раза) предусматривающего включение сирен, прерывистых гудков и других средств громкоговорящей связи с последующей передачей речевой информации.</a:t>
            </a:r>
          </a:p>
          <a:p>
            <a:pPr algn="just"/>
            <a:r>
              <a:rPr lang="ru-RU" sz="2000" dirty="0" smtClean="0"/>
              <a:t>При этом необходимо включить телевизор, радиоприёмник, репродуктор радиотрансляционный сети и прослушать указания о порядке действий населения.</a:t>
            </a:r>
          </a:p>
          <a:p>
            <a:endParaRPr lang="ru-RU" sz="2000" dirty="0" smtClean="0"/>
          </a:p>
          <a:p>
            <a:pPr algn="just"/>
            <a:r>
              <a:rPr lang="ru-RU" sz="2000" dirty="0" smtClean="0"/>
              <a:t>Если вы услышали продолжительный вой сирены - это сигнал </a:t>
            </a:r>
            <a:r>
              <a:rPr lang="ru-RU" sz="2000" b="1" dirty="0" smtClean="0"/>
              <a:t>«ВНИМАНИЕ ВСЕМ!». </a:t>
            </a:r>
            <a:r>
              <a:rPr lang="ru-RU" sz="2000" dirty="0" smtClean="0"/>
              <a:t>Он означает, что сейчас по радио и телевидению прозвучит экстренное сообщение о том, какая именно опасность угрожает людям и как действовать в данном случае.</a:t>
            </a:r>
          </a:p>
          <a:p>
            <a:endParaRPr lang="ru-RU" sz="2000" dirty="0" smtClean="0"/>
          </a:p>
          <a:p>
            <a:pPr indent="457200" algn="just">
              <a:spcBef>
                <a:spcPts val="0"/>
              </a:spcBef>
            </a:pPr>
            <a:endParaRPr lang="ru-RU" sz="19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16632"/>
            <a:ext cx="4572000" cy="1642818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51520" y="1772816"/>
            <a:ext cx="8640960" cy="5616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FF0000"/>
                </a:solidFill>
              </a:rPr>
              <a:t>Сигнал гражданской обороны «Воздушная тревога»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/>
              <a:t>- подается для предупреждения всего населения о возникшей </a:t>
            </a:r>
            <a:r>
              <a:rPr lang="ru-RU" sz="2000" i="1" dirty="0" smtClean="0"/>
              <a:t>непосредственной угрозе ракетной и авиационной опасности</a:t>
            </a:r>
            <a:r>
              <a:rPr lang="ru-RU" sz="2000" dirty="0" smtClean="0"/>
              <a:t> по поражению противником данного муниципального района (городского округа) с воздуха. С этой целью используются все технические средства связи и оповещения, включаются </a:t>
            </a:r>
            <a:r>
              <a:rPr lang="ru-RU" sz="2000" dirty="0" err="1" smtClean="0"/>
              <a:t>электросирены</a:t>
            </a:r>
            <a:r>
              <a:rPr lang="ru-RU" sz="2000" dirty="0" smtClean="0"/>
              <a:t>, которые подают продолжительный (в течение 3 мин) завывающий сигнал. Одновременно по местному радиовещанию в течение 2-3 мин передается сигнал гражданской обороны (текстовое сообщение): </a:t>
            </a:r>
            <a:r>
              <a:rPr lang="ru-RU" sz="2000" b="1" i="1" dirty="0" smtClean="0">
                <a:solidFill>
                  <a:srgbClr val="FF0000"/>
                </a:solidFill>
              </a:rPr>
              <a:t>«ВНИМАНИЕ! ВНИМАНИЕ! Граждане! Воздушная тревога! Воздушная тревога! и далее идет обращение к гражданам о порядке их действия».</a:t>
            </a:r>
            <a:endParaRPr lang="ru-RU" sz="2000" dirty="0" smtClean="0">
              <a:solidFill>
                <a:srgbClr val="FF0000"/>
              </a:solidFill>
            </a:endParaRP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Этот же сигнал (сообщение) будет передаваться и по телевидению, а также повсеместно дублироваться прерывистыми сигналами сирен предприятий, гудками тепловозов, судов и других транспортных средств.</a:t>
            </a:r>
          </a:p>
          <a:p>
            <a:endParaRPr lang="ru-RU" sz="2000" dirty="0" smtClean="0"/>
          </a:p>
          <a:p>
            <a:pPr indent="457200" algn="just">
              <a:spcBef>
                <a:spcPts val="0"/>
              </a:spcBef>
            </a:pPr>
            <a:endParaRPr lang="ru-RU" sz="19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16632"/>
            <a:ext cx="4572000" cy="1642818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51520" y="1700808"/>
            <a:ext cx="8640960" cy="500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Услышав сигнал </a:t>
            </a:r>
            <a:r>
              <a:rPr lang="ru-RU" sz="2000" b="1" dirty="0" smtClean="0">
                <a:solidFill>
                  <a:srgbClr val="FF0000"/>
                </a:solidFill>
              </a:rPr>
              <a:t>«Воздушная тревога»</a:t>
            </a:r>
            <a:r>
              <a:rPr lang="ru-RU" sz="2000" b="1" dirty="0" smtClean="0"/>
              <a:t> население обязано:</a:t>
            </a:r>
            <a:endParaRPr lang="ru-RU" sz="2000" dirty="0" smtClean="0"/>
          </a:p>
          <a:p>
            <a:pPr algn="just"/>
            <a:r>
              <a:rPr lang="ru-RU" sz="2000" dirty="0" smtClean="0"/>
              <a:t>- выполнить мероприятия, предусмотренные на этот случай инструкцией, разработанной для данной организации (прекратить работу или занятия);</a:t>
            </a:r>
          </a:p>
          <a:p>
            <a:pPr algn="just"/>
            <a:r>
              <a:rPr lang="ru-RU" sz="2000" dirty="0" smtClean="0"/>
              <a:t>- отключить наружное и внутреннее освещение, за исключением светильников маскировочного освещения;</a:t>
            </a:r>
          </a:p>
          <a:p>
            <a:pPr algn="just"/>
            <a:r>
              <a:rPr lang="ru-RU" sz="2000" dirty="0" smtClean="0"/>
              <a:t>- взять средства индивидуальной защиты и закрепить противогаз в «походном положении»;</a:t>
            </a:r>
          </a:p>
          <a:p>
            <a:pPr algn="just"/>
            <a:r>
              <a:rPr lang="ru-RU" sz="2000" dirty="0" smtClean="0"/>
              <a:t>- как можно быстрее занять место в ЗС ГО (убежищах и противорадиационных укрытиях) или же в сооружениях двойного назначения (подвальные помещения, которые переоборудуются под противорадиационные укрытия);</a:t>
            </a:r>
          </a:p>
          <a:p>
            <a:pPr algn="just"/>
            <a:r>
              <a:rPr lang="ru-RU" sz="2000" dirty="0" smtClean="0"/>
              <a:t>- если персонал не может покинуть рабочее место, в связи со спецификой его деятельности, необходимо занять укрытие, оборудованное поблизости от рабочего места.</a:t>
            </a:r>
          </a:p>
          <a:p>
            <a:pPr indent="457200" algn="just">
              <a:spcBef>
                <a:spcPts val="0"/>
              </a:spcBef>
            </a:pPr>
            <a:endParaRPr lang="ru-RU" sz="19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16632"/>
            <a:ext cx="4572000" cy="1642818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23528" y="1856631"/>
            <a:ext cx="8568952" cy="500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FF0000"/>
                </a:solidFill>
              </a:rPr>
              <a:t>Сигнал «Радиационная опасность»</a:t>
            </a:r>
            <a:r>
              <a:rPr lang="ru-RU" sz="2000" b="1" dirty="0" smtClean="0"/>
              <a:t> </a:t>
            </a:r>
            <a:r>
              <a:rPr lang="ru-RU" sz="2000" dirty="0" smtClean="0"/>
              <a:t>подается при непосредственной угрозе радиоактивного заражения территории или при обнаружении такого заражения.</a:t>
            </a:r>
          </a:p>
          <a:p>
            <a:pPr algn="just"/>
            <a:r>
              <a:rPr lang="ru-RU" sz="2000" dirty="0" smtClean="0"/>
              <a:t>Услышав сигнал, необходимо надеть противогаз (респиратор, </a:t>
            </a:r>
            <a:r>
              <a:rPr lang="ru-RU" sz="2000" dirty="0" err="1" smtClean="0"/>
              <a:t>самоспасатель</a:t>
            </a:r>
            <a:r>
              <a:rPr lang="ru-RU" sz="2000" dirty="0" smtClean="0"/>
              <a:t>), а при их отсутствии – </a:t>
            </a:r>
            <a:r>
              <a:rPr lang="ru-RU" sz="2000" dirty="0" err="1" smtClean="0"/>
              <a:t>противопыльную</a:t>
            </a:r>
            <a:r>
              <a:rPr lang="ru-RU" sz="2000" dirty="0" smtClean="0"/>
              <a:t> тканевую маску или ватно-марлевую повязку, взять подготовленный запас продуктов и воды, медикаменты, предметы первой необходимости и направиться в убежище или противорадиационное укрытие.</a:t>
            </a:r>
          </a:p>
          <a:p>
            <a:pPr algn="just"/>
            <a:r>
              <a:rPr lang="ru-RU" sz="2000" dirty="0" smtClean="0"/>
              <a:t>В случае отсутствия убежища или противорадиационного укрытия наиболее надежной защитой от радиоактивного заражения могут служить подвалы, каменные постройки.</a:t>
            </a:r>
          </a:p>
          <a:p>
            <a:pPr algn="just"/>
            <a:r>
              <a:rPr lang="ru-RU" sz="2000" dirty="0" smtClean="0"/>
              <a:t>Если обстоятельства вынудили вас укрыться в квартире или в производственном помещении, не теряя времени, проверьте их герметизацию.</a:t>
            </a:r>
          </a:p>
          <a:p>
            <a:pPr algn="just"/>
            <a:endParaRPr lang="ru-RU" sz="2000" dirty="0" smtClean="0"/>
          </a:p>
          <a:p>
            <a:pPr indent="457200" algn="just">
              <a:spcBef>
                <a:spcPts val="0"/>
              </a:spcBef>
            </a:pPr>
            <a:endParaRPr lang="ru-RU" sz="19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88640"/>
            <a:ext cx="4572000" cy="1642818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23528" y="1856631"/>
            <a:ext cx="8568952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FF0000"/>
                </a:solidFill>
              </a:rPr>
              <a:t>Сигнал «Химическая тревога»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/>
              <a:t>подается при угрозе или обнаружении химического или бактериологического заражения.</a:t>
            </a:r>
          </a:p>
          <a:p>
            <a:pPr algn="just"/>
            <a:r>
              <a:rPr lang="ru-RU" sz="2000" dirty="0" smtClean="0"/>
              <a:t>Диктор объявляет: </a:t>
            </a:r>
            <a:r>
              <a:rPr lang="ru-RU" sz="2000" b="1" i="1" dirty="0" smtClean="0"/>
              <a:t>«ВНИМАНИЕ! ВНИМАНИЕ! Граждане! Опасность химического заражения! Опасность химического заражения! и далее идет обращение к гражданам о порядке их действия».</a:t>
            </a:r>
            <a:r>
              <a:rPr lang="ru-RU" sz="2000" dirty="0" smtClean="0"/>
              <a:t> Эти слова повторяются диктором в течение 5 мин с интервалом 30 сек.</a:t>
            </a:r>
          </a:p>
          <a:p>
            <a:pPr algn="just"/>
            <a:r>
              <a:rPr lang="ru-RU" sz="2000" dirty="0" smtClean="0"/>
              <a:t>По этому сигналу нужно быстро надеть противогаз, средства защиты кожи (при отсутствии табельных средств используйте пленочные материалы, плащи типа «</a:t>
            </a:r>
            <a:r>
              <a:rPr lang="ru-RU" sz="2000" dirty="0" err="1" smtClean="0"/>
              <a:t>болонь</a:t>
            </a:r>
            <a:r>
              <a:rPr lang="ru-RU" sz="2000" dirty="0" smtClean="0"/>
              <a:t>», резиновые сапоги, перчатки) и укрыться в защитном сооружении ГО. При химическом или бактериологическом заражении (в случае предстоящей работы на зараженной территории или преодоления участка заражения) примите соответствующие медицинские средства индивидуальной защиты.</a:t>
            </a:r>
          </a:p>
          <a:p>
            <a:endParaRPr lang="ru-RU" sz="2000" dirty="0" smtClean="0"/>
          </a:p>
          <a:p>
            <a:pPr algn="just"/>
            <a:endParaRPr lang="ru-RU" sz="2000" dirty="0" smtClean="0"/>
          </a:p>
          <a:p>
            <a:pPr indent="457200" algn="just">
              <a:spcBef>
                <a:spcPts val="0"/>
              </a:spcBef>
            </a:pPr>
            <a:endParaRPr lang="ru-RU" sz="19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88640"/>
            <a:ext cx="4572000" cy="1642818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23528" y="1856631"/>
            <a:ext cx="8568952" cy="5616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FF0000"/>
                </a:solidFill>
              </a:rPr>
              <a:t>Сигнал «Угроза катастрофического затопления» </a:t>
            </a:r>
            <a:r>
              <a:rPr lang="ru-RU" sz="2000" dirty="0" smtClean="0"/>
              <a:t>подается</a:t>
            </a:r>
            <a:r>
              <a:rPr lang="ru-RU" sz="2000" b="1" dirty="0" smtClean="0"/>
              <a:t> </a:t>
            </a:r>
            <a:r>
              <a:rPr lang="ru-RU" sz="2000" dirty="0" smtClean="0"/>
              <a:t>при угрозе разрушения ближайшего гидротехнического сооружения (водоподпорное гидротехническое сооружение, верхний бьеф, нижний бьеф, дамба, плотина, напор, подпор) несущего катастрофического затопления населенного пункта в течение ближайших 1-го - 4-х часов. В этих целях используется местная радиотрансляционная сеть или громкоговорящие установки.</a:t>
            </a:r>
          </a:p>
          <a:p>
            <a:pPr algn="just"/>
            <a:r>
              <a:rPr lang="ru-RU" sz="2000" dirty="0" smtClean="0"/>
              <a:t>Услышав сигнал, возьмите документы, ценности, предметы первой необходимости, запасы питьевой воды и продукты питания на 2-3 суток. Покидая квартиру, отключите электричество, газ, воду. Плотно закройте окна и двери, вентиляционные и другие отверстия в помещении.</a:t>
            </a:r>
          </a:p>
          <a:p>
            <a:pPr algn="just"/>
            <a:r>
              <a:rPr lang="ru-RU" sz="2000" dirty="0" smtClean="0"/>
              <a:t>По возможности выйдите за пределы границ территории, подверженной возможному затоплению, в противном случае займите верхние ярусы прочных сооружений и оставайтесь там до прибытия помощи.</a:t>
            </a:r>
          </a:p>
          <a:p>
            <a:pPr algn="just"/>
            <a:endParaRPr lang="ru-RU" sz="2000" dirty="0" smtClean="0"/>
          </a:p>
          <a:p>
            <a:pPr indent="457200" algn="just">
              <a:spcBef>
                <a:spcPts val="0"/>
              </a:spcBef>
            </a:pPr>
            <a:endParaRPr lang="ru-RU" sz="19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16632"/>
            <a:ext cx="4572000" cy="1642818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51520" y="1856630"/>
            <a:ext cx="86409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Сигнал «ОТБОЙ» </a:t>
            </a:r>
            <a:r>
              <a:rPr lang="ru-RU" sz="2800" b="1" dirty="0" smtClean="0"/>
              <a:t>вышеперечисленных сигналов:</a:t>
            </a:r>
            <a:endParaRPr lang="ru-RU" sz="2800" dirty="0" smtClean="0"/>
          </a:p>
          <a:p>
            <a:pPr algn="just"/>
            <a:r>
              <a:rPr lang="ru-RU" sz="2800" dirty="0" smtClean="0"/>
              <a:t>Сигнал </a:t>
            </a:r>
            <a:r>
              <a:rPr lang="ru-RU" sz="2800" b="1" dirty="0" smtClean="0"/>
              <a:t>«ОТБОЙ» </a:t>
            </a:r>
            <a:r>
              <a:rPr lang="ru-RU" sz="2800" dirty="0" smtClean="0"/>
              <a:t>вышеперечисленных сигналов подается в случае, когда соответствующая опасность миновала.</a:t>
            </a:r>
          </a:p>
          <a:p>
            <a:pPr algn="just"/>
            <a:r>
              <a:rPr lang="ru-RU" sz="2800" dirty="0" smtClean="0"/>
              <a:t>О порядке дальнейших действий вас известят по каналам связи и оповещения</a:t>
            </a:r>
          </a:p>
          <a:p>
            <a:pPr indent="457200" algn="just">
              <a:spcBef>
                <a:spcPts val="0"/>
              </a:spcBef>
            </a:pPr>
            <a:endParaRPr lang="ru-RU" sz="2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16632"/>
            <a:ext cx="4283968" cy="153932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755576" y="2780928"/>
            <a:ext cx="77048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dirty="0">
              <a:solidFill>
                <a:srgbClr val="FF66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180528" y="1556792"/>
            <a:ext cx="93245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настоящее время вокруг человека существует множество опасностей          </a:t>
            </a:r>
          </a:p>
          <a:p>
            <a:pPr indent="457200"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природного, техногенного, социального, экологического и др. характера.</a:t>
            </a:r>
          </a:p>
        </p:txBody>
      </p:sp>
      <p:sp>
        <p:nvSpPr>
          <p:cNvPr id="5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51520" y="2420888"/>
            <a:ext cx="8705056" cy="4005064"/>
          </a:xfrm>
        </p:spPr>
        <p:txBody>
          <a:bodyPr>
            <a:normAutofit fontScale="85000" lnSpcReduction="10000"/>
          </a:bodyPr>
          <a:lstStyle/>
          <a:p>
            <a:pPr indent="45720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Факторы, негативно действующие на человеческий организм, принято делить на вредные и опасные: </a:t>
            </a:r>
          </a:p>
          <a:p>
            <a:pPr indent="45720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к вредным относят факторы, которые становятся причиной заболеваний или снижения работоспособности человека. </a:t>
            </a:r>
          </a:p>
          <a:p>
            <a:pPr indent="457200" algn="just">
              <a:buFontTx/>
              <a:buChar char="-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опасными называют такие факторы, которые могут привести к травмам и нарушению здоровья, к инвалидности человека. </a:t>
            </a:r>
          </a:p>
          <a:p>
            <a:pPr indent="45720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Все опасные и вредные факторы образуют вокруг человека опасные ситуации, при которых возможно возникновение несчастных случаев. </a:t>
            </a:r>
          </a:p>
          <a:p>
            <a:pPr indent="45720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1931 году окончательно сформировалась Международная система гражданской обороны, задача которой создать все условия для обеспечения жизнедеятельности людей на нашей планете Земля</a:t>
            </a:r>
            <a:endParaRPr lang="ru-RU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88640"/>
            <a:ext cx="4572000" cy="1642818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1988840"/>
          <a:ext cx="8208912" cy="4693920"/>
        </p:xfrm>
        <a:graphic>
          <a:graphicData uri="http://schemas.openxmlformats.org/drawingml/2006/table">
            <a:tbl>
              <a:tblPr/>
              <a:tblGrid>
                <a:gridCol w="2541997"/>
                <a:gridCol w="5666915"/>
              </a:tblGrid>
              <a:tr h="4064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107" marR="5410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Первый начальник МПВО (в 1932-1934 г.г) Михаил Евгеньевич Медведев.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При непосредственном участии М.Е. Медведева было разработано Положение о противовоздушной обороне территории СССР, которое было утверждено постановлением Совнаркома 4 октября 1932 г. Эта дата и стала считаться днем создания МПВО страны-предшественницы гражданской обороны. Первостепенное внимание  Михаил Евгеньевич уделял осуществлению практических мероприятий местной ПВО. За два года руководства им этой системой в стране было построено около трех тысяч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бомбо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и газоубежищ, населению выдано свыше 3,5 млн. противогазов, на предприятиях создано более трех тысяч формирований МПВО. Руководитель МПВО страны никогда ничего не делал исходя из личных побуждений. Он руководствовался стремлением к эффективному решению стоящих задач, к обеспечению благополучия нашего Отечества. Тем не менее в мае 1937 года бывшего начальника Управления противовоздушной обороны РККА арестовали и под прессом допросов Михаил Евгеньевич вынужден был оговорить себя. Но на судебном заседании Военной коллегии Верховного суда вины своей не признал, тем не менее был приговорен к высшей мере наказания. 17 июня приговор был приведен в исполнение , и только в июле 1956 года решением той же коллегии родоначальник спасательной службы страны был полностью реабилитирован.</a:t>
                      </a:r>
                    </a:p>
                  </a:txBody>
                  <a:tcPr marL="54107" marR="5410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6" name="Рисунок 5" descr="C:\Users\user\AppData\Local\Microsoft\Windows\INetCache\Content.Word\МЕДВЕДЕВ.JPG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67544" y="2060848"/>
            <a:ext cx="2414763" cy="45365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88640"/>
            <a:ext cx="4572000" cy="1642818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1988840"/>
          <a:ext cx="8208912" cy="4267200"/>
        </p:xfrm>
        <a:graphic>
          <a:graphicData uri="http://schemas.openxmlformats.org/drawingml/2006/table">
            <a:tbl>
              <a:tblPr/>
              <a:tblGrid>
                <a:gridCol w="2541997"/>
                <a:gridCol w="5666915"/>
              </a:tblGrid>
              <a:tr h="4064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107" marR="5410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Комкор</a:t>
                      </a:r>
                      <a:r>
                        <a:rPr kumimoji="0" lang="ru-RU" sz="1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Иосиф </a:t>
                      </a:r>
                      <a:r>
                        <a:rPr kumimoji="0" lang="ru-RU" sz="14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Францевич</a:t>
                      </a:r>
                      <a:r>
                        <a:rPr kumimoji="0" lang="ru-RU" sz="1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Блажевич</a:t>
                      </a:r>
                      <a:r>
                        <a:rPr kumimoji="0" lang="ru-RU" sz="1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трижды возглавлял Управление ПВО РККА. В первый раз еще до принятия в 1932 году Положения о противовоздушной обороны территории СССР. Вторично с августа 1936 года по январь 1937 года. И в третий раз с декабря 1937 по февраль 1938 года. И.Ф Блажевич целиком отдавался делу развития и укрепления местной ПВО страны. Под его руководством был разработан первый Генеральный план противовоздушной обороны, в котором важное место занимали вопросы МПВО. Но не смотря на заслуги перед Отечеством в 1938 году Иосиф 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Францевич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был необоснованно арестован, а в мае следующего года расстрелян.  Погиб Иосиф 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Францевич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в деятельном 47-летнем возрасте, когда накоплен богатый опыт и сохранилось много сил что бы реализовать его в интересах совершенствования МПВО страны. В августе 1956 года он был реабилитирован.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107" marR="5410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" name="Рисунок 4" descr="C:\Users\user\AppData\Local\Microsoft\Windows\INetCache\Content.Word\nejman-konstantin-avgustovich-2408.jpg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95536" y="2060848"/>
            <a:ext cx="2609850" cy="41212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88640"/>
            <a:ext cx="4572000" cy="1642818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1988840"/>
          <a:ext cx="8208912" cy="4064000"/>
        </p:xfrm>
        <a:graphic>
          <a:graphicData uri="http://schemas.openxmlformats.org/drawingml/2006/table">
            <a:tbl>
              <a:tblPr/>
              <a:tblGrid>
                <a:gridCol w="2541997"/>
                <a:gridCol w="5666915"/>
              </a:tblGrid>
              <a:tr h="4064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107" marR="5410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Командарм Александр Игнатьевич </a:t>
                      </a:r>
                      <a:r>
                        <a:rPr kumimoji="0" lang="ru-RU" sz="14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Седякин</a:t>
                      </a:r>
                      <a:r>
                        <a:rPr kumimoji="0" lang="ru-RU" sz="1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возглавлял Управление ПВО РККА практически в течении всего 1937 года. При непосредственном участии 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Седякина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впервые в отечественной практике начали разрабатываться предложения по формированию корпусов ПВО для обороны важнейших городов Союза. В свет выходит Постановление СНК СССР «О местной (гражданской) ПВО Ленинграда, Киева и Баку», где приводится обширный ряд мер по усилению системы МПВО в этих городах-пунктах. Большое внимание Александр Игнатьевич уделял работе с  массовыми оборонно-спортивными организациями. 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Седякин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стоял у истоков создания Военно-научного общества, ввел нормы на коллективный знак «Готов к ПВХО». В конце 1937 года командарма 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Седякина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арестовали и обвинили в шпионаже и  участии в военном заговоре. Даже находясь под следствием, Александр Игнатьевич не оставляет работу по развитию активной и пассивной систем ПВО. 29 июля 1938 года Александра 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Седякина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расстреляли. Реабилитирован командарм 2-го ранга был в 1956, посмертно.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107" marR="5410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6" name="Рисунок 5" descr="U1XSdLMPwS-170xx21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988840"/>
            <a:ext cx="260985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88640"/>
            <a:ext cx="4572000" cy="1642818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1988840"/>
          <a:ext cx="8208912" cy="4064000"/>
        </p:xfrm>
        <a:graphic>
          <a:graphicData uri="http://schemas.openxmlformats.org/drawingml/2006/table">
            <a:tbl>
              <a:tblPr/>
              <a:tblGrid>
                <a:gridCol w="2541997"/>
                <a:gridCol w="5666915"/>
              </a:tblGrid>
              <a:tr h="4064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107" marR="5410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Каменев Сергей Сергеевич.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Командарм 1 ранга (1881-1936 г.г.), начальник Управления ПВО Наркома обороны СССР – начальник Местной противовоздушной обороны страны в 1934-1936 годы. Положил немало усилий для развития МПВО в связи с возрастающей военной угрозой со стороны фашисткой Германии. Предложил использовать аэростаты для воздушного заграждения, задымление в целях маскировки объектов, развивать прожекторную службу «…МПВО – дело не ведомственное, а всенародное. Любая другая точка зрения глубоко ошибочна и чревато большими опасностями. В интересах всего населения страны надо строить коллективные средства защиты и прежде всего в районах, где имеется угроза воздушного нападения, включая и сельскую местность…» Каменев С.С. Скончался 25 августа 1936 года от сердечного приступа. Но через годы после этого, Сергея Сергеевича причислили к «врагам народа», обвинив в 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военно-фашистком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заговоре. В феврале 1956 года специальная комиссия расследовала обстоятельства дела Каменева и крупный военный деятель был реабилитирован.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107" marR="5410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" name="Рисунок 4" descr="https://avatars.mds.yandex.net/get-zen_doc/59923/pub_5d42c728a98a2a00ad54dd81_5d43d319ecfb8000ada8083c/scale_1200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95536" y="2060848"/>
            <a:ext cx="2703443" cy="37444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16632"/>
            <a:ext cx="4572000" cy="1642818"/>
          </a:xfrm>
          <a:prstGeom prst="rect">
            <a:avLst/>
          </a:prstGeom>
          <a:noFill/>
        </p:spPr>
      </p:pic>
      <p:sp>
        <p:nvSpPr>
          <p:cNvPr id="5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123728" y="1700808"/>
            <a:ext cx="6876256" cy="2448272"/>
          </a:xfrm>
        </p:spPr>
        <p:txBody>
          <a:bodyPr>
            <a:normAutofit/>
          </a:bodyPr>
          <a:lstStyle/>
          <a:p>
            <a:pPr indent="457200" algn="just">
              <a:spcBef>
                <a:spcPts val="0"/>
              </a:spcBef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В 1931 году по инициативе нескольких государств, французский генерал медицинской службы Жорж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Сен-Поль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основал в Париже «Ассоциацию Женевских зон» — «зон безопасности», для создания посредством двухсторонних и многосторонних соглашений локальных зон безопасности во всех странах.</a:t>
            </a:r>
          </a:p>
          <a:p>
            <a:pPr algn="l"/>
            <a:endParaRPr lang="ru-RU" sz="2200" b="1" dirty="0" smtClean="0">
              <a:solidFill>
                <a:srgbClr val="FF6600"/>
              </a:solidFill>
            </a:endParaRPr>
          </a:p>
          <a:p>
            <a:pPr algn="l"/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149080"/>
            <a:ext cx="91440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spcBef>
                <a:spcPts val="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Впоследствии Ассоциация была преобразована в Международную организацию гражданской обороны (МОГО). В 1972 году МОГО получила статус межправительственной организации. В настоящее время в МОГО входят 50 стран, еще 16 государств имеют статус наблюдателя.</a:t>
            </a:r>
          </a:p>
          <a:p>
            <a:pPr indent="457200" algn="just">
              <a:spcBef>
                <a:spcPts val="0"/>
              </a:spcBef>
            </a:pPr>
            <a:r>
              <a:rPr lang="ru-RU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Всемирный день гражданской обороны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установленный в 1990 году, отмечается в странах — членах МОГО — с целью пропаганды знаний о гражданской обороне и поднятия престижа национальных служб спасения. 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user\Desktop\slide-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700808"/>
            <a:ext cx="1998190" cy="23042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16632"/>
            <a:ext cx="4572000" cy="164281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0" y="414908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rgbClr val="FF6600"/>
              </a:solidFill>
            </a:endParaRPr>
          </a:p>
        </p:txBody>
      </p:sp>
      <p:sp>
        <p:nvSpPr>
          <p:cNvPr id="8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568952" cy="5157192"/>
          </a:xfrm>
        </p:spPr>
        <p:txBody>
          <a:bodyPr>
            <a:normAutofit fontScale="85000" lnSpcReduction="20000"/>
          </a:bodyPr>
          <a:lstStyle/>
          <a:p>
            <a:pPr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Среди направлений деятельности МОГО следует выделить следующие: </a:t>
            </a:r>
          </a:p>
          <a:p>
            <a:pPr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-  подготовка национальных кадров в области управления в период чрезвычайных ситуаций;</a:t>
            </a:r>
          </a:p>
          <a:p>
            <a:pPr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- оказание технической помощи государствам в создании и совершенствовании систем предупреждения чрезвычайных ситуаций и защиты населения;</a:t>
            </a:r>
          </a:p>
          <a:p>
            <a:pPr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-  пропаганда опыта и знаний по гражданской обороне и вопросам управления в период чрезвычайных ситуаций.</a:t>
            </a:r>
          </a:p>
          <a:p>
            <a:pPr indent="457200" algn="just">
              <a:lnSpc>
                <a:spcPct val="120000"/>
              </a:lnSpc>
              <a:spcBef>
                <a:spcPts val="0"/>
              </a:spcBef>
            </a:pP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История человечества - это история не только мирного развития и созидания, но, к сожалению, также история военных конфликтов.</a:t>
            </a:r>
          </a:p>
          <a:p>
            <a:pPr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2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Гражданская оборона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- это система мероприятий по подготовке к защите населения, материальных и культурных ценностей от опасностей, возникающих при ведении военных действий, а также при чрезвычайных ситуациях природного и техногенного характера. Гражданская оборона в XXI веке строится по тому же принципу, что и вся оборона в целом - по принципу стратегической мобильности.</a:t>
            </a:r>
          </a:p>
          <a:p>
            <a:pPr algn="l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16632"/>
            <a:ext cx="4572000" cy="1642818"/>
          </a:xfrm>
          <a:prstGeom prst="rect">
            <a:avLst/>
          </a:prstGeom>
          <a:noFill/>
        </p:spPr>
      </p:pic>
      <p:sp>
        <p:nvSpPr>
          <p:cNvPr id="8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1628800"/>
            <a:ext cx="8964488" cy="5229200"/>
          </a:xfrm>
        </p:spPr>
        <p:txBody>
          <a:bodyPr>
            <a:normAutofit fontScale="55000" lnSpcReduction="20000"/>
          </a:bodyPr>
          <a:lstStyle/>
          <a:p>
            <a:pPr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Международная организация гражданской обороны (МОГО) 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- межправительственная организация, имеющая целью оказание содействия в развитии национальных структур, ответственных за обеспечение безопасности населения, оказания ему помощи, а также сохранности материальных ценностей и ок­ружающей среды в случае стихийных бедствий и техногенных катастроф.</a:t>
            </a:r>
          </a:p>
          <a:p>
            <a:pPr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К подобным структурам относятся службы гражданской защиты, гражданской обороны и гражданской безопасности, а также центры управления в кризисных ситуациях.</a:t>
            </a:r>
          </a:p>
          <a:p>
            <a:pPr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МОГО, созданная в 1931 г. под наименованием «Ассоциация Женевских зон», первоначально, по идее ее создателей, занималась организацией защиты гражданского населения, преимущественно ориентируясь на действия в военное время. В 1958 г. организация получила новое название - Международная организация гражданской обороны.</a:t>
            </a:r>
          </a:p>
          <a:p>
            <a:pPr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В 60-е годы начался процесс концептуальной и функциональной перестройки этой организации. К процессу перестройки подключились правительства государств-членов организации, что позволило придать организации межправительственный статус.</a:t>
            </a:r>
          </a:p>
          <a:p>
            <a:pPr algn="l">
              <a:lnSpc>
                <a:spcPct val="120000"/>
              </a:lnSpc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16632"/>
            <a:ext cx="4572000" cy="1642818"/>
          </a:xfrm>
          <a:prstGeom prst="rect">
            <a:avLst/>
          </a:prstGeom>
          <a:noFill/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1700808"/>
            <a:ext cx="8784976" cy="4968552"/>
          </a:xfrm>
        </p:spPr>
        <p:txBody>
          <a:bodyPr>
            <a:noAutofit/>
          </a:bodyPr>
          <a:lstStyle/>
          <a:p>
            <a:pPr indent="457200" algn="ctr">
              <a:lnSpc>
                <a:spcPct val="120000"/>
              </a:lnSpc>
              <a:spcBef>
                <a:spcPts val="0"/>
              </a:spcBef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Функциями МОГО, согласно Уставу, являются: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установление и поддержание тесного сотрудничества между учреждениями, на которые возложена задача защиты и спасения населения и имущества;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содействие созданию и расширению организации гражданской обороны в тех странах, где такой организации нет, в частности, в развивающихся странах, а также оказание содействия странам по их просьбе в создании и расширении организаций по защите и спасении населения и имущества;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установление и поддержание эффективного сотрудничества со специа­лизированными учреждениями, государственными службами, профессиональными группами и с другими организациями, которые могут быть сочтены подходящими для этого;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поощрение и обеспечение обмена между различными странами информацией, опытом, сотрудниками и экспертами в области защиты и спасения населения и имущества;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457200" algn="just">
              <a:spcBef>
                <a:spcPts val="0"/>
              </a:spcBef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spcBef>
                <a:spcPts val="0"/>
              </a:spcBef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spcBef>
                <a:spcPts val="0"/>
              </a:spcBef>
              <a:buFontTx/>
              <a:buChar char="-"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l">
              <a:spcBef>
                <a:spcPts val="0"/>
              </a:spcBef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88640"/>
            <a:ext cx="4572000" cy="164281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9512" y="1916832"/>
            <a:ext cx="8964488" cy="395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оказание по просьбе государств-членов необходимого технического содействия, включая предоставление планов организации, инструкторов, экспертов, оборудования и материалов в соответствии с необходимостью;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создание и поддержание таких технических служб, которые могут потребоваться, включая центры документации, подготовки оборудования, научно-исследовательские и иные центры;</a:t>
            </a:r>
          </a:p>
          <a:p>
            <a:pPr algn="just">
              <a:buFontTx/>
              <a:buChar char="-"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сбор и предоставление информации по вопросу о принципах защиты и действий организации в отношении опасности, угрожающей населению в случае наводнений, землетрясений, снежных обвалов, крупных пожаров, ураганов, прорыва плотин и иных разрушений, а также в случае загрязнения воды и воздуха или нападений с использованием современных средств ведения военных действий;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16632"/>
            <a:ext cx="4572000" cy="164281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1700808"/>
            <a:ext cx="8964488" cy="2166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В последние десятилетия деятельность МОГО все больше связана с проблемами мирного времени, что позволяет скорее говорить о гражданской защите населения, чем о гражданской обороне. Российская Федерация является членом МОГО с июня 1993 года. Представлять Россию в этой международной организации распоряжением Правительства Российской Федерации от 22 февраля 1993 года поручено МЧС России.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005064"/>
            <a:ext cx="8964488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Сегодня МЧС России - это государственный орган, который, помимо ликвидации последствий стихийных бедствий и катастроф, занимается прогнозированием, предупреждением ЧС, разрабатывает специальное спасательное оборудование, новые технологии, имеет в своем распоряжении даже авиацию, занимается ту­шением и профилактикой пожаров, обеспечивает безопасность на водных объектах.</a:t>
            </a:r>
          </a:p>
          <a:p>
            <a:pPr indent="457200" algn="just"/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МЧС России - это основные спасательные силы, способные остановить развитие любой чрезвычайной ситуации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ownloads\den-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16632"/>
            <a:ext cx="4572000" cy="164281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23728" y="1700808"/>
            <a:ext cx="4572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Система защиты населения в г. Москве</a:t>
            </a:r>
            <a:b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900" dirty="0">
              <a:solidFill>
                <a:srgbClr val="FF000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0" y="2033464"/>
            <a:ext cx="9036496" cy="4824536"/>
          </a:xfrm>
        </p:spPr>
        <p:txBody>
          <a:bodyPr>
            <a:noAutofit/>
          </a:bodyPr>
          <a:lstStyle/>
          <a:p>
            <a:pPr indent="457200" algn="just">
              <a:spcBef>
                <a:spcPts val="0"/>
              </a:spcBef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Наше государство в силу сложившихся обстоятельств, пережитых потрясений от крупномасштабных ЧС в числе первых осознало опасность указанных тенденций и подняло проблему защиты человека и общества от нарастающей угрозы природных и техногенных катастроф на уровне государственной политики. </a:t>
            </a:r>
          </a:p>
          <a:p>
            <a:pPr indent="457200" algn="just">
              <a:spcBef>
                <a:spcPts val="0"/>
              </a:spcBef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Все направления решения данных проблем были заложены в основу разрабатываемых и принятых документов.</a:t>
            </a:r>
          </a:p>
          <a:p>
            <a:pPr indent="457200" algn="just">
              <a:spcBef>
                <a:spcPts val="0"/>
              </a:spcBef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- Федеральный закон от 21.12.1994 № 68-ФЗ «О защите населения и территорий от ЧС природного и техногенного характера»;</a:t>
            </a:r>
          </a:p>
          <a:p>
            <a:pPr indent="457200" algn="just">
              <a:spcBef>
                <a:spcPts val="0"/>
              </a:spcBef>
              <a:buFontTx/>
              <a:buChar char="-"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Положение о единой государственной системе предупреждения и ликвидации чрезвычайных ситуаций. Постановление Правительства РФ от 30.12.2003 № 794.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spcBef>
                <a:spcPts val="0"/>
              </a:spcBef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Сегодня можно сказать, что в целом РСЧС создана, функционирует и не раз уже доказала свою эффективность и общественную значимость и готовность к экстренному реагированию на различные ЧС.</a:t>
            </a:r>
          </a:p>
          <a:p>
            <a:pPr indent="457200" algn="just">
              <a:spcBef>
                <a:spcPts val="0"/>
              </a:spcBef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spcBef>
                <a:spcPts val="0"/>
              </a:spcBef>
              <a:buFontTx/>
              <a:buChar char="-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l">
              <a:spcBef>
                <a:spcPts val="0"/>
              </a:spcBef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284</TotalTime>
  <Words>2577</Words>
  <Application>Microsoft Office PowerPoint</Application>
  <PresentationFormat>Экран (4:3)</PresentationFormat>
  <Paragraphs>98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Flow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Крупенко</dc:creator>
  <cp:lastModifiedBy>Крупенко</cp:lastModifiedBy>
  <cp:revision>26</cp:revision>
  <dcterms:created xsi:type="dcterms:W3CDTF">2020-02-07T12:18:58Z</dcterms:created>
  <dcterms:modified xsi:type="dcterms:W3CDTF">2020-02-12T12:03:00Z</dcterms:modified>
</cp:coreProperties>
</file>