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568" r:id="rId3"/>
    <p:sldId id="569" r:id="rId4"/>
    <p:sldId id="581" r:id="rId5"/>
    <p:sldId id="582" r:id="rId6"/>
    <p:sldId id="583" r:id="rId7"/>
    <p:sldId id="262" r:id="rId8"/>
    <p:sldId id="584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555" r:id="rId28"/>
  </p:sldIdLst>
  <p:sldSz cx="9144000" cy="5143500" type="screen16x9"/>
  <p:notesSz cx="6858000" cy="9144000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4" pos="408" userDrawn="1">
          <p15:clr>
            <a:srgbClr val="A4A3A4"/>
          </p15:clr>
        </p15:guide>
        <p15:guide id="5" orient="horz" pos="2913" userDrawn="1">
          <p15:clr>
            <a:srgbClr val="A4A3A4"/>
          </p15:clr>
        </p15:guide>
        <p15:guide id="6" pos="5352" userDrawn="1">
          <p15:clr>
            <a:srgbClr val="A4A3A4"/>
          </p15:clr>
        </p15:guide>
        <p15:guide id="7" pos="2925" userDrawn="1">
          <p15:clr>
            <a:srgbClr val="A4A3A4"/>
          </p15:clr>
        </p15:guide>
        <p15:guide id="8" orient="horz" pos="667" userDrawn="1">
          <p15:clr>
            <a:srgbClr val="A4A3A4"/>
          </p15:clr>
        </p15:guide>
        <p15:guide id="9" pos="5556" userDrawn="1">
          <p15:clr>
            <a:srgbClr val="A4A3A4"/>
          </p15:clr>
        </p15:guide>
        <p15:guide id="10" pos="1542" userDrawn="1">
          <p15:clr>
            <a:srgbClr val="A4A3A4"/>
          </p15:clr>
        </p15:guide>
        <p15:guide id="11" orient="horz" pos="2051" userDrawn="1">
          <p15:clr>
            <a:srgbClr val="A4A3A4"/>
          </p15:clr>
        </p15:guide>
        <p15:guide id="12" pos="3447" userDrawn="1">
          <p15:clr>
            <a:srgbClr val="A4A3A4"/>
          </p15:clr>
        </p15:guide>
        <p15:guide id="13" orient="horz" pos="373" userDrawn="1">
          <p15:clr>
            <a:srgbClr val="A4A3A4"/>
          </p15:clr>
        </p15:guide>
        <p15:guide id="14" orient="horz" pos="259" userDrawn="1">
          <p15:clr>
            <a:srgbClr val="A4A3A4"/>
          </p15:clr>
        </p15:guide>
        <p15:guide id="15" orient="horz" pos="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215A"/>
    <a:srgbClr val="4FB9B3"/>
    <a:srgbClr val="FFFFFF"/>
    <a:srgbClr val="0D9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5"/>
    <p:restoredTop sz="86986" autoAdjust="0"/>
  </p:normalViewPr>
  <p:slideViewPr>
    <p:cSldViewPr snapToGrid="0" snapToObjects="1" showGuides="1">
      <p:cViewPr varScale="1">
        <p:scale>
          <a:sx n="95" d="100"/>
          <a:sy n="95" d="100"/>
        </p:scale>
        <p:origin x="1003" y="67"/>
      </p:cViewPr>
      <p:guideLst>
        <p:guide pos="408"/>
        <p:guide orient="horz" pos="2913"/>
        <p:guide pos="5352"/>
        <p:guide pos="2925"/>
        <p:guide orient="horz" pos="667"/>
        <p:guide pos="5556"/>
        <p:guide pos="1542"/>
        <p:guide orient="horz" pos="2051"/>
        <p:guide pos="3447"/>
        <p:guide orient="horz" pos="373"/>
        <p:guide orient="horz" pos="259"/>
        <p:guide orient="horz" pos="8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268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Google Shape;89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0" name="Google Shape;90;p3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217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8113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51413-40E7-3AB7-67E8-E5631BF68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BBBBA4C-7E3B-ACDD-2FA0-EFD98FF807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B89696-1D2C-7FDD-45D3-E8D100CCFD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47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685F4E-9F92-8C2E-9BEE-0FD88CB447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301343" y="681527"/>
            <a:ext cx="8478983" cy="7232074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48CF53A-C0A2-78DF-DA95-8412E5A1F0A7}"/>
              </a:ext>
            </a:extLst>
          </p:cNvPr>
          <p:cNvGrpSpPr/>
          <p:nvPr userDrawn="1"/>
        </p:nvGrpSpPr>
        <p:grpSpPr>
          <a:xfrm>
            <a:off x="6927646" y="196525"/>
            <a:ext cx="1965529" cy="373326"/>
            <a:chOff x="2884982" y="196525"/>
            <a:chExt cx="1965529" cy="37332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2681B05-94E9-7FDA-47C1-0DCAB3EE4C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884982" y="196525"/>
              <a:ext cx="879982" cy="373326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83ADE75-B71E-1391-6828-9B3B2AEA70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147859" y="294906"/>
              <a:ext cx="702652" cy="176564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B4C303-8042-9666-CD06-4FB9639837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2159659" cy="1902556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60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376092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32D48-B6EE-BD4D-9087-0D3177575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309C6-A439-2D46-B1A0-40EF8A4D2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93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0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body" idx="2"/>
          </p:nvPr>
        </p:nvSpPr>
        <p:spPr>
          <a:xfrm>
            <a:off x="4629150" y="1369218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802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3"/>
          <p:cNvSpPr txBox="1"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03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7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D4D388-47FC-144D-9FC4-4BDE9BF3CB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45" y="373490"/>
            <a:ext cx="1124817" cy="2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25A15E-5930-204A-B8FA-E850E11E3D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45" y="373490"/>
            <a:ext cx="1124817" cy="2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1AB7E7-45F1-B041-8654-FCE2E2CCA3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45" y="373490"/>
            <a:ext cx="1124817" cy="2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974AE5-15D0-D24B-85B9-2AC206A917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45" y="373490"/>
            <a:ext cx="1124817" cy="2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847940-B6AB-B541-9396-FE4D58243A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45" y="373490"/>
            <a:ext cx="1124817" cy="2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37066" y="4177922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cxnSp>
        <p:nvCxnSpPr>
          <p:cNvPr id="5" name="Google Shape;24;p21">
            <a:extLst>
              <a:ext uri="{FF2B5EF4-FFF2-40B4-BE49-F238E27FC236}">
                <a16:creationId xmlns:a16="http://schemas.microsoft.com/office/drawing/2014/main" id="{CD1119D3-2E21-4FC2-5D63-F23FEC677EBF}"/>
              </a:ext>
            </a:extLst>
          </p:cNvPr>
          <p:cNvCxnSpPr>
            <a:cxnSpLocks/>
          </p:cNvCxnSpPr>
          <p:nvPr userDrawn="1"/>
        </p:nvCxnSpPr>
        <p:spPr>
          <a:xfrm>
            <a:off x="247462" y="648100"/>
            <a:ext cx="8180250" cy="0"/>
          </a:xfrm>
          <a:prstGeom prst="straightConnector1">
            <a:avLst/>
          </a:prstGeom>
          <a:noFill/>
          <a:ln w="12700" cap="flat" cmpd="sng">
            <a:solidFill>
              <a:srgbClr val="F5F5F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07ED88-4B0F-5648-9CF8-A6CABF8DB33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47462" y="196525"/>
            <a:ext cx="879982" cy="3733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D1D9E2-1933-3849-5F24-946589ED6F0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510339" y="294906"/>
            <a:ext cx="702652" cy="176564"/>
          </a:xfrm>
          <a:prstGeom prst="rect">
            <a:avLst/>
          </a:prstGeom>
        </p:spPr>
      </p:pic>
      <p:cxnSp>
        <p:nvCxnSpPr>
          <p:cNvPr id="10" name="Google Shape;24;p21">
            <a:extLst>
              <a:ext uri="{FF2B5EF4-FFF2-40B4-BE49-F238E27FC236}">
                <a16:creationId xmlns:a16="http://schemas.microsoft.com/office/drawing/2014/main" id="{F0CBFEE7-CB31-2783-F0D0-D0A9341FB4A6}"/>
              </a:ext>
            </a:extLst>
          </p:cNvPr>
          <p:cNvCxnSpPr>
            <a:cxnSpLocks/>
          </p:cNvCxnSpPr>
          <p:nvPr userDrawn="1"/>
        </p:nvCxnSpPr>
        <p:spPr>
          <a:xfrm>
            <a:off x="247462" y="4803775"/>
            <a:ext cx="8580205" cy="0"/>
          </a:xfrm>
          <a:prstGeom prst="straightConnector1">
            <a:avLst/>
          </a:prstGeom>
          <a:noFill/>
          <a:ln w="12700" cap="flat" cmpd="sng">
            <a:solidFill>
              <a:srgbClr val="F5F5F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136;p1">
            <a:extLst>
              <a:ext uri="{FF2B5EF4-FFF2-40B4-BE49-F238E27FC236}">
                <a16:creationId xmlns:a16="http://schemas.microsoft.com/office/drawing/2014/main" id="{CF05C36C-6573-3270-801F-E1961FF46577}"/>
              </a:ext>
            </a:extLst>
          </p:cNvPr>
          <p:cNvSpPr txBox="1"/>
          <p:nvPr userDrawn="1"/>
        </p:nvSpPr>
        <p:spPr>
          <a:xfrm>
            <a:off x="3269420" y="4825260"/>
            <a:ext cx="5221197" cy="31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000" b="0" i="0" u="none" strike="noStrike" cap="none" dirty="0">
                <a:solidFill>
                  <a:srgbClr val="B9BCBF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Седьмой этап Всероссийской просветительской Эстафеты «Мои финансы»</a:t>
            </a:r>
            <a:endParaRPr sz="1000" b="0" i="0" u="none" strike="noStrike" cap="none" dirty="0">
              <a:solidFill>
                <a:srgbClr val="B9BCB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54F6FD-C373-A2DF-6EF4-76EC6E2AECB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414242" y="0"/>
            <a:ext cx="1737996" cy="12343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4" r:id="rId10"/>
    <p:sldLayoutId id="2147483660" r:id="rId11"/>
    <p:sldLayoutId id="2147483669" r:id="rId12"/>
    <p:sldLayoutId id="2147483673" r:id="rId13"/>
    <p:sldLayoutId id="2147483674" r:id="rId14"/>
    <p:sldLayoutId id="2147483675" r:id="rId15"/>
    <p:sldLayoutId id="2147483676" r:id="rId16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26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hyperlink" Target="about:blan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hyperlink" Target="about:blank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6;p1">
            <a:extLst>
              <a:ext uri="{FF2B5EF4-FFF2-40B4-BE49-F238E27FC236}">
                <a16:creationId xmlns:a16="http://schemas.microsoft.com/office/drawing/2014/main" id="{C41999E6-F268-AF51-E2C6-3F75FD219040}"/>
              </a:ext>
            </a:extLst>
          </p:cNvPr>
          <p:cNvSpPr txBox="1"/>
          <p:nvPr/>
        </p:nvSpPr>
        <p:spPr>
          <a:xfrm>
            <a:off x="2155377" y="174604"/>
            <a:ext cx="3020127" cy="735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000" b="1" i="0" u="none" strike="noStrike" cap="none" dirty="0">
                <a:solidFill>
                  <a:schemeClr val="accent5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Седьмой этап </a:t>
            </a:r>
            <a:r>
              <a:rPr lang="ru-RU" sz="1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Всероссийской просветительской </a:t>
            </a:r>
            <a:r>
              <a:rPr lang="en-US" sz="1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/>
            </a:r>
            <a:br>
              <a:rPr lang="en-US" sz="1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</a:br>
            <a:r>
              <a:rPr lang="ru-RU" sz="1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Эстафеты «Мои финансы»</a:t>
            </a:r>
            <a:endParaRPr sz="10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Google Shape;137;p1">
            <a:extLst>
              <a:ext uri="{FF2B5EF4-FFF2-40B4-BE49-F238E27FC236}">
                <a16:creationId xmlns:a16="http://schemas.microsoft.com/office/drawing/2014/main" id="{985EAF18-F85F-A9CA-D146-32AD9C1B4C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V="1">
            <a:off x="0" y="5079133"/>
            <a:ext cx="9144000" cy="1163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509" y="2197100"/>
            <a:ext cx="4450558" cy="119523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rgbClr val="004F9C"/>
              </a:buClr>
              <a:buSzPts val="3600"/>
            </a:pPr>
            <a:r>
              <a:rPr lang="ru-RU" sz="3600" dirty="0">
                <a:solidFill>
                  <a:schemeClr val="bg1"/>
                </a:solidFill>
                <a:latin typeface="Arial Black" panose="020B0604020202020204" pitchFamily="34" charset="0"/>
                <a:ea typeface="Arial"/>
                <a:cs typeface="Arial Black" panose="020B0604020202020204" pitchFamily="34" charset="0"/>
                <a:sym typeface="Arial"/>
              </a:rPr>
              <a:t>«Рациональное потребление»</a:t>
            </a:r>
            <a:endParaRPr lang="ru-RU" sz="36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A4678-C03F-38C4-A134-2554D4B1B10F}"/>
              </a:ext>
            </a:extLst>
          </p:cNvPr>
          <p:cNvSpPr txBox="1"/>
          <p:nvPr/>
        </p:nvSpPr>
        <p:spPr>
          <a:xfrm>
            <a:off x="383910" y="3928834"/>
            <a:ext cx="3395133" cy="637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>
              <a:buNone/>
            </a:pPr>
            <a:r>
              <a:rPr lang="ru-RU" sz="1200" b="1" i="0" u="none" strike="noStrike" dirty="0">
                <a:solidFill>
                  <a:srgbClr val="6A6664"/>
                </a:solidFill>
                <a:effectLst/>
                <a:latin typeface="Arial" panose="020B0604020202020204" pitchFamily="34" charset="0"/>
              </a:rPr>
              <a:t>ФИО, звание, должность спикера </a:t>
            </a:r>
            <a:endParaRPr lang="ru-RU" b="0" dirty="0">
              <a:effectLst/>
            </a:endParaRPr>
          </a:p>
          <a:p>
            <a:pPr algn="l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 descr="Изображение выглядит как иллюстрация, графическая вставка, мультфильм, рисун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675DC51-1B27-3B6B-2A61-4A2126F4E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01" y="910458"/>
            <a:ext cx="3894643" cy="501763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"/>
          <p:cNvSpPr txBox="1"/>
          <p:nvPr/>
        </p:nvSpPr>
        <p:spPr>
          <a:xfrm>
            <a:off x="255421" y="1723802"/>
            <a:ext cx="8492127" cy="16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2400"/>
            </a:pPr>
            <a:endParaRPr sz="14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0"/>
          <p:cNvSpPr txBox="1"/>
          <p:nvPr/>
        </p:nvSpPr>
        <p:spPr>
          <a:xfrm>
            <a:off x="396452" y="104395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Оценка альтернатив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10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0"/>
          <p:cNvSpPr/>
          <p:nvPr/>
        </p:nvSpPr>
        <p:spPr>
          <a:xfrm>
            <a:off x="396452" y="1723802"/>
            <a:ext cx="7886700" cy="114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1400" dirty="0">
                <a:solidFill>
                  <a:schemeClr val="accent5">
                    <a:lumMod val="9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Совокупная стоимость владения </a:t>
            </a:r>
            <a:r>
              <a:rPr lang="ru-RU" sz="1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— это полная сумма расходов на продукт или услугу </a:t>
            </a:r>
            <a:br>
              <a:rPr lang="ru-RU" sz="1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 весь период использования, то есть все дополнительные траты</a:t>
            </a:r>
            <a:endParaRPr sz="1400" dirty="0"/>
          </a:p>
          <a:p>
            <a:pPr algn="l">
              <a:lnSpc>
                <a:spcPct val="200000"/>
              </a:lnSpc>
            </a:pPr>
            <a:endParaRPr sz="14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0"/>
          <p:cNvSpPr/>
          <p:nvPr/>
        </p:nvSpPr>
        <p:spPr>
          <a:xfrm>
            <a:off x="396452" y="2488957"/>
            <a:ext cx="7119257" cy="26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1400" dirty="0">
                <a:solidFill>
                  <a:schemeClr val="accent5">
                    <a:lumMod val="9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Что нужно учесть при сравнении недвижимости:</a:t>
            </a:r>
            <a:r>
              <a:rPr lang="ru-RU" sz="1400" b="0" dirty="0">
                <a:solidFill>
                  <a:schemeClr val="accent5">
                    <a:lumMod val="9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dirty="0">
              <a:solidFill>
                <a:schemeClr val="accent5">
                  <a:lumMod val="90000"/>
                </a:schemeClr>
              </a:solidFill>
            </a:endParaRPr>
          </a:p>
          <a:p>
            <a:pPr marL="257175" indent="-257175" algn="l">
              <a:lnSpc>
                <a:spcPct val="150000"/>
              </a:lnSpc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Стоимость ЖКУ</a:t>
            </a:r>
            <a:endParaRPr sz="1400" dirty="0"/>
          </a:p>
          <a:p>
            <a:pPr marL="257175" indent="-257175" algn="l">
              <a:lnSpc>
                <a:spcPct val="150000"/>
              </a:lnSpc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Дополнительные расходы для сдачи в аренду</a:t>
            </a:r>
            <a:endParaRPr sz="1400" dirty="0"/>
          </a:p>
          <a:p>
            <a:pPr algn="l">
              <a:lnSpc>
                <a:spcPct val="150000"/>
              </a:lnSpc>
            </a:pPr>
            <a:r>
              <a:rPr lang="ru-RU" sz="1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 ещё: </a:t>
            </a:r>
            <a:endParaRPr sz="1400" dirty="0"/>
          </a:p>
          <a:p>
            <a:pPr marL="257175" indent="-257175" algn="l">
              <a:lnSpc>
                <a:spcPct val="150000"/>
              </a:lnSpc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Ликвидность</a:t>
            </a:r>
            <a:endParaRPr sz="1400" dirty="0"/>
          </a:p>
          <a:p>
            <a:pPr marL="257175" indent="-257175" algn="l">
              <a:lnSpc>
                <a:spcPct val="150000"/>
              </a:lnSpc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4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Динамика местного рынка</a:t>
            </a:r>
            <a:r>
              <a:rPr lang="ru-RU" sz="1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dirty="0"/>
          </a:p>
          <a:p>
            <a:pPr marL="257175" indent="-257175" algn="l">
              <a:lnSpc>
                <a:spcPct val="150000"/>
              </a:lnSpc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Юридические риски</a:t>
            </a:r>
            <a:endParaRPr sz="1400" dirty="0"/>
          </a:p>
          <a:p>
            <a:pPr algn="l">
              <a:lnSpc>
                <a:spcPct val="150000"/>
              </a:lnSpc>
            </a:pPr>
            <a:endParaRPr sz="14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15DC03-EE57-8FC3-EC95-5B011C028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024762" y="2566997"/>
            <a:ext cx="3722786" cy="2364195"/>
          </a:xfrm>
          <a:prstGeom prst="rect">
            <a:avLst/>
          </a:prstGeom>
        </p:spPr>
      </p:pic>
      <p:sp>
        <p:nvSpPr>
          <p:cNvPr id="4" name="Номер слайда 8">
            <a:extLst>
              <a:ext uri="{FF2B5EF4-FFF2-40B4-BE49-F238E27FC236}">
                <a16:creationId xmlns:a16="http://schemas.microsoft.com/office/drawing/2014/main" id="{A22FFD0C-C1C2-9006-5E97-6554333A2E5D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10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/>
          <p:nvPr/>
        </p:nvSpPr>
        <p:spPr>
          <a:xfrm>
            <a:off x="255421" y="1723802"/>
            <a:ext cx="8492127" cy="16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2400"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1"/>
          <p:cNvSpPr txBox="1"/>
          <p:nvPr/>
        </p:nvSpPr>
        <p:spPr>
          <a:xfrm>
            <a:off x="221880" y="821182"/>
            <a:ext cx="7886700" cy="629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Эффект обрамления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11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11"/>
          <p:cNvGrpSpPr/>
          <p:nvPr/>
        </p:nvGrpSpPr>
        <p:grpSpPr>
          <a:xfrm>
            <a:off x="929202" y="1450175"/>
            <a:ext cx="7203181" cy="3188134"/>
            <a:chOff x="97458" y="0"/>
            <a:chExt cx="11048015" cy="4889860"/>
          </a:xfrm>
        </p:grpSpPr>
        <p:sp>
          <p:nvSpPr>
            <p:cNvPr id="284" name="Google Shape;284;p11"/>
            <p:cNvSpPr/>
            <p:nvPr/>
          </p:nvSpPr>
          <p:spPr>
            <a:xfrm rot="21300000">
              <a:off x="1572362" y="2410094"/>
              <a:ext cx="7360157" cy="643930"/>
            </a:xfrm>
            <a:prstGeom prst="mathMinus">
              <a:avLst>
                <a:gd name="adj1" fmla="val 23520"/>
              </a:avLst>
            </a:prstGeom>
            <a:solidFill>
              <a:schemeClr val="accent5">
                <a:lumMod val="9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610351" y="669834"/>
              <a:ext cx="3019411" cy="182627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5334294" y="0"/>
              <a:ext cx="3220705" cy="1917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/>
            </a:p>
          </p:txBody>
        </p:sp>
        <p:sp>
          <p:nvSpPr>
            <p:cNvPr id="287" name="Google Shape;287;p11"/>
            <p:cNvSpPr txBox="1"/>
            <p:nvPr/>
          </p:nvSpPr>
          <p:spPr>
            <a:xfrm>
              <a:off x="5151794" y="540316"/>
              <a:ext cx="5993679" cy="1917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8675" tIns="138675" rIns="138675" bIns="138675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600"/>
              </a:pPr>
              <a:r>
                <a:rPr lang="ru-RU" sz="1950" b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эта инвестиция дает вам 60% шансов на </a:t>
              </a:r>
              <a:r>
                <a:rPr lang="ru-RU" sz="1950" b="0" dirty="0">
                  <a:solidFill>
                    <a:srgbClr val="009757"/>
                  </a:solidFill>
                  <a:latin typeface="Calibri"/>
                  <a:ea typeface="Calibri"/>
                  <a:cs typeface="Calibri"/>
                  <a:sym typeface="Calibri"/>
                </a:rPr>
                <a:t>достижение</a:t>
              </a:r>
              <a:r>
                <a:rPr lang="ru-RU" sz="1950" b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ваших финансовых целей</a:t>
              </a:r>
              <a:endParaRPr sz="878" dirty="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6638928" y="2648102"/>
              <a:ext cx="3019411" cy="1826277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 dirty="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1509705" y="2648102"/>
              <a:ext cx="3220705" cy="1917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/>
            </a:p>
          </p:txBody>
        </p:sp>
        <p:sp>
          <p:nvSpPr>
            <p:cNvPr id="290" name="Google Shape;290;p11"/>
            <p:cNvSpPr txBox="1"/>
            <p:nvPr/>
          </p:nvSpPr>
          <p:spPr>
            <a:xfrm>
              <a:off x="97458" y="2972269"/>
              <a:ext cx="5240022" cy="1917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8675" tIns="138675" rIns="138675" bIns="138675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600"/>
              </a:pPr>
              <a:r>
                <a:rPr lang="ru-RU" sz="1950" b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эта инвестиция дает 40% шансов </a:t>
              </a:r>
              <a:r>
                <a:rPr lang="ru-RU" sz="1950" b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не достичь</a:t>
              </a:r>
              <a:r>
                <a:rPr lang="ru-RU" sz="1950" b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ваших финансовых целей</a:t>
              </a:r>
              <a:endParaRPr sz="878" dirty="0"/>
            </a:p>
          </p:txBody>
        </p:sp>
      </p:grpSp>
      <p:sp>
        <p:nvSpPr>
          <p:cNvPr id="2" name="Номер слайда 8">
            <a:extLst>
              <a:ext uri="{FF2B5EF4-FFF2-40B4-BE49-F238E27FC236}">
                <a16:creationId xmlns:a16="http://schemas.microsoft.com/office/drawing/2014/main" id="{2463EB27-1EF5-D7C4-D07F-BEBDB89C8E71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11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 algn="ctr" rtl="0">
              <a:spcBef>
                <a:spcPts val="0"/>
              </a:spcBef>
              <a:buSzPts val="2800"/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Уважаемые покупатели, внимание! </a:t>
            </a:r>
            <a:endParaRPr dirty="0"/>
          </a:p>
          <a:p>
            <a:pPr marL="0" indent="0" algn="ctr" rtl="0">
              <a:buSzPts val="2800"/>
              <a:buNone/>
            </a:pPr>
            <a:r>
              <a:rPr lang="ru-RU" b="1" dirty="0"/>
              <a:t>Не более 10 штук в один чек!</a:t>
            </a:r>
            <a:endParaRPr dirty="0"/>
          </a:p>
        </p:txBody>
      </p:sp>
      <p:sp>
        <p:nvSpPr>
          <p:cNvPr id="297" name="Google Shape;297;p12"/>
          <p:cNvSpPr txBox="1"/>
          <p:nvPr/>
        </p:nvSpPr>
        <p:spPr>
          <a:xfrm>
            <a:off x="255421" y="1723802"/>
            <a:ext cx="8492127" cy="16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2400"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2"/>
          <p:cNvSpPr txBox="1"/>
          <p:nvPr/>
        </p:nvSpPr>
        <p:spPr>
          <a:xfrm>
            <a:off x="152029" y="817799"/>
            <a:ext cx="7886700" cy="59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Эффект привязки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12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8027" y="2494682"/>
            <a:ext cx="2746530" cy="18310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" name="Google Shape;301;p12"/>
          <p:cNvGrpSpPr/>
          <p:nvPr/>
        </p:nvGrpSpPr>
        <p:grpSpPr>
          <a:xfrm>
            <a:off x="474147" y="2022393"/>
            <a:ext cx="3785814" cy="2172812"/>
            <a:chOff x="632196" y="2696524"/>
            <a:chExt cx="5047752" cy="2897082"/>
          </a:xfrm>
        </p:grpSpPr>
        <p:pic>
          <p:nvPicPr>
            <p:cNvPr id="302" name="Google Shape;302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2196" y="2709572"/>
              <a:ext cx="2286000" cy="15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80127" y="2696524"/>
              <a:ext cx="2299821" cy="1537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33983" y="4644742"/>
              <a:ext cx="948864" cy="948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12"/>
            <p:cNvPicPr preferRelativeResize="0"/>
            <p:nvPr/>
          </p:nvPicPr>
          <p:blipFill rotWithShape="1">
            <a:blip r:embed="rId8">
              <a:alphaModFix/>
            </a:blip>
            <a:srcRect b="8936"/>
            <a:stretch/>
          </p:blipFill>
          <p:spPr>
            <a:xfrm>
              <a:off x="3979217" y="4644742"/>
              <a:ext cx="1415534" cy="8767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Номер слайда 8">
            <a:extLst>
              <a:ext uri="{FF2B5EF4-FFF2-40B4-BE49-F238E27FC236}">
                <a16:creationId xmlns:a16="http://schemas.microsoft.com/office/drawing/2014/main" id="{355DB0FB-8C4C-49D7-9471-B5DF766D38F9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12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/>
          <p:nvPr/>
        </p:nvSpPr>
        <p:spPr>
          <a:xfrm>
            <a:off x="255422" y="1723802"/>
            <a:ext cx="3963452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2400"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3"/>
          <p:cNvSpPr txBox="1"/>
          <p:nvPr/>
        </p:nvSpPr>
        <p:spPr>
          <a:xfrm>
            <a:off x="167451" y="963231"/>
            <a:ext cx="4556949" cy="65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Эффект привязки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13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13"/>
          <p:cNvGrpSpPr/>
          <p:nvPr/>
        </p:nvGrpSpPr>
        <p:grpSpPr>
          <a:xfrm>
            <a:off x="1937845" y="1261692"/>
            <a:ext cx="5999149" cy="3437844"/>
            <a:chOff x="0" y="169333"/>
            <a:chExt cx="9160256" cy="5249333"/>
          </a:xfrm>
        </p:grpSpPr>
        <p:sp>
          <p:nvSpPr>
            <p:cNvPr id="314" name="Google Shape;314;p13"/>
            <p:cNvSpPr/>
            <p:nvPr/>
          </p:nvSpPr>
          <p:spPr>
            <a:xfrm>
              <a:off x="0" y="169333"/>
              <a:ext cx="8128000" cy="50799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quadBezTo>
                    <a:pt x="20000" y="40000"/>
                    <a:pt x="101250" y="15000"/>
                  </a:quadBezTo>
                  <a:lnTo>
                    <a:pt x="100194" y="0"/>
                  </a:lnTo>
                  <a:lnTo>
                    <a:pt x="120000" y="24000"/>
                  </a:lnTo>
                  <a:lnTo>
                    <a:pt x="104419" y="60000"/>
                  </a:lnTo>
                  <a:lnTo>
                    <a:pt x="103363" y="45000"/>
                  </a:lnTo>
                  <a:quadBezTo>
                    <a:pt x="30000" y="55000"/>
                    <a:pt x="0" y="120000"/>
                  </a:quad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 dirty="0"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032256" y="3675549"/>
              <a:ext cx="211328" cy="211328"/>
            </a:xfrm>
            <a:prstGeom prst="ellipse">
              <a:avLst/>
            </a:prstGeom>
            <a:solidFill>
              <a:srgbClr val="004F9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547236" y="3781213"/>
              <a:ext cx="3075191" cy="1468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/>
            </a:p>
          </p:txBody>
        </p:sp>
        <p:sp>
          <p:nvSpPr>
            <p:cNvPr id="317" name="Google Shape;317;p13"/>
            <p:cNvSpPr txBox="1"/>
            <p:nvPr/>
          </p:nvSpPr>
          <p:spPr>
            <a:xfrm>
              <a:off x="547236" y="3781213"/>
              <a:ext cx="3075191" cy="1468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981" tIns="0" rIns="0" bIns="0" anchor="t" anchorCtr="0">
              <a:noAutofit/>
            </a:bodyPr>
            <a:lstStyle/>
            <a:p>
              <a:pPr algn="l">
                <a:lnSpc>
                  <a:spcPct val="90000"/>
                </a:lnSpc>
                <a:buClr>
                  <a:srgbClr val="004F9C"/>
                </a:buClr>
                <a:buSzPts val="6400"/>
              </a:pPr>
              <a:r>
                <a:rPr lang="ru-RU" sz="4800" b="0">
                  <a:solidFill>
                    <a:srgbClr val="004F9C"/>
                  </a:solidFill>
                  <a:latin typeface="Calibri"/>
                  <a:ea typeface="Calibri"/>
                  <a:cs typeface="Calibri"/>
                  <a:sym typeface="Calibri"/>
                </a:rPr>
                <a:t>20 000</a:t>
              </a:r>
              <a:endParaRPr sz="878"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2897632" y="2294805"/>
              <a:ext cx="382016" cy="382016"/>
            </a:xfrm>
            <a:prstGeom prst="ellipse">
              <a:avLst/>
            </a:prstGeom>
            <a:solidFill>
              <a:srgbClr val="004F9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2596756" y="2655147"/>
              <a:ext cx="2934487" cy="276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/>
            </a:p>
          </p:txBody>
        </p:sp>
        <p:sp>
          <p:nvSpPr>
            <p:cNvPr id="320" name="Google Shape;320;p13"/>
            <p:cNvSpPr txBox="1"/>
            <p:nvPr/>
          </p:nvSpPr>
          <p:spPr>
            <a:xfrm>
              <a:off x="2596756" y="2655147"/>
              <a:ext cx="2934487" cy="276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1800" tIns="0" rIns="0" bIns="0" anchor="t" anchorCtr="0">
              <a:noAutofit/>
            </a:bodyPr>
            <a:lstStyle/>
            <a:p>
              <a:pPr algn="l">
                <a:lnSpc>
                  <a:spcPct val="90000"/>
                </a:lnSpc>
                <a:buClr>
                  <a:srgbClr val="004F9C"/>
                </a:buClr>
                <a:buSzPts val="6400"/>
              </a:pPr>
              <a:r>
                <a:rPr lang="ru-RU" sz="4800" b="0" dirty="0">
                  <a:solidFill>
                    <a:srgbClr val="004F9C"/>
                  </a:solidFill>
                  <a:latin typeface="Calibri"/>
                  <a:ea typeface="Calibri"/>
                  <a:cs typeface="Calibri"/>
                  <a:sym typeface="Calibri"/>
                </a:rPr>
                <a:t>50 000</a:t>
              </a:r>
              <a:endParaRPr sz="878" dirty="0"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5140960" y="1454573"/>
              <a:ext cx="528320" cy="528320"/>
            </a:xfrm>
            <a:prstGeom prst="ellipse">
              <a:avLst/>
            </a:prstGeom>
            <a:solidFill>
              <a:srgbClr val="004F9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4825414" y="1843010"/>
              <a:ext cx="3127881" cy="35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/>
            </a:p>
          </p:txBody>
        </p:sp>
        <p:sp>
          <p:nvSpPr>
            <p:cNvPr id="323" name="Google Shape;323;p13"/>
            <p:cNvSpPr txBox="1"/>
            <p:nvPr/>
          </p:nvSpPr>
          <p:spPr>
            <a:xfrm>
              <a:off x="4825414" y="1843010"/>
              <a:ext cx="4334842" cy="3530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9944" tIns="0" rIns="0" bIns="0" anchor="t" anchorCtr="0">
              <a:noAutofit/>
            </a:bodyPr>
            <a:lstStyle/>
            <a:p>
              <a:pPr algn="l">
                <a:lnSpc>
                  <a:spcPct val="90000"/>
                </a:lnSpc>
                <a:buClr>
                  <a:srgbClr val="004F9C"/>
                </a:buClr>
                <a:buSzPts val="6400"/>
              </a:pPr>
              <a:r>
                <a:rPr lang="ru-RU" sz="4800" b="0" dirty="0">
                  <a:solidFill>
                    <a:srgbClr val="004F9C"/>
                  </a:solidFill>
                  <a:latin typeface="Calibri"/>
                  <a:ea typeface="Calibri"/>
                  <a:cs typeface="Calibri"/>
                  <a:sym typeface="Calibri"/>
                </a:rPr>
                <a:t>150 000</a:t>
              </a:r>
              <a:endParaRPr sz="878" dirty="0"/>
            </a:p>
          </p:txBody>
        </p:sp>
      </p:grpSp>
      <p:sp>
        <p:nvSpPr>
          <p:cNvPr id="324" name="Google Shape;324;p13"/>
          <p:cNvSpPr txBox="1"/>
          <p:nvPr/>
        </p:nvSpPr>
        <p:spPr>
          <a:xfrm>
            <a:off x="167451" y="1711233"/>
            <a:ext cx="3963452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ru-RU" sz="180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Ваш кредитный лимит увеличен!</a:t>
            </a:r>
            <a:endParaRPr sz="878" dirty="0">
              <a:solidFill>
                <a:schemeClr val="accent4"/>
              </a:solidFill>
            </a:endParaRPr>
          </a:p>
        </p:txBody>
      </p:sp>
      <p:sp>
        <p:nvSpPr>
          <p:cNvPr id="325" name="Google Shape;325;p13"/>
          <p:cNvSpPr txBox="1"/>
          <p:nvPr/>
        </p:nvSpPr>
        <p:spPr>
          <a:xfrm>
            <a:off x="5681212" y="3669629"/>
            <a:ext cx="2841351" cy="94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/>
            <a:r>
              <a:rPr lang="ru-RU" sz="210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Ваши траты!</a:t>
            </a:r>
            <a:endParaRPr sz="878" dirty="0">
              <a:solidFill>
                <a:schemeClr val="accent4"/>
              </a:solidFill>
            </a:endParaRPr>
          </a:p>
          <a:p>
            <a:pPr algn="l"/>
            <a:r>
              <a:rPr lang="ru-RU" sz="210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Ваши доходы?</a:t>
            </a:r>
            <a:endParaRPr sz="878" dirty="0">
              <a:solidFill>
                <a:schemeClr val="accent4"/>
              </a:solidFill>
            </a:endParaRPr>
          </a:p>
          <a:p>
            <a:pPr algn="l"/>
            <a:endParaRPr sz="1500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Номер слайда 8">
            <a:extLst>
              <a:ext uri="{FF2B5EF4-FFF2-40B4-BE49-F238E27FC236}">
                <a16:creationId xmlns:a16="http://schemas.microsoft.com/office/drawing/2014/main" id="{217BCBFC-250F-A3AF-4068-13DDE6D7E419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13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/>
          <p:nvPr/>
        </p:nvSpPr>
        <p:spPr>
          <a:xfrm>
            <a:off x="221880" y="860662"/>
            <a:ext cx="7886700" cy="56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Эвристика доступности</a:t>
            </a:r>
            <a:endParaRPr sz="32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14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385" y="1601118"/>
            <a:ext cx="3739949" cy="279057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5" name="Google Shape;335;p14"/>
          <p:cNvSpPr txBox="1"/>
          <p:nvPr/>
        </p:nvSpPr>
        <p:spPr>
          <a:xfrm>
            <a:off x="5277973" y="2052392"/>
            <a:ext cx="3713998" cy="103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21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Надо приобрести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СТРАХОВКУ!</a:t>
            </a:r>
            <a:endParaRPr sz="878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C21CD2-D80F-10AD-6971-8CEB9EDA5842}"/>
              </a:ext>
            </a:extLst>
          </p:cNvPr>
          <p:cNvSpPr/>
          <p:nvPr/>
        </p:nvSpPr>
        <p:spPr>
          <a:xfrm>
            <a:off x="315686" y="1468625"/>
            <a:ext cx="3962400" cy="3027175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Номер слайда 8">
            <a:extLst>
              <a:ext uri="{FF2B5EF4-FFF2-40B4-BE49-F238E27FC236}">
                <a16:creationId xmlns:a16="http://schemas.microsoft.com/office/drawing/2014/main" id="{0F16F013-6AEE-4625-C615-49714F4BC83E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14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5"/>
          <p:cNvSpPr/>
          <p:nvPr/>
        </p:nvSpPr>
        <p:spPr>
          <a:xfrm>
            <a:off x="527499" y="1662735"/>
            <a:ext cx="450749" cy="47884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3569" tIns="53569" rIns="53569" bIns="53569" anchor="ctr" anchorCtr="0">
            <a:noAutofit/>
          </a:bodyPr>
          <a:lstStyle/>
          <a:p>
            <a:pPr algn="l"/>
            <a:endParaRPr sz="87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5"/>
          <p:cNvSpPr txBox="1"/>
          <p:nvPr/>
        </p:nvSpPr>
        <p:spPr>
          <a:xfrm>
            <a:off x="1418776" y="1602446"/>
            <a:ext cx="6389584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/>
            <a:r>
              <a:rPr lang="ru-RU" sz="180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Рациональное</a:t>
            </a:r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потребление – не тотальная экономия, а оптимизация и эффективность.</a:t>
            </a:r>
            <a:endParaRPr sz="878" dirty="0"/>
          </a:p>
        </p:txBody>
      </p:sp>
      <p:sp>
        <p:nvSpPr>
          <p:cNvPr id="343" name="Google Shape;343;p15"/>
          <p:cNvSpPr/>
          <p:nvPr/>
        </p:nvSpPr>
        <p:spPr>
          <a:xfrm>
            <a:off x="527498" y="2693364"/>
            <a:ext cx="450749" cy="47884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3569" tIns="53569" rIns="53569" bIns="53569" anchor="ctr" anchorCtr="0">
            <a:noAutofit/>
          </a:bodyPr>
          <a:lstStyle/>
          <a:p>
            <a:pPr algn="l"/>
            <a:endParaRPr sz="87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5"/>
          <p:cNvSpPr txBox="1"/>
          <p:nvPr/>
        </p:nvSpPr>
        <p:spPr>
          <a:xfrm>
            <a:off x="1418772" y="3616795"/>
            <a:ext cx="6553974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/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Некоторые рекламные предложения не информируют, а 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манипулируют.</a:t>
            </a:r>
            <a:endParaRPr sz="878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45" name="Google Shape;345;p15"/>
          <p:cNvSpPr/>
          <p:nvPr/>
        </p:nvSpPr>
        <p:spPr>
          <a:xfrm>
            <a:off x="527498" y="3698206"/>
            <a:ext cx="450749" cy="47884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3569" tIns="53569" rIns="53569" bIns="53569" anchor="ctr" anchorCtr="0">
            <a:noAutofit/>
          </a:bodyPr>
          <a:lstStyle/>
          <a:p>
            <a:pPr algn="l"/>
            <a:endParaRPr sz="87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5"/>
          <p:cNvSpPr/>
          <p:nvPr/>
        </p:nvSpPr>
        <p:spPr>
          <a:xfrm>
            <a:off x="640186" y="3807640"/>
            <a:ext cx="225374" cy="23942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53569" tIns="53569" rIns="53569" bIns="53569" anchor="ctr" anchorCtr="0">
            <a:noAutofit/>
          </a:bodyPr>
          <a:lstStyle/>
          <a:p>
            <a:pPr algn="l"/>
            <a:endParaRPr sz="87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5"/>
          <p:cNvSpPr/>
          <p:nvPr/>
        </p:nvSpPr>
        <p:spPr>
          <a:xfrm>
            <a:off x="640186" y="2813074"/>
            <a:ext cx="225374" cy="23942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53569" tIns="53569" rIns="53569" bIns="53569" anchor="ctr" anchorCtr="0">
            <a:noAutofit/>
          </a:bodyPr>
          <a:lstStyle/>
          <a:p>
            <a:pPr algn="l"/>
            <a:endParaRPr sz="87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5"/>
          <p:cNvSpPr/>
          <p:nvPr/>
        </p:nvSpPr>
        <p:spPr>
          <a:xfrm>
            <a:off x="640186" y="1782445"/>
            <a:ext cx="225374" cy="23942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53569" tIns="53569" rIns="53569" bIns="53569" anchor="ctr" anchorCtr="0">
            <a:noAutofit/>
          </a:bodyPr>
          <a:lstStyle/>
          <a:p>
            <a:pPr algn="l"/>
            <a:endParaRPr sz="87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5"/>
          <p:cNvSpPr txBox="1"/>
          <p:nvPr/>
        </p:nvSpPr>
        <p:spPr>
          <a:xfrm>
            <a:off x="1418776" y="2471120"/>
            <a:ext cx="6908799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/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Главный 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враг</a:t>
            </a:r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рациональности – 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импульсивность</a:t>
            </a:r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поспешность, из-за которых на наши решения влияют когнитивные искажения.</a:t>
            </a:r>
            <a:endParaRPr sz="878" dirty="0"/>
          </a:p>
        </p:txBody>
      </p:sp>
      <p:pic>
        <p:nvPicPr>
          <p:cNvPr id="351" name="Google Shape;351;p15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5"/>
          <p:cNvSpPr txBox="1"/>
          <p:nvPr/>
        </p:nvSpPr>
        <p:spPr>
          <a:xfrm>
            <a:off x="145663" y="922944"/>
            <a:ext cx="3882051" cy="499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lnSpcReduction="10000"/>
          </a:bodyPr>
          <a:lstStyle/>
          <a:p>
            <a:pPr algn="l"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Некоторые итоги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Номер слайда 8">
            <a:extLst>
              <a:ext uri="{FF2B5EF4-FFF2-40B4-BE49-F238E27FC236}">
                <a16:creationId xmlns:a16="http://schemas.microsoft.com/office/drawing/2014/main" id="{E974C11B-0158-94E2-C468-8CDAF14DE826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15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"/>
          <p:cNvSpPr/>
          <p:nvPr/>
        </p:nvSpPr>
        <p:spPr>
          <a:xfrm>
            <a:off x="430302" y="1733225"/>
            <a:ext cx="8283394" cy="2613293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6"/>
          <p:cNvSpPr txBox="1"/>
          <p:nvPr/>
        </p:nvSpPr>
        <p:spPr>
          <a:xfrm>
            <a:off x="337178" y="1902161"/>
            <a:ext cx="8213097" cy="210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171D23"/>
              </a:buClr>
              <a:buSzPts val="2400"/>
            </a:pPr>
            <a:r>
              <a:rPr lang="ru-RU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Поведение отдельных лиц, групп или организаций и все виды деятельности, связанные с покупкой, использованием </a:t>
            </a:r>
            <a:br>
              <a:rPr lang="ru-RU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и распоряжением товарами и услугами, включая эмоциональные, психические и поведенческие реакции потребителя, которые предшествуют или следуют за этими действиями.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6"/>
          <p:cNvSpPr txBox="1"/>
          <p:nvPr/>
        </p:nvSpPr>
        <p:spPr>
          <a:xfrm>
            <a:off x="221880" y="895139"/>
            <a:ext cx="5340720" cy="59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Поведение потребителей</a:t>
            </a:r>
            <a:endParaRPr sz="32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16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8">
            <a:extLst>
              <a:ext uri="{FF2B5EF4-FFF2-40B4-BE49-F238E27FC236}">
                <a16:creationId xmlns:a16="http://schemas.microsoft.com/office/drawing/2014/main" id="{0CD7CA76-68ED-7560-98D9-F0B80692DEC0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16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"/>
          <p:cNvSpPr txBox="1"/>
          <p:nvPr/>
        </p:nvSpPr>
        <p:spPr>
          <a:xfrm>
            <a:off x="189205" y="747118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 dirty="0">
                <a:latin typeface="Arial"/>
                <a:ea typeface="Arial"/>
                <a:cs typeface="Arial"/>
                <a:sym typeface="Arial"/>
              </a:rPr>
              <a:t>Всероссийское общество охраны природы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17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6399" y="2035921"/>
            <a:ext cx="2168261" cy="236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8409" y="2025035"/>
            <a:ext cx="2291290" cy="236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7"/>
          <p:cNvSpPr/>
          <p:nvPr/>
        </p:nvSpPr>
        <p:spPr>
          <a:xfrm>
            <a:off x="189205" y="4490294"/>
            <a:ext cx="6610928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/>
            <a:r>
              <a:rPr lang="ru-RU" sz="1200" b="0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* Ссылка на проект на сайте ВООП: </a:t>
            </a:r>
            <a:r>
              <a:rPr lang="ru-RU" sz="1200" b="0" dirty="0" err="1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https</a:t>
            </a:r>
            <a:r>
              <a:rPr lang="ru-RU" sz="1200" b="0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://</a:t>
            </a:r>
            <a:r>
              <a:rPr lang="ru-RU" sz="1200" b="0" dirty="0" err="1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voop-rf.ru</a:t>
            </a:r>
            <a:r>
              <a:rPr lang="ru-RU" sz="1200" b="0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ru-RU" sz="1200" b="0" dirty="0" err="1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second-life</a:t>
            </a:r>
            <a:endParaRPr sz="1200" b="0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2" name="Google Shape;372;p17"/>
          <p:cNvGrpSpPr/>
          <p:nvPr/>
        </p:nvGrpSpPr>
        <p:grpSpPr>
          <a:xfrm>
            <a:off x="189205" y="2035921"/>
            <a:ext cx="3917241" cy="2087240"/>
            <a:chOff x="299734" y="1766529"/>
            <a:chExt cx="5222988" cy="2782986"/>
          </a:xfrm>
        </p:grpSpPr>
        <p:pic>
          <p:nvPicPr>
            <p:cNvPr id="373" name="Google Shape;373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9734" y="1766529"/>
              <a:ext cx="5222988" cy="27829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4" name="Google Shape;374;p17"/>
            <p:cNvSpPr txBox="1"/>
            <p:nvPr/>
          </p:nvSpPr>
          <p:spPr>
            <a:xfrm>
              <a:off x="3528090" y="1971208"/>
              <a:ext cx="300083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l"/>
              <a:r>
                <a:rPr lang="ru-RU"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</a:t>
              </a:r>
              <a:endParaRPr sz="878"/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20A668-4927-D230-284C-0C22AF74C41E}"/>
              </a:ext>
            </a:extLst>
          </p:cNvPr>
          <p:cNvSpPr/>
          <p:nvPr/>
        </p:nvSpPr>
        <p:spPr>
          <a:xfrm>
            <a:off x="189205" y="1828800"/>
            <a:ext cx="4012369" cy="2567582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D4C0B96-8BA2-AA2D-D3A3-BEC02980C349}"/>
              </a:ext>
            </a:extLst>
          </p:cNvPr>
          <p:cNvSpPr/>
          <p:nvPr/>
        </p:nvSpPr>
        <p:spPr>
          <a:xfrm>
            <a:off x="4288470" y="1828800"/>
            <a:ext cx="2291291" cy="2567582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9683B0-F96F-9D77-4137-56C3632D2D91}"/>
              </a:ext>
            </a:extLst>
          </p:cNvPr>
          <p:cNvSpPr/>
          <p:nvPr/>
        </p:nvSpPr>
        <p:spPr>
          <a:xfrm>
            <a:off x="6666657" y="1828800"/>
            <a:ext cx="2291291" cy="2567582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BE60EE13-40BC-E594-4E1D-7D4617E0B134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17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8"/>
          <p:cNvSpPr txBox="1"/>
          <p:nvPr/>
        </p:nvSpPr>
        <p:spPr>
          <a:xfrm>
            <a:off x="189206" y="106673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Всероссийское общество охраны природы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p18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8"/>
          <p:cNvSpPr/>
          <p:nvPr/>
        </p:nvSpPr>
        <p:spPr>
          <a:xfrm>
            <a:off x="5429649" y="1932393"/>
            <a:ext cx="3834094" cy="2439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/>
            <a:r>
              <a:rPr lang="ru-RU" sz="1400" dirty="0">
                <a:latin typeface="Arial"/>
                <a:ea typeface="Arial"/>
                <a:cs typeface="Arial"/>
                <a:sym typeface="Arial"/>
              </a:rPr>
              <a:t>НОМИНАЦИИ:</a:t>
            </a:r>
            <a:endParaRPr lang="ru-RU" sz="1400" dirty="0"/>
          </a:p>
          <a:p>
            <a:pPr algn="l"/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algn="l"/>
            <a:r>
              <a:rPr lang="ru-RU" sz="1400" b="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1.«Очистка сточных вод» </a:t>
            </a:r>
            <a:r>
              <a:rPr lang="ru-RU" sz="1400" b="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/>
            </a:r>
            <a:br>
              <a:rPr lang="ru-RU" sz="1400" b="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ru-RU" sz="1400" b="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2.«Утилизация осадка сточных вод очистных сооружений» </a:t>
            </a:r>
            <a:endParaRPr sz="1400" b="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l"/>
            <a:r>
              <a:rPr lang="ru-RU" sz="1400" b="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3.«Рекультивация и озеленение нарушенных территорий» </a:t>
            </a:r>
            <a:endParaRPr sz="1400" b="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l"/>
            <a:r>
              <a:rPr lang="ru-RU" sz="1400" b="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4.«Природоподобные энергетические системы» </a:t>
            </a:r>
            <a:endParaRPr sz="1400" b="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l"/>
            <a:r>
              <a:rPr lang="ru-RU" sz="1400" b="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5.«Системы мониторинга окружающей среды» </a:t>
            </a:r>
            <a:endParaRPr sz="1400" b="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83" name="Google Shape;383;p18"/>
          <p:cNvSpPr/>
          <p:nvPr/>
        </p:nvSpPr>
        <p:spPr>
          <a:xfrm>
            <a:off x="287178" y="4267632"/>
            <a:ext cx="215122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/>
            <a:r>
              <a:rPr lang="ru-RU" sz="900" b="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* Конкурс проводился в 2024 году</a:t>
            </a:r>
            <a:endParaRPr sz="900" b="0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4" name="Google Shape;384;p18"/>
          <p:cNvGrpSpPr/>
          <p:nvPr/>
        </p:nvGrpSpPr>
        <p:grpSpPr>
          <a:xfrm>
            <a:off x="287178" y="2329133"/>
            <a:ext cx="4723475" cy="1736747"/>
            <a:chOff x="252275" y="1619410"/>
            <a:chExt cx="6297966" cy="2315663"/>
          </a:xfrm>
        </p:grpSpPr>
        <p:pic>
          <p:nvPicPr>
            <p:cNvPr id="385" name="Google Shape;385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2275" y="1699312"/>
              <a:ext cx="6297966" cy="22357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6" name="Google Shape;386;p18"/>
            <p:cNvSpPr txBox="1"/>
            <p:nvPr/>
          </p:nvSpPr>
          <p:spPr>
            <a:xfrm>
              <a:off x="3681895" y="1619410"/>
              <a:ext cx="300083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l"/>
              <a:r>
                <a:rPr lang="ru-RU"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</a:t>
              </a:r>
              <a:endParaRPr sz="878"/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DE3668-3E55-EA0F-8167-C3384E2E1723}"/>
              </a:ext>
            </a:extLst>
          </p:cNvPr>
          <p:cNvSpPr/>
          <p:nvPr/>
        </p:nvSpPr>
        <p:spPr>
          <a:xfrm>
            <a:off x="287178" y="2361791"/>
            <a:ext cx="4723475" cy="1736747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Номер слайда 8">
            <a:extLst>
              <a:ext uri="{FF2B5EF4-FFF2-40B4-BE49-F238E27FC236}">
                <a16:creationId xmlns:a16="http://schemas.microsoft.com/office/drawing/2014/main" id="{50786BDE-0FF3-1611-6F90-142F6EF616CD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18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9"/>
          <p:cNvSpPr txBox="1"/>
          <p:nvPr/>
        </p:nvSpPr>
        <p:spPr>
          <a:xfrm>
            <a:off x="189206" y="862501"/>
            <a:ext cx="6559937" cy="519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Экологическое благополучие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" name="Google Shape;393;p19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9"/>
          <p:cNvSpPr txBox="1"/>
          <p:nvPr/>
        </p:nvSpPr>
        <p:spPr>
          <a:xfrm>
            <a:off x="453864" y="4355280"/>
            <a:ext cx="9071137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/>
            <a:r>
              <a:rPr lang="ru-RU" sz="1200" b="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*Более подробно о национальном проекте </a:t>
            </a:r>
            <a:r>
              <a:rPr lang="ru-RU" sz="1200" b="0" u="sng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https://национальныепроекты.рф/new-projects/ekologicheskoe-blagopoluchie/</a:t>
            </a:r>
            <a:r>
              <a:rPr lang="ru-RU" sz="1200" b="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dirty="0">
              <a:solidFill>
                <a:schemeClr val="tx2"/>
              </a:solidFill>
            </a:endParaRPr>
          </a:p>
        </p:txBody>
      </p:sp>
      <p:pic>
        <p:nvPicPr>
          <p:cNvPr id="395" name="Google Shape;39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8318" y="1600787"/>
            <a:ext cx="5127364" cy="25963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545557-7CD4-3B0F-14E1-A383D862AD46}"/>
              </a:ext>
            </a:extLst>
          </p:cNvPr>
          <p:cNvSpPr/>
          <p:nvPr/>
        </p:nvSpPr>
        <p:spPr>
          <a:xfrm>
            <a:off x="1919283" y="1528861"/>
            <a:ext cx="5296995" cy="2754493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Номер слайда 8">
            <a:extLst>
              <a:ext uri="{FF2B5EF4-FFF2-40B4-BE49-F238E27FC236}">
                <a16:creationId xmlns:a16="http://schemas.microsoft.com/office/drawing/2014/main" id="{1AF2562F-713C-252B-E764-C1B4F7E77B2A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19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8">
            <a:extLst>
              <a:ext uri="{FF2B5EF4-FFF2-40B4-BE49-F238E27FC236}">
                <a16:creationId xmlns:a16="http://schemas.microsoft.com/office/drawing/2014/main" id="{0C5BF170-DF99-8A25-FD6F-30079A946F0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39055" y="4781951"/>
            <a:ext cx="173124" cy="256480"/>
          </a:xfrm>
        </p:spPr>
        <p:txBody>
          <a:bodyPr anchor="ctr"/>
          <a:lstStyle/>
          <a:p>
            <a:pPr algn="r"/>
            <a:fld id="{86CB4B4D-7CA3-9044-876B-883B54F8677D}" type="slidenum">
              <a:rPr lang="ru-RU" sz="1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</a:t>
            </a:fld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2">
            <a:extLst>
              <a:ext uri="{FF2B5EF4-FFF2-40B4-BE49-F238E27FC236}">
                <a16:creationId xmlns:a16="http://schemas.microsoft.com/office/drawing/2014/main" id="{BB794110-F454-4147-A40A-5E2CE382090E}"/>
              </a:ext>
            </a:extLst>
          </p:cNvPr>
          <p:cNvSpPr txBox="1">
            <a:spLocks/>
          </p:cNvSpPr>
          <p:nvPr/>
        </p:nvSpPr>
        <p:spPr>
          <a:xfrm>
            <a:off x="306592" y="1013232"/>
            <a:ext cx="7364207" cy="46322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buClr>
                <a:srgbClr val="31B7BC"/>
              </a:buClr>
              <a:buSzPts val="3600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Стартовые вопросы о потреблении</a:t>
            </a:r>
          </a:p>
          <a:p>
            <a:pPr hangingPunct="1">
              <a:buClr>
                <a:srgbClr val="31B7BC"/>
              </a:buClr>
              <a:buSzPts val="3600"/>
            </a:pP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06592" y="1955999"/>
            <a:ext cx="5711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Что такое потребление?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Какие виды поведения потребителей Вы знаете?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Что такое рациональность и какое потребление следует считать рациональным?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чем разница между осознанным потреблением и рациональным потреблением?</a:t>
            </a:r>
          </a:p>
        </p:txBody>
      </p:sp>
      <p:sp>
        <p:nvSpPr>
          <p:cNvPr id="4" name="Google Shape;193;p16">
            <a:extLst>
              <a:ext uri="{FF2B5EF4-FFF2-40B4-BE49-F238E27FC236}">
                <a16:creationId xmlns:a16="http://schemas.microsoft.com/office/drawing/2014/main" id="{3009005C-6069-DFF0-8E05-2BFA3BF1A7F0}"/>
              </a:ext>
            </a:extLst>
          </p:cNvPr>
          <p:cNvSpPr txBox="1"/>
          <p:nvPr/>
        </p:nvSpPr>
        <p:spPr>
          <a:xfrm rot="1366191">
            <a:off x="6273679" y="659651"/>
            <a:ext cx="3999954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35000" b="1" u="none" strike="noStrike" cap="none" dirty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?</a:t>
            </a:r>
            <a:endParaRPr sz="35000" b="1" u="none" strike="noStrike" cap="none" dirty="0">
              <a:solidFill>
                <a:schemeClr val="accent5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714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0"/>
          <p:cNvSpPr txBox="1"/>
          <p:nvPr/>
        </p:nvSpPr>
        <p:spPr>
          <a:xfrm>
            <a:off x="152029" y="862501"/>
            <a:ext cx="5819691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92500"/>
          </a:bodyPr>
          <a:lstStyle/>
          <a:p>
            <a:pPr algn="l"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Это может сделать каждый!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20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6104" y="1479438"/>
            <a:ext cx="3195187" cy="136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1291" y="1486242"/>
            <a:ext cx="3195187" cy="1362591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0"/>
          <p:cNvSpPr txBox="1"/>
          <p:nvPr/>
        </p:nvSpPr>
        <p:spPr>
          <a:xfrm>
            <a:off x="268807" y="4438207"/>
            <a:ext cx="9071137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/>
            <a:r>
              <a:rPr lang="ru-RU" sz="1200" b="0" dirty="0">
                <a:solidFill>
                  <a:schemeClr val="tx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*Более подробно о национальном проекте </a:t>
            </a:r>
            <a:r>
              <a:rPr lang="ru-RU" sz="1200" b="0" u="sng" dirty="0">
                <a:solidFill>
                  <a:schemeClr val="tx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https://национальныепроекты.рф/new-projects/ekologicheskoe-blagopoluchie/</a:t>
            </a:r>
            <a:r>
              <a:rPr lang="ru-RU" sz="1200" b="0" dirty="0">
                <a:solidFill>
                  <a:schemeClr val="tx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endParaRPr sz="12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6" name="Google Shape;406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6104" y="2842029"/>
            <a:ext cx="3195187" cy="1474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51291" y="2842029"/>
            <a:ext cx="3195187" cy="14637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61EA31-53D4-261C-9C95-C4691ACD6472}"/>
              </a:ext>
            </a:extLst>
          </p:cNvPr>
          <p:cNvSpPr/>
          <p:nvPr/>
        </p:nvSpPr>
        <p:spPr>
          <a:xfrm>
            <a:off x="1217849" y="1453314"/>
            <a:ext cx="6450982" cy="2890088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Номер слайда 8">
            <a:extLst>
              <a:ext uri="{FF2B5EF4-FFF2-40B4-BE49-F238E27FC236}">
                <a16:creationId xmlns:a16="http://schemas.microsoft.com/office/drawing/2014/main" id="{8BFF04BA-5D0C-5031-A5BC-AC5CB73AF48A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1"/>
          <p:cNvSpPr txBox="1"/>
          <p:nvPr/>
        </p:nvSpPr>
        <p:spPr>
          <a:xfrm>
            <a:off x="255421" y="1723802"/>
            <a:ext cx="8492127" cy="16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2400"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21"/>
          <p:cNvSpPr txBox="1"/>
          <p:nvPr/>
        </p:nvSpPr>
        <p:spPr>
          <a:xfrm>
            <a:off x="513253" y="1624062"/>
            <a:ext cx="8234295" cy="188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 dirty="0">
                <a:solidFill>
                  <a:schemeClr val="accent5">
                    <a:lumMod val="9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Практическое задание</a:t>
            </a:r>
            <a:endParaRPr sz="3200" dirty="0">
              <a:solidFill>
                <a:schemeClr val="accent5">
                  <a:lumMod val="9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chemeClr val="dk1"/>
              </a:buClr>
              <a:buSzPts val="4500"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buClr>
                <a:schemeClr val="dk1"/>
              </a:buClr>
              <a:buSzPts val="4500"/>
            </a:pPr>
            <a:r>
              <a:rPr lang="ru-RU" sz="32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Соотнесите пример с названием типа когнитивного искажения</a:t>
            </a:r>
            <a:endParaRPr sz="32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4" name="Google Shape;414;p21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8">
            <a:extLst>
              <a:ext uri="{FF2B5EF4-FFF2-40B4-BE49-F238E27FC236}">
                <a16:creationId xmlns:a16="http://schemas.microsoft.com/office/drawing/2014/main" id="{1F984E83-E42E-B2A8-F115-52CC435349B9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21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2"/>
          <p:cNvSpPr txBox="1"/>
          <p:nvPr/>
        </p:nvSpPr>
        <p:spPr>
          <a:xfrm>
            <a:off x="221880" y="862501"/>
            <a:ext cx="3445051" cy="602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4472C4"/>
              </a:buClr>
              <a:buSzPts val="4500"/>
            </a:pPr>
            <a:r>
              <a:rPr lang="ru-RU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Разбор ответов </a:t>
            </a:r>
            <a:endParaRPr sz="3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2"/>
          <p:cNvSpPr/>
          <p:nvPr/>
        </p:nvSpPr>
        <p:spPr>
          <a:xfrm rot="6600786">
            <a:off x="8514196" y="2933603"/>
            <a:ext cx="952304" cy="971798"/>
          </a:xfrm>
          <a:custGeom>
            <a:avLst/>
            <a:gdLst/>
            <a:ahLst/>
            <a:cxnLst/>
            <a:rect l="l" t="t" r="r" b="b"/>
            <a:pathLst>
              <a:path w="812800" h="829438" extrusionOk="0">
                <a:moveTo>
                  <a:pt x="406400" y="0"/>
                </a:moveTo>
                <a:cubicBezTo>
                  <a:pt x="181951" y="0"/>
                  <a:pt x="0" y="185676"/>
                  <a:pt x="0" y="414719"/>
                </a:cubicBezTo>
                <a:cubicBezTo>
                  <a:pt x="0" y="643762"/>
                  <a:pt x="181951" y="829438"/>
                  <a:pt x="406400" y="829438"/>
                </a:cubicBezTo>
                <a:cubicBezTo>
                  <a:pt x="630849" y="829438"/>
                  <a:pt x="812800" y="643762"/>
                  <a:pt x="812800" y="414719"/>
                </a:cubicBezTo>
                <a:cubicBezTo>
                  <a:pt x="812800" y="185676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sq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/>
            <a:endParaRPr sz="878"/>
          </a:p>
        </p:txBody>
      </p:sp>
      <p:sp>
        <p:nvSpPr>
          <p:cNvPr id="425" name="Google Shape;425;p22"/>
          <p:cNvSpPr/>
          <p:nvPr/>
        </p:nvSpPr>
        <p:spPr>
          <a:xfrm rot="3170187">
            <a:off x="8291400" y="3498752"/>
            <a:ext cx="1068884" cy="1068884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/>
            <a:endParaRPr sz="878"/>
          </a:p>
        </p:txBody>
      </p:sp>
      <p:pic>
        <p:nvPicPr>
          <p:cNvPr id="427" name="Google Shape;427;p22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2"/>
          <p:cNvPicPr preferRelativeResize="0"/>
          <p:nvPr/>
        </p:nvPicPr>
        <p:blipFill rotWithShape="1">
          <a:blip r:embed="rId4">
            <a:alphaModFix/>
          </a:blip>
          <a:srcRect l="1817" t="2629" r="2367" b="3053"/>
          <a:stretch/>
        </p:blipFill>
        <p:spPr>
          <a:xfrm>
            <a:off x="318158" y="1645686"/>
            <a:ext cx="4390849" cy="2635313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2"/>
          <p:cNvSpPr txBox="1"/>
          <p:nvPr/>
        </p:nvSpPr>
        <p:spPr>
          <a:xfrm>
            <a:off x="5217764" y="2571750"/>
            <a:ext cx="300619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/>
            <a:r>
              <a:rPr lang="ru-RU" sz="2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Эффект привязки</a:t>
            </a:r>
            <a:endParaRPr sz="2400" b="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2E5884-E336-F49D-511B-43BC11854757}"/>
              </a:ext>
            </a:extLst>
          </p:cNvPr>
          <p:cNvSpPr/>
          <p:nvPr/>
        </p:nvSpPr>
        <p:spPr>
          <a:xfrm>
            <a:off x="290165" y="1617693"/>
            <a:ext cx="4459115" cy="2702379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Номер слайда 8">
            <a:extLst>
              <a:ext uri="{FF2B5EF4-FFF2-40B4-BE49-F238E27FC236}">
                <a16:creationId xmlns:a16="http://schemas.microsoft.com/office/drawing/2014/main" id="{0FE724A0-AEE0-7E7C-20C8-0136D9A430CA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22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3"/>
          <p:cNvSpPr txBox="1"/>
          <p:nvPr/>
        </p:nvSpPr>
        <p:spPr>
          <a:xfrm>
            <a:off x="168765" y="766257"/>
            <a:ext cx="3796745" cy="661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4472C4"/>
              </a:buClr>
              <a:buSzPts val="4500"/>
            </a:pPr>
            <a:r>
              <a:rPr lang="ru-RU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Разбор ответов </a:t>
            </a:r>
            <a:endParaRPr sz="3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3"/>
          <p:cNvSpPr txBox="1"/>
          <p:nvPr/>
        </p:nvSpPr>
        <p:spPr>
          <a:xfrm>
            <a:off x="5777356" y="1765101"/>
            <a:ext cx="2737993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/>
            <a:r>
              <a:rPr lang="ru-RU" sz="2400" b="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Эвристика </a:t>
            </a:r>
            <a:endParaRPr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b="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доступности</a:t>
            </a:r>
            <a:endParaRPr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4" name="Google Shape;44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6588" y="1354254"/>
            <a:ext cx="2201381" cy="139034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445" name="Google Shape;445;p23"/>
          <p:cNvGrpSpPr/>
          <p:nvPr/>
        </p:nvGrpSpPr>
        <p:grpSpPr>
          <a:xfrm>
            <a:off x="4780893" y="3212093"/>
            <a:ext cx="2845606" cy="1390346"/>
            <a:chOff x="6135135" y="3434750"/>
            <a:chExt cx="4615511" cy="2255110"/>
          </a:xfrm>
        </p:grpSpPr>
        <p:pic>
          <p:nvPicPr>
            <p:cNvPr id="446" name="Google Shape;446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35135" y="3439440"/>
              <a:ext cx="4615511" cy="2250420"/>
            </a:xfrm>
            <a:prstGeom prst="rect">
              <a:avLst/>
            </a:prstGeom>
            <a:solidFill>
              <a:srgbClr val="ECECEC"/>
            </a:solidFill>
            <a:ln w="889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47" name="Google Shape;447;p23"/>
            <p:cNvSpPr/>
            <p:nvPr/>
          </p:nvSpPr>
          <p:spPr>
            <a:xfrm>
              <a:off x="6626791" y="3434750"/>
              <a:ext cx="3967618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l"/>
              <a:r>
                <a:rPr lang="ru-RU" sz="135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Покупайте туры на ***, тут нет акул!</a:t>
              </a:r>
              <a:endParaRPr sz="878" dirty="0"/>
            </a:p>
          </p:txBody>
        </p:sp>
      </p:grpSp>
      <p:grpSp>
        <p:nvGrpSpPr>
          <p:cNvPr id="448" name="Google Shape;448;p23"/>
          <p:cNvGrpSpPr/>
          <p:nvPr/>
        </p:nvGrpSpPr>
        <p:grpSpPr>
          <a:xfrm>
            <a:off x="1291615" y="3225682"/>
            <a:ext cx="2754373" cy="1338914"/>
            <a:chOff x="489103" y="4130382"/>
            <a:chExt cx="4596571" cy="2234414"/>
          </a:xfrm>
        </p:grpSpPr>
        <p:pic>
          <p:nvPicPr>
            <p:cNvPr id="449" name="Google Shape;449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9103" y="4130382"/>
              <a:ext cx="4596571" cy="2234414"/>
            </a:xfrm>
            <a:prstGeom prst="rect">
              <a:avLst/>
            </a:prstGeom>
            <a:solidFill>
              <a:srgbClr val="ECECEC"/>
            </a:solidFill>
            <a:ln w="889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50" name="Google Shape;450;p23"/>
            <p:cNvSpPr txBox="1"/>
            <p:nvPr/>
          </p:nvSpPr>
          <p:spPr>
            <a:xfrm>
              <a:off x="542334" y="4340325"/>
              <a:ext cx="2427524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l"/>
              <a:r>
                <a:rPr lang="ru-RU" sz="135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Собираетесь в отпуск?</a:t>
              </a:r>
              <a:endParaRPr sz="878" dirty="0"/>
            </a:p>
          </p:txBody>
        </p:sp>
      </p:grpSp>
      <p:sp>
        <p:nvSpPr>
          <p:cNvPr id="451" name="Google Shape;451;p23"/>
          <p:cNvSpPr/>
          <p:nvPr/>
        </p:nvSpPr>
        <p:spPr>
          <a:xfrm>
            <a:off x="4293239" y="2942732"/>
            <a:ext cx="188081" cy="22177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127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411F6D-C015-9B47-DBAC-A82FAD8CE98C}"/>
              </a:ext>
            </a:extLst>
          </p:cNvPr>
          <p:cNvSpPr/>
          <p:nvPr/>
        </p:nvSpPr>
        <p:spPr>
          <a:xfrm>
            <a:off x="3184989" y="1253447"/>
            <a:ext cx="2393878" cy="1564601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B613AE-A523-1802-8558-8C649986F6CF}"/>
              </a:ext>
            </a:extLst>
          </p:cNvPr>
          <p:cNvSpPr/>
          <p:nvPr/>
        </p:nvSpPr>
        <p:spPr>
          <a:xfrm>
            <a:off x="1181528" y="3092521"/>
            <a:ext cx="2958957" cy="1592495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CA1145-A8E2-644A-A1C7-56A6F8DAB75C}"/>
              </a:ext>
            </a:extLst>
          </p:cNvPr>
          <p:cNvSpPr/>
          <p:nvPr/>
        </p:nvSpPr>
        <p:spPr>
          <a:xfrm>
            <a:off x="4688090" y="3092520"/>
            <a:ext cx="3038076" cy="1592495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Номер слайда 8">
            <a:extLst>
              <a:ext uri="{FF2B5EF4-FFF2-40B4-BE49-F238E27FC236}">
                <a16:creationId xmlns:a16="http://schemas.microsoft.com/office/drawing/2014/main" id="{2C3B4BB6-1C33-20E3-D4A7-A2211A28C429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23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422;p22">
            <a:extLst>
              <a:ext uri="{FF2B5EF4-FFF2-40B4-BE49-F238E27FC236}">
                <a16:creationId xmlns:a16="http://schemas.microsoft.com/office/drawing/2014/main" id="{A6A0B543-AA43-B275-7C8C-356D029BCC45}"/>
              </a:ext>
            </a:extLst>
          </p:cNvPr>
          <p:cNvSpPr/>
          <p:nvPr/>
        </p:nvSpPr>
        <p:spPr>
          <a:xfrm rot="6600786">
            <a:off x="8514196" y="2933603"/>
            <a:ext cx="952304" cy="971798"/>
          </a:xfrm>
          <a:custGeom>
            <a:avLst/>
            <a:gdLst/>
            <a:ahLst/>
            <a:cxnLst/>
            <a:rect l="l" t="t" r="r" b="b"/>
            <a:pathLst>
              <a:path w="812800" h="829438" extrusionOk="0">
                <a:moveTo>
                  <a:pt x="406400" y="0"/>
                </a:moveTo>
                <a:cubicBezTo>
                  <a:pt x="181951" y="0"/>
                  <a:pt x="0" y="185676"/>
                  <a:pt x="0" y="414719"/>
                </a:cubicBezTo>
                <a:cubicBezTo>
                  <a:pt x="0" y="643762"/>
                  <a:pt x="181951" y="829438"/>
                  <a:pt x="406400" y="829438"/>
                </a:cubicBezTo>
                <a:cubicBezTo>
                  <a:pt x="630849" y="829438"/>
                  <a:pt x="812800" y="643762"/>
                  <a:pt x="812800" y="414719"/>
                </a:cubicBezTo>
                <a:cubicBezTo>
                  <a:pt x="812800" y="185676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sq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/>
            <a:endParaRPr sz="878"/>
          </a:p>
        </p:txBody>
      </p:sp>
      <p:sp>
        <p:nvSpPr>
          <p:cNvPr id="10" name="Google Shape;425;p22">
            <a:extLst>
              <a:ext uri="{FF2B5EF4-FFF2-40B4-BE49-F238E27FC236}">
                <a16:creationId xmlns:a16="http://schemas.microsoft.com/office/drawing/2014/main" id="{B2ED46B8-AA04-633A-73F0-DD8269DF6DB9}"/>
              </a:ext>
            </a:extLst>
          </p:cNvPr>
          <p:cNvSpPr/>
          <p:nvPr/>
        </p:nvSpPr>
        <p:spPr>
          <a:xfrm rot="3170187">
            <a:off x="8291400" y="3498752"/>
            <a:ext cx="1068884" cy="1068884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/>
            <a:endParaRPr sz="878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24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4"/>
          <p:cNvSpPr txBox="1"/>
          <p:nvPr/>
        </p:nvSpPr>
        <p:spPr>
          <a:xfrm>
            <a:off x="2507268" y="1584883"/>
            <a:ext cx="412922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ru-RU" sz="2400" b="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Риск</a:t>
            </a:r>
            <a:r>
              <a:rPr lang="ru-RU" sz="2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импульсивных покупок</a:t>
            </a:r>
            <a:endParaRPr sz="2400" b="0" dirty="0"/>
          </a:p>
        </p:txBody>
      </p:sp>
      <p:pic>
        <p:nvPicPr>
          <p:cNvPr id="466" name="Google Shape;46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1277" y="2263664"/>
            <a:ext cx="2881555" cy="20660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7" name="Google Shape;467;p24"/>
          <p:cNvGrpSpPr/>
          <p:nvPr/>
        </p:nvGrpSpPr>
        <p:grpSpPr>
          <a:xfrm>
            <a:off x="4628159" y="2284212"/>
            <a:ext cx="2927558" cy="2066020"/>
            <a:chOff x="736803" y="3966782"/>
            <a:chExt cx="3903411" cy="2754693"/>
          </a:xfrm>
        </p:grpSpPr>
        <p:pic>
          <p:nvPicPr>
            <p:cNvPr id="468" name="Google Shape;468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6803" y="3966782"/>
              <a:ext cx="3903411" cy="27546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9" name="Google Shape;469;p24"/>
            <p:cNvSpPr/>
            <p:nvPr/>
          </p:nvSpPr>
          <p:spPr>
            <a:xfrm>
              <a:off x="3141617" y="4071488"/>
              <a:ext cx="1208314" cy="526638"/>
            </a:xfrm>
            <a:prstGeom prst="rect">
              <a:avLst/>
            </a:prstGeom>
            <a:solidFill>
              <a:srgbClr val="004F9C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1090749" y="6283234"/>
              <a:ext cx="1567542" cy="326572"/>
            </a:xfrm>
            <a:prstGeom prst="rect">
              <a:avLst/>
            </a:prstGeom>
            <a:solidFill>
              <a:srgbClr val="C55A1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435;p23">
            <a:extLst>
              <a:ext uri="{FF2B5EF4-FFF2-40B4-BE49-F238E27FC236}">
                <a16:creationId xmlns:a16="http://schemas.microsoft.com/office/drawing/2014/main" id="{A6A22CCE-7043-2D8F-270D-09274485CF4E}"/>
              </a:ext>
            </a:extLst>
          </p:cNvPr>
          <p:cNvSpPr txBox="1"/>
          <p:nvPr/>
        </p:nvSpPr>
        <p:spPr>
          <a:xfrm>
            <a:off x="168765" y="766257"/>
            <a:ext cx="3796745" cy="661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4472C4"/>
              </a:buClr>
              <a:buSzPts val="4500"/>
            </a:pPr>
            <a:r>
              <a:rPr lang="ru-RU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Разбор ответов </a:t>
            </a:r>
            <a:endParaRPr sz="3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D18359-C46B-BA07-72DB-500B5CF7450E}"/>
              </a:ext>
            </a:extLst>
          </p:cNvPr>
          <p:cNvSpPr/>
          <p:nvPr/>
        </p:nvSpPr>
        <p:spPr>
          <a:xfrm>
            <a:off x="1180729" y="2243116"/>
            <a:ext cx="2927558" cy="2143949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B61D4E6-4768-4802-5CF2-F14E17085A9B}"/>
              </a:ext>
            </a:extLst>
          </p:cNvPr>
          <p:cNvSpPr/>
          <p:nvPr/>
        </p:nvSpPr>
        <p:spPr>
          <a:xfrm>
            <a:off x="4571882" y="2243115"/>
            <a:ext cx="3030994" cy="2143949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Номер слайда 8">
            <a:extLst>
              <a:ext uri="{FF2B5EF4-FFF2-40B4-BE49-F238E27FC236}">
                <a16:creationId xmlns:a16="http://schemas.microsoft.com/office/drawing/2014/main" id="{3433694E-BE27-2EF0-F9C9-DB0AD127823C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24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422;p22">
            <a:extLst>
              <a:ext uri="{FF2B5EF4-FFF2-40B4-BE49-F238E27FC236}">
                <a16:creationId xmlns:a16="http://schemas.microsoft.com/office/drawing/2014/main" id="{D5BCEA3F-895A-679D-AB87-4A2DE9F03050}"/>
              </a:ext>
            </a:extLst>
          </p:cNvPr>
          <p:cNvSpPr/>
          <p:nvPr/>
        </p:nvSpPr>
        <p:spPr>
          <a:xfrm rot="6600786">
            <a:off x="8514196" y="2933603"/>
            <a:ext cx="952304" cy="971798"/>
          </a:xfrm>
          <a:custGeom>
            <a:avLst/>
            <a:gdLst/>
            <a:ahLst/>
            <a:cxnLst/>
            <a:rect l="l" t="t" r="r" b="b"/>
            <a:pathLst>
              <a:path w="812800" h="829438" extrusionOk="0">
                <a:moveTo>
                  <a:pt x="406400" y="0"/>
                </a:moveTo>
                <a:cubicBezTo>
                  <a:pt x="181951" y="0"/>
                  <a:pt x="0" y="185676"/>
                  <a:pt x="0" y="414719"/>
                </a:cubicBezTo>
                <a:cubicBezTo>
                  <a:pt x="0" y="643762"/>
                  <a:pt x="181951" y="829438"/>
                  <a:pt x="406400" y="829438"/>
                </a:cubicBezTo>
                <a:cubicBezTo>
                  <a:pt x="630849" y="829438"/>
                  <a:pt x="812800" y="643762"/>
                  <a:pt x="812800" y="414719"/>
                </a:cubicBezTo>
                <a:cubicBezTo>
                  <a:pt x="812800" y="185676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sq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/>
            <a:endParaRPr sz="878"/>
          </a:p>
        </p:txBody>
      </p:sp>
      <p:sp>
        <p:nvSpPr>
          <p:cNvPr id="9" name="Google Shape;425;p22">
            <a:extLst>
              <a:ext uri="{FF2B5EF4-FFF2-40B4-BE49-F238E27FC236}">
                <a16:creationId xmlns:a16="http://schemas.microsoft.com/office/drawing/2014/main" id="{E10958C7-4B5E-48CD-3CEA-1D14B5A58152}"/>
              </a:ext>
            </a:extLst>
          </p:cNvPr>
          <p:cNvSpPr/>
          <p:nvPr/>
        </p:nvSpPr>
        <p:spPr>
          <a:xfrm rot="3170187">
            <a:off x="8291400" y="3498752"/>
            <a:ext cx="1068884" cy="1068884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/>
            <a:endParaRPr sz="878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25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5"/>
          <p:cNvSpPr txBox="1"/>
          <p:nvPr/>
        </p:nvSpPr>
        <p:spPr>
          <a:xfrm>
            <a:off x="5112214" y="2423006"/>
            <a:ext cx="3633092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/>
            <a:r>
              <a:rPr lang="ru-RU" sz="2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Обращение </a:t>
            </a:r>
            <a:br>
              <a:rPr lang="ru-RU" sz="2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 демонстративному потреблению</a:t>
            </a:r>
            <a:endParaRPr sz="2400" b="0" dirty="0"/>
          </a:p>
        </p:txBody>
      </p:sp>
      <p:grpSp>
        <p:nvGrpSpPr>
          <p:cNvPr id="485" name="Google Shape;485;p25"/>
          <p:cNvGrpSpPr/>
          <p:nvPr/>
        </p:nvGrpSpPr>
        <p:grpSpPr>
          <a:xfrm>
            <a:off x="398694" y="1805327"/>
            <a:ext cx="4460771" cy="2243032"/>
            <a:chOff x="283780" y="2673832"/>
            <a:chExt cx="6004025" cy="3019034"/>
          </a:xfrm>
        </p:grpSpPr>
        <p:pic>
          <p:nvPicPr>
            <p:cNvPr id="486" name="Google Shape;486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3780" y="2690853"/>
              <a:ext cx="6004025" cy="3002013"/>
            </a:xfrm>
            <a:prstGeom prst="rect">
              <a:avLst/>
            </a:prstGeom>
            <a:solidFill>
              <a:srgbClr val="ECECEC"/>
            </a:solidFill>
            <a:ln w="889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87" name="Google Shape;487;p25"/>
            <p:cNvSpPr/>
            <p:nvPr/>
          </p:nvSpPr>
          <p:spPr>
            <a:xfrm>
              <a:off x="283780" y="5158478"/>
              <a:ext cx="2692750" cy="517367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25"/>
            <p:cNvSpPr/>
            <p:nvPr/>
          </p:nvSpPr>
          <p:spPr>
            <a:xfrm>
              <a:off x="378372" y="2673832"/>
              <a:ext cx="1879250" cy="134952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435;p23">
            <a:extLst>
              <a:ext uri="{FF2B5EF4-FFF2-40B4-BE49-F238E27FC236}">
                <a16:creationId xmlns:a16="http://schemas.microsoft.com/office/drawing/2014/main" id="{27FDD9A4-B720-4ACB-A46F-88179E4698E0}"/>
              </a:ext>
            </a:extLst>
          </p:cNvPr>
          <p:cNvSpPr txBox="1"/>
          <p:nvPr/>
        </p:nvSpPr>
        <p:spPr>
          <a:xfrm>
            <a:off x="168765" y="766257"/>
            <a:ext cx="3796745" cy="661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4472C4"/>
              </a:buClr>
              <a:buSzPts val="4500"/>
            </a:pPr>
            <a:r>
              <a:rPr lang="ru-RU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Разбор ответов </a:t>
            </a:r>
            <a:endParaRPr sz="3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22;p22">
            <a:extLst>
              <a:ext uri="{FF2B5EF4-FFF2-40B4-BE49-F238E27FC236}">
                <a16:creationId xmlns:a16="http://schemas.microsoft.com/office/drawing/2014/main" id="{1E2B8A1E-7979-C836-AA29-7E6EB31DB2DF}"/>
              </a:ext>
            </a:extLst>
          </p:cNvPr>
          <p:cNvSpPr/>
          <p:nvPr/>
        </p:nvSpPr>
        <p:spPr>
          <a:xfrm rot="6600786">
            <a:off x="8476511" y="2945840"/>
            <a:ext cx="952304" cy="971798"/>
          </a:xfrm>
          <a:custGeom>
            <a:avLst/>
            <a:gdLst/>
            <a:ahLst/>
            <a:cxnLst/>
            <a:rect l="l" t="t" r="r" b="b"/>
            <a:pathLst>
              <a:path w="812800" h="829438" extrusionOk="0">
                <a:moveTo>
                  <a:pt x="406400" y="0"/>
                </a:moveTo>
                <a:cubicBezTo>
                  <a:pt x="181951" y="0"/>
                  <a:pt x="0" y="185676"/>
                  <a:pt x="0" y="414719"/>
                </a:cubicBezTo>
                <a:cubicBezTo>
                  <a:pt x="0" y="643762"/>
                  <a:pt x="181951" y="829438"/>
                  <a:pt x="406400" y="829438"/>
                </a:cubicBezTo>
                <a:cubicBezTo>
                  <a:pt x="630849" y="829438"/>
                  <a:pt x="812800" y="643762"/>
                  <a:pt x="812800" y="414719"/>
                </a:cubicBezTo>
                <a:cubicBezTo>
                  <a:pt x="812800" y="185676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sq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/>
            <a:endParaRPr sz="878"/>
          </a:p>
        </p:txBody>
      </p:sp>
      <p:sp>
        <p:nvSpPr>
          <p:cNvPr id="4" name="Google Shape;425;p22">
            <a:extLst>
              <a:ext uri="{FF2B5EF4-FFF2-40B4-BE49-F238E27FC236}">
                <a16:creationId xmlns:a16="http://schemas.microsoft.com/office/drawing/2014/main" id="{23C24F4A-3C38-9E12-0FA3-BD4C929484A8}"/>
              </a:ext>
            </a:extLst>
          </p:cNvPr>
          <p:cNvSpPr/>
          <p:nvPr/>
        </p:nvSpPr>
        <p:spPr>
          <a:xfrm rot="3170187">
            <a:off x="8253715" y="3510989"/>
            <a:ext cx="1068884" cy="1068884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/>
            <a:endParaRPr sz="878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3AB36B-05C9-5F59-0EDD-41E538F153CA}"/>
              </a:ext>
            </a:extLst>
          </p:cNvPr>
          <p:cNvSpPr/>
          <p:nvPr/>
        </p:nvSpPr>
        <p:spPr>
          <a:xfrm>
            <a:off x="236306" y="1674688"/>
            <a:ext cx="4777483" cy="2537716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046E2903-8166-DBB2-E9E3-6EEB0301E5B6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25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6"/>
          <p:cNvSpPr txBox="1"/>
          <p:nvPr/>
        </p:nvSpPr>
        <p:spPr>
          <a:xfrm>
            <a:off x="2705469" y="1379074"/>
            <a:ext cx="355001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ru-RU" sz="24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Эффект обрамления</a:t>
            </a:r>
            <a:endParaRPr sz="2400" b="0" dirty="0"/>
          </a:p>
        </p:txBody>
      </p:sp>
      <p:grpSp>
        <p:nvGrpSpPr>
          <p:cNvPr id="503" name="Google Shape;503;p26"/>
          <p:cNvGrpSpPr/>
          <p:nvPr/>
        </p:nvGrpSpPr>
        <p:grpSpPr>
          <a:xfrm>
            <a:off x="1401732" y="1958321"/>
            <a:ext cx="6157486" cy="2418922"/>
            <a:chOff x="681070" y="2524221"/>
            <a:chExt cx="8209981" cy="3225229"/>
          </a:xfrm>
        </p:grpSpPr>
        <p:pic>
          <p:nvPicPr>
            <p:cNvPr id="504" name="Google Shape;504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1070" y="2524221"/>
              <a:ext cx="8209981" cy="3225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26"/>
            <p:cNvSpPr/>
            <p:nvPr/>
          </p:nvSpPr>
          <p:spPr>
            <a:xfrm>
              <a:off x="2894549" y="4565694"/>
              <a:ext cx="2093661" cy="143962"/>
            </a:xfrm>
            <a:prstGeom prst="rect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435;p23">
            <a:extLst>
              <a:ext uri="{FF2B5EF4-FFF2-40B4-BE49-F238E27FC236}">
                <a16:creationId xmlns:a16="http://schemas.microsoft.com/office/drawing/2014/main" id="{77DAB0BA-9050-9262-4439-ADBFAFD6AABE}"/>
              </a:ext>
            </a:extLst>
          </p:cNvPr>
          <p:cNvSpPr txBox="1"/>
          <p:nvPr/>
        </p:nvSpPr>
        <p:spPr>
          <a:xfrm>
            <a:off x="168765" y="766257"/>
            <a:ext cx="3796745" cy="661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4472C4"/>
              </a:buClr>
              <a:buSzPts val="4500"/>
            </a:pPr>
            <a:r>
              <a:rPr lang="ru-RU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Разбор ответов </a:t>
            </a:r>
            <a:endParaRPr sz="3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22;p22">
            <a:extLst>
              <a:ext uri="{FF2B5EF4-FFF2-40B4-BE49-F238E27FC236}">
                <a16:creationId xmlns:a16="http://schemas.microsoft.com/office/drawing/2014/main" id="{263B9112-7E24-42AC-6B4D-BCCB068A7F8E}"/>
              </a:ext>
            </a:extLst>
          </p:cNvPr>
          <p:cNvSpPr/>
          <p:nvPr/>
        </p:nvSpPr>
        <p:spPr>
          <a:xfrm rot="6600786">
            <a:off x="8476511" y="2945840"/>
            <a:ext cx="952304" cy="971798"/>
          </a:xfrm>
          <a:custGeom>
            <a:avLst/>
            <a:gdLst/>
            <a:ahLst/>
            <a:cxnLst/>
            <a:rect l="l" t="t" r="r" b="b"/>
            <a:pathLst>
              <a:path w="812800" h="829438" extrusionOk="0">
                <a:moveTo>
                  <a:pt x="406400" y="0"/>
                </a:moveTo>
                <a:cubicBezTo>
                  <a:pt x="181951" y="0"/>
                  <a:pt x="0" y="185676"/>
                  <a:pt x="0" y="414719"/>
                </a:cubicBezTo>
                <a:cubicBezTo>
                  <a:pt x="0" y="643762"/>
                  <a:pt x="181951" y="829438"/>
                  <a:pt x="406400" y="829438"/>
                </a:cubicBezTo>
                <a:cubicBezTo>
                  <a:pt x="630849" y="829438"/>
                  <a:pt x="812800" y="643762"/>
                  <a:pt x="812800" y="414719"/>
                </a:cubicBezTo>
                <a:cubicBezTo>
                  <a:pt x="812800" y="185676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sq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/>
            <a:endParaRPr sz="878"/>
          </a:p>
        </p:txBody>
      </p:sp>
      <p:sp>
        <p:nvSpPr>
          <p:cNvPr id="4" name="Google Shape;425;p22">
            <a:extLst>
              <a:ext uri="{FF2B5EF4-FFF2-40B4-BE49-F238E27FC236}">
                <a16:creationId xmlns:a16="http://schemas.microsoft.com/office/drawing/2014/main" id="{ADFE7A0A-6A24-A66A-5AB1-C39356C345D7}"/>
              </a:ext>
            </a:extLst>
          </p:cNvPr>
          <p:cNvSpPr/>
          <p:nvPr/>
        </p:nvSpPr>
        <p:spPr>
          <a:xfrm rot="3170187">
            <a:off x="8253715" y="3510989"/>
            <a:ext cx="1068884" cy="1068884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/>
            <a:endParaRPr sz="878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F5205F-2DE6-D7DE-C678-9163506EED74}"/>
              </a:ext>
            </a:extLst>
          </p:cNvPr>
          <p:cNvSpPr/>
          <p:nvPr/>
        </p:nvSpPr>
        <p:spPr>
          <a:xfrm>
            <a:off x="1349079" y="1943601"/>
            <a:ext cx="6262789" cy="2706146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2915237F-9033-90CF-2018-E77D437D1E3F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352916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26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536F16-1E96-7812-FC78-CD7B299DF145}"/>
              </a:ext>
            </a:extLst>
          </p:cNvPr>
          <p:cNvSpPr/>
          <p:nvPr/>
        </p:nvSpPr>
        <p:spPr>
          <a:xfrm>
            <a:off x="0" y="1643487"/>
            <a:ext cx="9143999" cy="3168000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510"/>
            <a:endParaRPr lang="ru-RU" sz="3200" b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C64114-DC23-472C-6F6D-A2505F277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312" y="2962750"/>
            <a:ext cx="1394639" cy="13946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207FC9-5186-84B1-4721-C4CFFB5F8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164" y="2963293"/>
            <a:ext cx="1399672" cy="13996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0B4F02-5920-BA5D-8142-A7E89E0BD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017" y="2963293"/>
            <a:ext cx="1399672" cy="13996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6114A2-4112-8090-BF03-16DE79A83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131" y="2599293"/>
            <a:ext cx="340433" cy="2023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D2328F-FEFD-0FA9-0DEB-B810B47D5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371" y="2546201"/>
            <a:ext cx="280801" cy="2332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5025F8-9951-60A0-5BD0-6DDAD560E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609" y="2509067"/>
            <a:ext cx="280802" cy="297616"/>
          </a:xfrm>
          <a:prstGeom prst="rect">
            <a:avLst/>
          </a:prstGeom>
        </p:spPr>
      </p:pic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E48EA130-7F1F-9ACB-3B85-516D8B5C4EC1}"/>
              </a:ext>
            </a:extLst>
          </p:cNvPr>
          <p:cNvSpPr txBox="1">
            <a:spLocks/>
          </p:cNvSpPr>
          <p:nvPr/>
        </p:nvSpPr>
        <p:spPr>
          <a:xfrm>
            <a:off x="461372" y="1005661"/>
            <a:ext cx="7828259" cy="9147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 hangingPunct="1">
              <a:lnSpc>
                <a:spcPct val="9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Больше полезной информации </a:t>
            </a:r>
          </a:p>
          <a:p>
            <a:pPr algn="ctr" hangingPunct="1">
              <a:lnSpc>
                <a:spcPct val="9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можно найти на портале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5ED617-4526-C473-6CB2-A2C363388263}"/>
              </a:ext>
            </a:extLst>
          </p:cNvPr>
          <p:cNvSpPr txBox="1"/>
          <p:nvPr/>
        </p:nvSpPr>
        <p:spPr>
          <a:xfrm>
            <a:off x="2782181" y="1643486"/>
            <a:ext cx="340317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10"/>
            <a:r>
              <a:rPr lang="ru-RU" sz="2000" dirty="0" err="1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моифинансы.рф</a:t>
            </a:r>
            <a:r>
              <a:rPr lang="ru-RU" sz="2000" dirty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 </a:t>
            </a:r>
            <a:br>
              <a:rPr lang="ru-RU" sz="2000" dirty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и в его социальных сетях</a:t>
            </a:r>
          </a:p>
        </p:txBody>
      </p:sp>
      <p:sp>
        <p:nvSpPr>
          <p:cNvPr id="12" name="Номер слайда 8">
            <a:extLst>
              <a:ext uri="{FF2B5EF4-FFF2-40B4-BE49-F238E27FC236}">
                <a16:creationId xmlns:a16="http://schemas.microsoft.com/office/drawing/2014/main" id="{6EAF7ECB-698C-CD2F-BABC-C52BA6CA9A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39055" y="4781951"/>
            <a:ext cx="173124" cy="256480"/>
          </a:xfrm>
        </p:spPr>
        <p:txBody>
          <a:bodyPr anchor="ctr"/>
          <a:lstStyle/>
          <a:p>
            <a:pPr algn="r"/>
            <a:fld id="{86CB4B4D-7CA3-9044-876B-883B54F8677D}" type="slidenum">
              <a:rPr lang="ru-RU" sz="1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27</a:t>
            </a:fld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296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469FDA-6EEC-8141-B00C-8A547D3A57B1}"/>
              </a:ext>
            </a:extLst>
          </p:cNvPr>
          <p:cNvSpPr txBox="1"/>
          <p:nvPr/>
        </p:nvSpPr>
        <p:spPr>
          <a:xfrm>
            <a:off x="481269" y="1609672"/>
            <a:ext cx="7813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0" dirty="0"/>
              <a:t>Поведение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отдельных лиц</a:t>
            </a:r>
            <a:r>
              <a:rPr lang="ru-RU" sz="1600" b="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групп</a:t>
            </a:r>
            <a:r>
              <a:rPr lang="ru-RU" sz="1600" b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600" b="0" dirty="0"/>
              <a:t>или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организаций</a:t>
            </a:r>
            <a:r>
              <a:rPr lang="ru-RU" sz="1600" b="0" dirty="0"/>
              <a:t> и все виды деятельности, связанные с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покупкой</a:t>
            </a:r>
            <a:r>
              <a:rPr lang="ru-RU" sz="1600" b="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использованием</a:t>
            </a:r>
            <a:r>
              <a:rPr lang="ru-RU" sz="1600" b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600" b="0" dirty="0"/>
              <a:t>и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распоряжением</a:t>
            </a:r>
            <a:r>
              <a:rPr lang="ru-RU" sz="1600" b="0" dirty="0"/>
              <a:t> товарами </a:t>
            </a:r>
            <a:br>
              <a:rPr lang="ru-RU" sz="1600" b="0" dirty="0"/>
            </a:br>
            <a:r>
              <a:rPr lang="ru-RU" sz="1600" b="0" dirty="0"/>
              <a:t>и услугами, включая эмоциональные, психические и поведенческие реакции потребителя, которые предшествуют или следуют за этими действиями.</a:t>
            </a: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BB794110-F454-4147-A40A-5E2CE382090E}"/>
              </a:ext>
            </a:extLst>
          </p:cNvPr>
          <p:cNvSpPr txBox="1">
            <a:spLocks/>
          </p:cNvSpPr>
          <p:nvPr/>
        </p:nvSpPr>
        <p:spPr>
          <a:xfrm>
            <a:off x="306592" y="1013232"/>
            <a:ext cx="6368527" cy="46322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buClr>
                <a:srgbClr val="31B7BC"/>
              </a:buClr>
              <a:buSzPts val="3600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Поведение потребителей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Номер слайда 8">
            <a:extLst>
              <a:ext uri="{FF2B5EF4-FFF2-40B4-BE49-F238E27FC236}">
                <a16:creationId xmlns:a16="http://schemas.microsoft.com/office/drawing/2014/main" id="{0C5BF170-DF99-8A25-FD6F-30079A946F0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39055" y="4781951"/>
            <a:ext cx="173124" cy="256480"/>
          </a:xfrm>
        </p:spPr>
        <p:txBody>
          <a:bodyPr anchor="ctr"/>
          <a:lstStyle/>
          <a:p>
            <a:pPr algn="r"/>
            <a:fld id="{86CB4B4D-7CA3-9044-876B-883B54F8677D}" type="slidenum">
              <a:rPr lang="ru-RU" sz="1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3</a:t>
            </a:fld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Изображение выглядит как мультфильм, иллюстрация, Графи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AEA1CABD-E81B-1976-CF29-940E9BA83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64" y="2758316"/>
            <a:ext cx="4528355" cy="190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9668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1C3A5-AF9B-3737-76AC-E95938D35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F9727D8F-A194-DA35-910C-6363675AE415}"/>
              </a:ext>
            </a:extLst>
          </p:cNvPr>
          <p:cNvSpPr txBox="1">
            <a:spLocks/>
          </p:cNvSpPr>
          <p:nvPr/>
        </p:nvSpPr>
        <p:spPr>
          <a:xfrm>
            <a:off x="269521" y="1013232"/>
            <a:ext cx="6368527" cy="46322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buClr>
                <a:srgbClr val="31B7BC"/>
              </a:buClr>
              <a:buSzPts val="3600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Рациональность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Номер слайда 8">
            <a:extLst>
              <a:ext uri="{FF2B5EF4-FFF2-40B4-BE49-F238E27FC236}">
                <a16:creationId xmlns:a16="http://schemas.microsoft.com/office/drawing/2014/main" id="{C9EE78A5-F24F-5E99-8216-42FC72CBE0A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39055" y="4781951"/>
            <a:ext cx="173124" cy="256480"/>
          </a:xfrm>
        </p:spPr>
        <p:txBody>
          <a:bodyPr anchor="ctr"/>
          <a:lstStyle/>
          <a:p>
            <a:pPr algn="r"/>
            <a:fld id="{86CB4B4D-7CA3-9044-876B-883B54F8677D}" type="slidenum">
              <a:rPr lang="ru-RU" sz="1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</a:t>
            </a:fld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208;p4">
            <a:extLst>
              <a:ext uri="{FF2B5EF4-FFF2-40B4-BE49-F238E27FC236}">
                <a16:creationId xmlns:a16="http://schemas.microsoft.com/office/drawing/2014/main" id="{9FBE12C3-BC00-5C88-17AC-0D25D04AF5AC}"/>
              </a:ext>
            </a:extLst>
          </p:cNvPr>
          <p:cNvSpPr txBox="1"/>
          <p:nvPr/>
        </p:nvSpPr>
        <p:spPr>
          <a:xfrm>
            <a:off x="211182" y="1642056"/>
            <a:ext cx="8492127" cy="16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4BB3B3"/>
              </a:buClr>
              <a:buSzPts val="2400"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Финансовая</a:t>
            </a:r>
            <a:r>
              <a:rPr lang="ru-RU" sz="1800" b="0" dirty="0">
                <a:solidFill>
                  <a:srgbClr val="171D23"/>
                </a:solidFill>
                <a:latin typeface="Arial"/>
                <a:ea typeface="Arial"/>
                <a:cs typeface="Arial"/>
                <a:sym typeface="Arial"/>
              </a:rPr>
              <a:t> – стремление к повышению своего материального достатка </a:t>
            </a:r>
            <a:br>
              <a:rPr lang="ru-RU" sz="1800" b="0" dirty="0">
                <a:solidFill>
                  <a:srgbClr val="171D2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dirty="0">
                <a:solidFill>
                  <a:srgbClr val="171D23"/>
                </a:solidFill>
                <a:latin typeface="Arial"/>
                <a:ea typeface="Arial"/>
                <a:cs typeface="Arial"/>
                <a:sym typeface="Arial"/>
              </a:rPr>
              <a:t>и обеспечению собственного финансового благополучия в будущем. </a:t>
            </a:r>
            <a:endParaRPr sz="1800" b="0" dirty="0">
              <a:solidFill>
                <a:srgbClr val="171D2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ct val="90000"/>
              </a:lnSpc>
              <a:spcBef>
                <a:spcPts val="750"/>
              </a:spcBef>
              <a:buClr>
                <a:srgbClr val="4BB3B3"/>
              </a:buClr>
              <a:buSzPts val="2400"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Ценностно-смысловая</a:t>
            </a:r>
            <a:r>
              <a:rPr lang="ru-RU" sz="1800" b="0" dirty="0">
                <a:solidFill>
                  <a:srgbClr val="171D23"/>
                </a:solidFill>
                <a:latin typeface="Arial"/>
                <a:ea typeface="Arial"/>
                <a:cs typeface="Arial"/>
                <a:sym typeface="Arial"/>
              </a:rPr>
              <a:t> – действие в соответствии с наиболее значимыми для человека жизненными принципами и смыслами, ценностями и идеалами, целями и притязаниями.</a:t>
            </a:r>
            <a:endParaRPr sz="878" dirty="0"/>
          </a:p>
          <a:p>
            <a:pPr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400"/>
            </a:pPr>
            <a:endParaRPr sz="18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12;p4" descr="Изображение выглядит как рисунок, иллюстрация, графическая встав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B56FF70-8C75-A811-921B-05C9216D86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6580" y="3194900"/>
            <a:ext cx="3730841" cy="1565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0444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683CAE1D-82DD-8338-2038-B1561726B04F}"/>
              </a:ext>
            </a:extLst>
          </p:cNvPr>
          <p:cNvSpPr txBox="1">
            <a:spLocks/>
          </p:cNvSpPr>
          <p:nvPr/>
        </p:nvSpPr>
        <p:spPr>
          <a:xfrm>
            <a:off x="269522" y="1013232"/>
            <a:ext cx="3659012" cy="46322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buClr>
                <a:srgbClr val="31B7BC"/>
              </a:buClr>
              <a:buSzPts val="3600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Импульсивность</a:t>
            </a:r>
          </a:p>
          <a:p>
            <a:pPr hangingPunct="1">
              <a:buClr>
                <a:srgbClr val="31B7BC"/>
              </a:buClr>
              <a:buSzPts val="3600"/>
            </a:pP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185540-80F8-872E-3F65-4BD4E7B5A7A6}"/>
              </a:ext>
            </a:extLst>
          </p:cNvPr>
          <p:cNvSpPr/>
          <p:nvPr/>
        </p:nvSpPr>
        <p:spPr>
          <a:xfrm>
            <a:off x="306592" y="1583466"/>
            <a:ext cx="487158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fontAlgn="base">
              <a:buFont typeface="Wingdings" pitchFamily="2" charset="2"/>
              <a:buChar char="§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Покупали ли Вы когда-нибудь что-нибудь, что вам на самом деле не было нужно?</a:t>
            </a:r>
          </a:p>
          <a:p>
            <a:pPr marL="285750" indent="-285750" algn="l" fontAlgn="base">
              <a:buFont typeface="Wingdings" pitchFamily="2" charset="2"/>
              <a:buChar char="§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Тратите ли Вы больше, чем зарабатываете?</a:t>
            </a:r>
          </a:p>
          <a:p>
            <a:pPr marL="285750" indent="-285750" algn="l" fontAlgn="base">
              <a:buFont typeface="Wingdings" pitchFamily="2" charset="2"/>
              <a:buChar char="§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Делаете ли Вы когда-нибудь покупки, которые на самом деле Вам не по карману?</a:t>
            </a:r>
          </a:p>
          <a:p>
            <a:pPr marL="285750" indent="-285750" algn="l" fontAlgn="base">
              <a:buFont typeface="Wingdings" pitchFamily="2" charset="2"/>
              <a:buChar char="§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Совершаете ли Вы какие-то поступки под влиянием момента?</a:t>
            </a:r>
          </a:p>
          <a:p>
            <a:pPr marL="285750" indent="-285750" algn="l" fontAlgn="base">
              <a:buFont typeface="Wingdings" pitchFamily="2" charset="2"/>
              <a:buChar char="§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Говорите ли Вы иногда что-то такое, в чем потом раскаиваетесь?</a:t>
            </a:r>
          </a:p>
          <a:p>
            <a:pPr marL="285750" indent="-285750" algn="l" fontAlgn="base">
              <a:buFont typeface="Wingdings" pitchFamily="2" charset="2"/>
              <a:buChar char="§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Если Вы беретесь за какое-то дело, то НЕ всегда доводите его до конца?</a:t>
            </a:r>
          </a:p>
          <a:p>
            <a:pPr marL="285750" indent="-285750" algn="l" fontAlgn="base">
              <a:buFont typeface="Wingdings" pitchFamily="2" charset="2"/>
              <a:buChar char="§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Вы неусидчивы в театре или на лекциях?</a:t>
            </a:r>
          </a:p>
          <a:p>
            <a:pPr marL="285750" indent="-285750" algn="l" fontAlgn="base">
              <a:buFont typeface="Wingdings" pitchFamily="2" charset="2"/>
              <a:buChar char="§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Вы действуете под влиянием порыва?</a:t>
            </a:r>
          </a:p>
        </p:txBody>
      </p:sp>
      <p:pic>
        <p:nvPicPr>
          <p:cNvPr id="6" name="Рисунок 5" descr="Изображение выглядит как мультфильм, Мультфильм, иллюстрация, рисун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1262529-A423-ED40-B83A-001B2B579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24" y="1376284"/>
            <a:ext cx="4525546" cy="3417895"/>
          </a:xfrm>
          <a:prstGeom prst="rect">
            <a:avLst/>
          </a:prstGeom>
        </p:spPr>
      </p:pic>
      <p:sp>
        <p:nvSpPr>
          <p:cNvPr id="7" name="Номер слайда 8">
            <a:extLst>
              <a:ext uri="{FF2B5EF4-FFF2-40B4-BE49-F238E27FC236}">
                <a16:creationId xmlns:a16="http://schemas.microsoft.com/office/drawing/2014/main" id="{8626D98C-460E-893F-61F4-8779A566C8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39055" y="4781951"/>
            <a:ext cx="173124" cy="256480"/>
          </a:xfrm>
        </p:spPr>
        <p:txBody>
          <a:bodyPr anchor="ctr"/>
          <a:lstStyle/>
          <a:p>
            <a:pPr algn="r"/>
            <a:fld id="{86CB4B4D-7CA3-9044-876B-883B54F8677D}" type="slidenum">
              <a:rPr lang="ru-RU" sz="1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5</a:t>
            </a:fld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40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7;p6">
            <a:extLst>
              <a:ext uri="{FF2B5EF4-FFF2-40B4-BE49-F238E27FC236}">
                <a16:creationId xmlns:a16="http://schemas.microsoft.com/office/drawing/2014/main" id="{A0A3EEE6-40B1-4B1A-61B5-B78F111F9EF4}"/>
              </a:ext>
            </a:extLst>
          </p:cNvPr>
          <p:cNvSpPr txBox="1"/>
          <p:nvPr/>
        </p:nvSpPr>
        <p:spPr>
          <a:xfrm>
            <a:off x="269522" y="2082533"/>
            <a:ext cx="4824039" cy="258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85750" indent="-285750" algn="l">
              <a:lnSpc>
                <a:spcPct val="150000"/>
              </a:lnSpc>
              <a:buClr>
                <a:srgbClr val="E6215A"/>
              </a:buClr>
              <a:buSzPts val="2400"/>
              <a:buFont typeface="Wingdings" pitchFamily="2" charset="2"/>
              <a:buChar char="ü"/>
            </a:pPr>
            <a:r>
              <a:rPr lang="ru-RU" sz="1400" b="0" dirty="0">
                <a:solidFill>
                  <a:srgbClr val="171D23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Избегайте мест, где можно совершить импульсивную покупку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50000"/>
              </a:lnSpc>
              <a:spcBef>
                <a:spcPts val="750"/>
              </a:spcBef>
              <a:buClr>
                <a:srgbClr val="E6215A"/>
              </a:buClr>
              <a:buSzPts val="2400"/>
              <a:buFont typeface="Wingdings" pitchFamily="2" charset="2"/>
              <a:buChar char="ü"/>
            </a:pPr>
            <a:r>
              <a:rPr lang="ru-RU" sz="1400" b="0" dirty="0">
                <a:solidFill>
                  <a:srgbClr val="171D23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Составьте список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50000"/>
              </a:lnSpc>
              <a:spcBef>
                <a:spcPts val="750"/>
              </a:spcBef>
              <a:buClr>
                <a:srgbClr val="E6215A"/>
              </a:buClr>
              <a:buSzPts val="2400"/>
              <a:buFont typeface="Wingdings" pitchFamily="2" charset="2"/>
              <a:buChar char="ü"/>
            </a:pPr>
            <a:r>
              <a:rPr lang="ru-RU" sz="1400" b="0" dirty="0">
                <a:solidFill>
                  <a:srgbClr val="171D23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Используйте опцию «отложить»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50000"/>
              </a:lnSpc>
              <a:spcBef>
                <a:spcPts val="750"/>
              </a:spcBef>
              <a:buClr>
                <a:srgbClr val="E6215A"/>
              </a:buClr>
              <a:buSzPts val="2400"/>
              <a:buFont typeface="Wingdings" pitchFamily="2" charset="2"/>
              <a:buChar char="ü"/>
            </a:pPr>
            <a:r>
              <a:rPr lang="ru-RU" sz="1400" b="0" dirty="0">
                <a:solidFill>
                  <a:srgbClr val="171D23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Не держите на карте большую сумму денег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50000"/>
              </a:lnSpc>
              <a:spcBef>
                <a:spcPts val="750"/>
              </a:spcBef>
              <a:buClr>
                <a:srgbClr val="E6215A"/>
              </a:buClr>
              <a:buSzPts val="2400"/>
              <a:buFont typeface="Wingdings" pitchFamily="2" charset="2"/>
              <a:buChar char="ü"/>
            </a:pPr>
            <a:r>
              <a:rPr lang="ru-RU" sz="1400" b="0" dirty="0">
                <a:solidFill>
                  <a:srgbClr val="171D23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Изучите причины покупок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50000"/>
              </a:lnSpc>
              <a:spcBef>
                <a:spcPts val="750"/>
              </a:spcBef>
              <a:buClr>
                <a:srgbClr val="E6215A"/>
              </a:buClr>
              <a:buSzPts val="2400"/>
              <a:buFont typeface="Wingdings" pitchFamily="2" charset="2"/>
              <a:buChar char="ü"/>
            </a:pPr>
            <a:endParaRPr sz="1400" b="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521F0BF8-CAFA-2792-113D-C39A63F65C5B}"/>
              </a:ext>
            </a:extLst>
          </p:cNvPr>
          <p:cNvSpPr txBox="1">
            <a:spLocks/>
          </p:cNvSpPr>
          <p:nvPr/>
        </p:nvSpPr>
        <p:spPr>
          <a:xfrm>
            <a:off x="269522" y="1013232"/>
            <a:ext cx="6065964" cy="46322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buClr>
                <a:srgbClr val="31B7BC"/>
              </a:buClr>
              <a:buSzPts val="3600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Как избежать импульсивных покупок?</a:t>
            </a:r>
          </a:p>
          <a:p>
            <a:pPr hangingPunct="1">
              <a:buClr>
                <a:srgbClr val="31B7BC"/>
              </a:buClr>
              <a:buSzPts val="3600"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>
              <a:buClr>
                <a:srgbClr val="31B7BC"/>
              </a:buClr>
              <a:buSzPts val="3600"/>
            </a:pP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F7B056-70E4-DA49-1672-D5AE2ACD6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52836" y="1606781"/>
            <a:ext cx="2882330" cy="2865764"/>
          </a:xfrm>
          <a:prstGeom prst="rect">
            <a:avLst/>
          </a:prstGeom>
        </p:spPr>
      </p:pic>
      <p:sp>
        <p:nvSpPr>
          <p:cNvPr id="7" name="Номер слайда 8">
            <a:extLst>
              <a:ext uri="{FF2B5EF4-FFF2-40B4-BE49-F238E27FC236}">
                <a16:creationId xmlns:a16="http://schemas.microsoft.com/office/drawing/2014/main" id="{1627827D-9BDF-B21A-D20C-69DE05F993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39055" y="4781951"/>
            <a:ext cx="173124" cy="256480"/>
          </a:xfrm>
        </p:spPr>
        <p:txBody>
          <a:bodyPr anchor="ctr"/>
          <a:lstStyle/>
          <a:p>
            <a:pPr algn="r"/>
            <a:fld id="{86CB4B4D-7CA3-9044-876B-883B54F8677D}" type="slidenum">
              <a:rPr lang="ru-RU" sz="1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6</a:t>
            </a:fld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633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"/>
          <p:cNvSpPr txBox="1"/>
          <p:nvPr/>
        </p:nvSpPr>
        <p:spPr>
          <a:xfrm>
            <a:off x="255421" y="1723802"/>
            <a:ext cx="8492127" cy="16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2400"/>
            </a:pPr>
            <a:endParaRPr sz="18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7"/>
          <p:cNvSpPr txBox="1"/>
          <p:nvPr/>
        </p:nvSpPr>
        <p:spPr>
          <a:xfrm>
            <a:off x="189206" y="754172"/>
            <a:ext cx="7886700" cy="582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 dirty="0">
                <a:latin typeface="Arial"/>
                <a:ea typeface="Arial"/>
                <a:cs typeface="Arial"/>
                <a:sym typeface="Arial"/>
              </a:rPr>
              <a:t>Алгоритм рациональной покупки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7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7"/>
          <p:cNvGrpSpPr/>
          <p:nvPr/>
        </p:nvGrpSpPr>
        <p:grpSpPr>
          <a:xfrm>
            <a:off x="476585" y="1336361"/>
            <a:ext cx="8270963" cy="3201977"/>
            <a:chOff x="11871" y="0"/>
            <a:chExt cx="11027951" cy="4269302"/>
          </a:xfrm>
        </p:grpSpPr>
        <p:sp>
          <p:nvSpPr>
            <p:cNvPr id="240" name="Google Shape;240;p7"/>
            <p:cNvSpPr/>
            <p:nvPr/>
          </p:nvSpPr>
          <p:spPr>
            <a:xfrm>
              <a:off x="828877" y="0"/>
              <a:ext cx="9393940" cy="426930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 dirty="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1871" y="1280790"/>
              <a:ext cx="3557264" cy="170772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/>
            </a:p>
          </p:txBody>
        </p:sp>
        <p:sp>
          <p:nvSpPr>
            <p:cNvPr id="242" name="Google Shape;242;p7"/>
            <p:cNvSpPr txBox="1"/>
            <p:nvPr/>
          </p:nvSpPr>
          <p:spPr>
            <a:xfrm>
              <a:off x="95235" y="1364154"/>
              <a:ext cx="3390536" cy="1540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856" tIns="82856" rIns="82856" bIns="82856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lt1"/>
                </a:buClr>
                <a:buSzPts val="2900"/>
              </a:pPr>
              <a:r>
                <a:rPr lang="ru-RU" sz="2175" b="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Перечень покупок в соответствии </a:t>
              </a:r>
              <a:br>
                <a:rPr lang="ru-RU" sz="2175" b="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2175" b="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бюджетом</a:t>
              </a:r>
              <a:endParaRPr sz="878" dirty="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3747215" y="1280790"/>
              <a:ext cx="3557264" cy="170772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/>
            </a:p>
          </p:txBody>
        </p:sp>
        <p:sp>
          <p:nvSpPr>
            <p:cNvPr id="244" name="Google Shape;244;p7"/>
            <p:cNvSpPr txBox="1"/>
            <p:nvPr/>
          </p:nvSpPr>
          <p:spPr>
            <a:xfrm>
              <a:off x="3830579" y="1364154"/>
              <a:ext cx="3390536" cy="1540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856" tIns="82856" rIns="82856" bIns="82856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lt1"/>
                </a:buClr>
                <a:buSzPts val="2900"/>
              </a:pPr>
              <a:r>
                <a:rPr lang="ru-RU" sz="2175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Варианты</a:t>
              </a:r>
              <a:endParaRPr sz="878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7482558" y="1280790"/>
              <a:ext cx="3557264" cy="170772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/>
              <a:endParaRPr sz="878"/>
            </a:p>
          </p:txBody>
        </p:sp>
        <p:sp>
          <p:nvSpPr>
            <p:cNvPr id="246" name="Google Shape;246;p7"/>
            <p:cNvSpPr txBox="1"/>
            <p:nvPr/>
          </p:nvSpPr>
          <p:spPr>
            <a:xfrm>
              <a:off x="7565922" y="1364154"/>
              <a:ext cx="3390536" cy="1540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856" tIns="82856" rIns="82856" bIns="82856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lt1"/>
                </a:buClr>
                <a:buSzPts val="2900"/>
              </a:pPr>
              <a:r>
                <a:rPr lang="ru-RU" sz="2175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Доступные товары хорошего качества</a:t>
              </a:r>
              <a:endParaRPr sz="878"/>
            </a:p>
          </p:txBody>
        </p:sp>
      </p:grpSp>
      <p:sp>
        <p:nvSpPr>
          <p:cNvPr id="2" name="Номер слайда 8">
            <a:extLst>
              <a:ext uri="{FF2B5EF4-FFF2-40B4-BE49-F238E27FC236}">
                <a16:creationId xmlns:a16="http://schemas.microsoft.com/office/drawing/2014/main" id="{9E03B879-5E95-DC4A-4D5E-FCBA8B860555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173124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7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8"/>
          <p:cNvSpPr txBox="1"/>
          <p:nvPr/>
        </p:nvSpPr>
        <p:spPr>
          <a:xfrm>
            <a:off x="156566" y="763748"/>
            <a:ext cx="7886700" cy="56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 dirty="0">
                <a:latin typeface="Arial"/>
                <a:ea typeface="Arial"/>
                <a:cs typeface="Arial"/>
                <a:sym typeface="Arial"/>
              </a:rPr>
              <a:t>Ограниченная рациональность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8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3628" y="1449312"/>
            <a:ext cx="6216743" cy="311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8">
            <a:extLst>
              <a:ext uri="{FF2B5EF4-FFF2-40B4-BE49-F238E27FC236}">
                <a16:creationId xmlns:a16="http://schemas.microsoft.com/office/drawing/2014/main" id="{5F8E84B8-135C-77DB-284F-571361159EED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173124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8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"/>
          <p:cNvSpPr txBox="1"/>
          <p:nvPr/>
        </p:nvSpPr>
        <p:spPr>
          <a:xfrm>
            <a:off x="255421" y="1723802"/>
            <a:ext cx="8492127" cy="16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2400"/>
            </a:pPr>
            <a:endParaRPr sz="18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9"/>
          <p:cNvSpPr txBox="1"/>
          <p:nvPr/>
        </p:nvSpPr>
        <p:spPr>
          <a:xfrm>
            <a:off x="221880" y="1004494"/>
            <a:ext cx="7886700" cy="49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lnSpcReduction="10000"/>
          </a:bodyPr>
          <a:lstStyle/>
          <a:p>
            <a:pPr algn="l">
              <a:lnSpc>
                <a:spcPct val="90000"/>
              </a:lnSpc>
              <a:buClr>
                <a:srgbClr val="31B7BC"/>
              </a:buClr>
              <a:buSzPts val="4500"/>
            </a:pPr>
            <a:r>
              <a:rPr lang="ru-RU" sz="3200" dirty="0">
                <a:latin typeface="Arial"/>
                <a:ea typeface="Arial"/>
                <a:cs typeface="Arial"/>
                <a:sym typeface="Arial"/>
              </a:rPr>
              <a:t>Демонстративное потребление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9" descr="Изображение выглядит как круг, Графика, графическая вставка, графический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8580" y="102394"/>
            <a:ext cx="883391" cy="7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9"/>
          <p:cNvSpPr/>
          <p:nvPr/>
        </p:nvSpPr>
        <p:spPr>
          <a:xfrm>
            <a:off x="221880" y="1516450"/>
            <a:ext cx="8109044" cy="131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1800" dirty="0">
                <a:solidFill>
                  <a:schemeClr val="accent5">
                    <a:lumMod val="9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Эффект </a:t>
            </a:r>
            <a:r>
              <a:rPr lang="ru-RU" sz="1800" dirty="0" err="1">
                <a:solidFill>
                  <a:schemeClr val="accent5">
                    <a:lumMod val="9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Веблена</a:t>
            </a:r>
            <a:r>
              <a:rPr lang="ru-RU" sz="1800" dirty="0">
                <a:solidFill>
                  <a:schemeClr val="accent5">
                    <a:lumMod val="9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— это демонстративное потребление, которое возникает при потреблении благ, недоступных для большинства обычных потребителей в связи с их высокой ценой </a:t>
            </a:r>
            <a:endParaRPr sz="878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C3A83E-EFAC-4DF1-4D64-E10CB4800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39450" y="2845908"/>
            <a:ext cx="5673903" cy="1863252"/>
          </a:xfrm>
          <a:prstGeom prst="rect">
            <a:avLst/>
          </a:prstGeom>
        </p:spPr>
      </p:pic>
      <p:sp>
        <p:nvSpPr>
          <p:cNvPr id="4" name="Номер слайда 8">
            <a:extLst>
              <a:ext uri="{FF2B5EF4-FFF2-40B4-BE49-F238E27FC236}">
                <a16:creationId xmlns:a16="http://schemas.microsoft.com/office/drawing/2014/main" id="{0D2F666E-0791-38B1-D69A-8D15B0E1FAD8}"/>
              </a:ext>
            </a:extLst>
          </p:cNvPr>
          <p:cNvSpPr txBox="1">
            <a:spLocks/>
          </p:cNvSpPr>
          <p:nvPr/>
        </p:nvSpPr>
        <p:spPr>
          <a:xfrm>
            <a:off x="8639055" y="4781951"/>
            <a:ext cx="173124" cy="256480"/>
          </a:xfrm>
          <a:prstGeom prst="rect">
            <a:avLst/>
          </a:prstGeom>
        </p:spPr>
        <p:txBody>
          <a:bodyPr anchor="ctr"/>
          <a:lstStyle>
            <a:defPPr marL="0" marR="0" indent="0" algn="l" defTabSz="35661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7830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35661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53492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713232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89154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069848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248156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6464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fld id="{86CB4B4D-7CA3-9044-876B-883B54F8677D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9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Пользовательские 6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F8B1C0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7534</TotalTime>
  <Words>693</Words>
  <Application>Microsoft Office PowerPoint</Application>
  <PresentationFormat>Экран (16:9)</PresentationFormat>
  <Paragraphs>130</Paragraphs>
  <Slides>27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Arial Black</vt:lpstr>
      <vt:lpstr>Calibri</vt:lpstr>
      <vt:lpstr>Helvetica Neue</vt:lpstr>
      <vt:lpstr>Helvetica Neue Light</vt:lpstr>
      <vt:lpstr>Helvetica Neue Medium</vt:lpstr>
      <vt:lpstr>Proxima Nova Rg</vt:lpstr>
      <vt:lpstr>Raleway</vt:lpstr>
      <vt:lpstr>Wingdings</vt:lpstr>
      <vt:lpstr>White</vt:lpstr>
      <vt:lpstr>«Рациональное потребление»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User</cp:lastModifiedBy>
  <cp:revision>248</cp:revision>
  <dcterms:modified xsi:type="dcterms:W3CDTF">2025-11-14T17:37:38Z</dcterms:modified>
</cp:coreProperties>
</file>