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86" r:id="rId3"/>
    <p:sldId id="287" r:id="rId4"/>
    <p:sldId id="308" r:id="rId5"/>
    <p:sldId id="309" r:id="rId6"/>
    <p:sldId id="284" r:id="rId7"/>
    <p:sldId id="314" r:id="rId8"/>
    <p:sldId id="312" r:id="rId9"/>
    <p:sldId id="313" r:id="rId10"/>
    <p:sldId id="315" r:id="rId11"/>
    <p:sldId id="316" r:id="rId12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Rg" panose="020005060300000200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2754" userDrawn="1">
          <p15:clr>
            <a:srgbClr val="A4A3A4"/>
          </p15:clr>
        </p15:guide>
        <p15:guide id="3" pos="4468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pos="5556">
          <p15:clr>
            <a:srgbClr val="A4A3A4"/>
          </p15:clr>
        </p15:guide>
        <p15:guide id="7" pos="1723">
          <p15:clr>
            <a:srgbClr val="A4A3A4"/>
          </p15:clr>
        </p15:guide>
        <p15:guide id="8" orient="horz" pos="2051">
          <p15:clr>
            <a:srgbClr val="A4A3A4"/>
          </p15:clr>
        </p15:guide>
        <p15:guide id="9" pos="3107">
          <p15:clr>
            <a:srgbClr val="A4A3A4"/>
          </p15:clr>
        </p15:guide>
        <p15:guide id="10" orient="horz" pos="373">
          <p15:clr>
            <a:srgbClr val="A4A3A4"/>
          </p15:clr>
        </p15:guide>
        <p15:guide id="11" orient="horz" pos="259">
          <p15:clr>
            <a:srgbClr val="A4A3A4"/>
          </p15:clr>
        </p15:guide>
        <p15:guide id="12" orient="horz" pos="89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cDQQR24KtZK3qFFQIHE0731X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0"/>
    <p:restoredTop sz="80597" autoAdjust="0"/>
  </p:normalViewPr>
  <p:slideViewPr>
    <p:cSldViewPr snapToGrid="0">
      <p:cViewPr varScale="1">
        <p:scale>
          <a:sx n="118" d="100"/>
          <a:sy n="118" d="100"/>
        </p:scale>
        <p:origin x="1554" y="90"/>
      </p:cViewPr>
      <p:guideLst>
        <p:guide pos="181"/>
        <p:guide orient="horz" pos="2754"/>
        <p:guide pos="4468"/>
        <p:guide pos="2880"/>
        <p:guide orient="horz" pos="1529"/>
        <p:guide pos="5556"/>
        <p:guide pos="1723"/>
        <p:guide orient="horz" pos="2051"/>
        <p:guide pos="3107"/>
        <p:guide orient="horz" pos="373"/>
        <p:guide orient="horz" pos="259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8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47A05E6D-217A-4919-90EE-646D4AE8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>
            <a:extLst>
              <a:ext uri="{FF2B5EF4-FFF2-40B4-BE49-F238E27FC236}">
                <a16:creationId xmlns:a16="http://schemas.microsoft.com/office/drawing/2014/main" id="{8FF803B6-9619-860D-E765-8F680AC305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7:notes">
            <a:extLst>
              <a:ext uri="{FF2B5EF4-FFF2-40B4-BE49-F238E27FC236}">
                <a16:creationId xmlns:a16="http://schemas.microsoft.com/office/drawing/2014/main" id="{A2A39E80-3C3F-BEA8-B10F-EC52EEE89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74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46616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7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43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1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4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>
  <p:cSld name="Заголовок и подзаголовок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A53CB-7305-ACEB-2C6A-A30241780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646" y="170953"/>
            <a:ext cx="879982" cy="3824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33DD7-3293-4D3A-3E12-27FDAB5D9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0" y="668990"/>
            <a:ext cx="6212541" cy="4474509"/>
          </a:xfrm>
          <a:prstGeom prst="rect">
            <a:avLst/>
          </a:prstGeom>
        </p:spPr>
      </p:pic>
      <p:pic>
        <p:nvPicPr>
          <p:cNvPr id="17" name="Google Shape;1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0523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59659" cy="19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04"/>
            <a:ext cx="2159659" cy="190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1" userDrawn="1">
          <p15:clr>
            <a:srgbClr val="FBAE40"/>
          </p15:clr>
        </p15:guide>
        <p15:guide id="3" orient="horz" pos="31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пункты">
  <p:cSld name="1_Заголовок и пункты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87D8F4F3-513F-21F2-5F47-AE2E3C6F2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/>
          <p:nvPr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7595" y="280146"/>
            <a:ext cx="683387" cy="1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3"/>
          <p:cNvCxnSpPr/>
          <p:nvPr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 — по центру">
  <p:cSld name="2_Заголовок — по центр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9" name="Google Shape;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5" name="Google Shape;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Фото — горизонтально">
  <p:cSld name="4_Фото — горизонтально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1" name="Google Shape;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17264-FBDD-97A9-1234-D94445582B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7462" y="187429"/>
            <a:ext cx="879982" cy="382422"/>
          </a:xfrm>
          <a:prstGeom prst="rect">
            <a:avLst/>
          </a:prstGeom>
        </p:spPr>
      </p:pic>
      <p:sp>
        <p:nvSpPr>
          <p:cNvPr id="6" name="Google Shape;6;p29"/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cxnSp>
        <p:nvCxnSpPr>
          <p:cNvPr id="7" name="Google Shape;7;p29"/>
          <p:cNvCxnSpPr/>
          <p:nvPr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10339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9"/>
          <p:cNvCxnSpPr/>
          <p:nvPr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29"/>
          <p:cNvSpPr txBox="1"/>
          <p:nvPr/>
        </p:nvSpPr>
        <p:spPr>
          <a:xfrm>
            <a:off x="3323738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CBF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Восьмой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pos="181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2155377" y="174604"/>
            <a:ext cx="302012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000" b="1" i="0" u="none" strike="noStrike" cap="none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Восьмой этап </a:t>
            </a:r>
            <a: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Всероссийской просветительской </a:t>
            </a:r>
            <a:b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Эстафеты «Мои финансы»</a:t>
            </a:r>
            <a:endParaRPr sz="1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473811" y="2215484"/>
            <a:ext cx="5539343" cy="125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Азбука начинающего инвестора: </a:t>
            </a:r>
            <a:b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базовые понятия</a:t>
            </a:r>
            <a:endParaRPr sz="1100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спикер,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sz="1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Рисунок 8" descr="Изображение выглядит как мультфильм, графическая вставка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6AACDD-877A-A578-1F2C-E440EAE83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66" y="1070476"/>
            <a:ext cx="3814634" cy="3936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Ключевые идеи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804333" y="1565883"/>
            <a:ext cx="7916334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Создайте финансовую подушку безопасности перед тем, как начать. Никогда не инвестируйте заёмные деньги!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Диверсифицируйте портфель: распределяйте капитал между разными активами, отраслями, валютами и странами, чтобы снизить зависимость от неудачи одного из них.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Понимайте связь риска и доходности: чем выше потенциальная доходность инструмента, тем выше риск потери вложений.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Оценивайте характеристики инструментов: при выборе инвестиционного инструмента анализируйте его риск, доходность, ликвидность, срок и наличие гарантий.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Используйте налоговые льготы: рассмотрите возможность открытия ИИС-3 или участия в Программе долгосрочных сбережений (ПДС) для оформления налоговых вычетов и дополнительного дохода.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160;p5"/>
          <p:cNvSpPr txBox="1"/>
          <p:nvPr/>
        </p:nvSpPr>
        <p:spPr>
          <a:xfrm>
            <a:off x="306592" y="1487941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1" name="Google Shape;161;p5"/>
          <p:cNvSpPr txBox="1"/>
          <p:nvPr/>
        </p:nvSpPr>
        <p:spPr>
          <a:xfrm>
            <a:off x="306592" y="2145348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2" name="Google Shape;163;p5"/>
          <p:cNvSpPr txBox="1"/>
          <p:nvPr/>
        </p:nvSpPr>
        <p:spPr>
          <a:xfrm>
            <a:off x="306592" y="2754742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3" name="Google Shape;164;p5"/>
          <p:cNvSpPr txBox="1"/>
          <p:nvPr/>
        </p:nvSpPr>
        <p:spPr>
          <a:xfrm>
            <a:off x="316558" y="342376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4" name="Google Shape;164;p5"/>
          <p:cNvSpPr txBox="1"/>
          <p:nvPr/>
        </p:nvSpPr>
        <p:spPr>
          <a:xfrm>
            <a:off x="316558" y="416036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dirty="0">
              <a:solidFill>
                <a:srgbClr val="717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5D8273F3-32C6-C9FA-05A8-AFF8F451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>
            <a:extLst>
              <a:ext uri="{FF2B5EF4-FFF2-40B4-BE49-F238E27FC236}">
                <a16:creationId xmlns:a16="http://schemas.microsoft.com/office/drawing/2014/main" id="{1CF6B605-3C83-A765-3529-9AE1F29780DF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7">
            <a:extLst>
              <a:ext uri="{FF2B5EF4-FFF2-40B4-BE49-F238E27FC236}">
                <a16:creationId xmlns:a16="http://schemas.microsoft.com/office/drawing/2014/main" id="{5B6D2B22-65AC-B8D0-3991-C4FF783F32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312" y="2962750"/>
            <a:ext cx="1394639" cy="13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>
            <a:extLst>
              <a:ext uri="{FF2B5EF4-FFF2-40B4-BE49-F238E27FC236}">
                <a16:creationId xmlns:a16="http://schemas.microsoft.com/office/drawing/2014/main" id="{FFE33EB6-C4C0-E203-FB0B-6C7ACF6774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164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>
            <a:extLst>
              <a:ext uri="{FF2B5EF4-FFF2-40B4-BE49-F238E27FC236}">
                <a16:creationId xmlns:a16="http://schemas.microsoft.com/office/drawing/2014/main" id="{C39D06EC-1763-251A-3BEF-95526A8543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017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>
            <a:extLst>
              <a:ext uri="{FF2B5EF4-FFF2-40B4-BE49-F238E27FC236}">
                <a16:creationId xmlns:a16="http://schemas.microsoft.com/office/drawing/2014/main" id="{193E258D-D863-AB1B-E4CB-C509FCFAFAC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31" y="2599293"/>
            <a:ext cx="340433" cy="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>
            <a:extLst>
              <a:ext uri="{FF2B5EF4-FFF2-40B4-BE49-F238E27FC236}">
                <a16:creationId xmlns:a16="http://schemas.microsoft.com/office/drawing/2014/main" id="{247AC719-93CD-9D5B-EA40-ED91BFDF69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5371" y="2546201"/>
            <a:ext cx="280801" cy="23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>
            <a:extLst>
              <a:ext uri="{FF2B5EF4-FFF2-40B4-BE49-F238E27FC236}">
                <a16:creationId xmlns:a16="http://schemas.microsoft.com/office/drawing/2014/main" id="{C6AEB035-EF0A-FB40-EB37-BB54A0B641A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09" y="2509067"/>
            <a:ext cx="280802" cy="2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>
            <a:extLst>
              <a:ext uri="{FF2B5EF4-FFF2-40B4-BE49-F238E27FC236}">
                <a16:creationId xmlns:a16="http://schemas.microsoft.com/office/drawing/2014/main" id="{846D1F54-3313-DEF7-9C39-7840F620E9EB}"/>
              </a:ext>
            </a:extLst>
          </p:cNvPr>
          <p:cNvSpPr txBox="1"/>
          <p:nvPr/>
        </p:nvSpPr>
        <p:spPr>
          <a:xfrm>
            <a:off x="569638" y="753340"/>
            <a:ext cx="7828259" cy="9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Больше полезной информации </a:t>
            </a:r>
            <a:endParaRPr sz="2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можно найти</a:t>
            </a:r>
            <a:endParaRPr sz="28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>
            <a:extLst>
              <a:ext uri="{FF2B5EF4-FFF2-40B4-BE49-F238E27FC236}">
                <a16:creationId xmlns:a16="http://schemas.microsoft.com/office/drawing/2014/main" id="{FB5ABF1D-C6E5-14E5-2A37-8B4F420732C2}"/>
              </a:ext>
            </a:extLst>
          </p:cNvPr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портале моифинансы.рф </a:t>
            </a:r>
            <a:b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 социальных сетях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44A8CA31-AAFE-DE18-BDA8-BB47220D21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36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2"/>
          <p:cNvSpPr txBox="1"/>
          <p:nvPr/>
        </p:nvSpPr>
        <p:spPr>
          <a:xfrm>
            <a:off x="418594" y="2614913"/>
            <a:ext cx="1395193" cy="38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dirty="0">
                <a:solidFill>
                  <a:srgbClr val="171D23"/>
                </a:solidFill>
              </a:rPr>
              <a:t>Увеличение благосостояния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8;p2"/>
          <p:cNvSpPr txBox="1">
            <a:spLocks/>
          </p:cNvSpPr>
          <p:nvPr/>
        </p:nvSpPr>
        <p:spPr>
          <a:xfrm>
            <a:off x="306591" y="984579"/>
            <a:ext cx="6115149" cy="36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3400"/>
            </a:pPr>
            <a:r>
              <a:rPr lang="ru-RU" sz="20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ЗАЧЕМ ИНВЕСТИРОВАТЬ?</a:t>
            </a:r>
          </a:p>
        </p:txBody>
      </p:sp>
      <p:sp>
        <p:nvSpPr>
          <p:cNvPr id="4" name="Google Shape;131;p4"/>
          <p:cNvSpPr/>
          <p:nvPr/>
        </p:nvSpPr>
        <p:spPr>
          <a:xfrm>
            <a:off x="1775221" y="1770481"/>
            <a:ext cx="7036957" cy="720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5;p4"/>
          <p:cNvSpPr/>
          <p:nvPr/>
        </p:nvSpPr>
        <p:spPr>
          <a:xfrm>
            <a:off x="306591" y="1766518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36;p4"/>
          <p:cNvSpPr txBox="1"/>
          <p:nvPr/>
        </p:nvSpPr>
        <p:spPr>
          <a:xfrm>
            <a:off x="452319" y="1771662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Инвестиции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6;p4"/>
          <p:cNvSpPr txBox="1"/>
          <p:nvPr/>
        </p:nvSpPr>
        <p:spPr>
          <a:xfrm>
            <a:off x="2004602" y="1784231"/>
            <a:ext cx="6687079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ts val="1800"/>
            </a:pPr>
            <a:r>
              <a:rPr lang="ru-RU" b="1" dirty="0">
                <a:solidFill>
                  <a:schemeClr val="lt1"/>
                </a:solidFill>
              </a:rPr>
              <a:t>– это вложение денежных средств или других активов с целью получения дохода в будущем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Google Shape;100;p2"/>
          <p:cNvSpPr txBox="1"/>
          <p:nvPr/>
        </p:nvSpPr>
        <p:spPr>
          <a:xfrm>
            <a:off x="2551128" y="2614913"/>
            <a:ext cx="1602312" cy="38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dirty="0">
                <a:solidFill>
                  <a:srgbClr val="171D23"/>
                </a:solidFill>
              </a:rPr>
              <a:t>Снижение потерь от инфляции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0;p2"/>
          <p:cNvSpPr txBox="1"/>
          <p:nvPr/>
        </p:nvSpPr>
        <p:spPr>
          <a:xfrm>
            <a:off x="4890781" y="2614913"/>
            <a:ext cx="1486741" cy="38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dirty="0">
                <a:solidFill>
                  <a:srgbClr val="171D23"/>
                </a:solidFill>
              </a:rPr>
              <a:t>Диверсификация источников благосостояния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0;p2"/>
          <p:cNvSpPr txBox="1"/>
          <p:nvPr/>
        </p:nvSpPr>
        <p:spPr>
          <a:xfrm>
            <a:off x="7114863" y="2614913"/>
            <a:ext cx="1395193" cy="38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Накопления </a:t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старость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2;p4">
            <a:extLst>
              <a:ext uri="{FF2B5EF4-FFF2-40B4-BE49-F238E27FC236}">
                <a16:creationId xmlns:a16="http://schemas.microsoft.com/office/drawing/2014/main" id="{28619E0A-C31C-09BB-9197-4498763D8C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A4A918-6ED9-B166-1911-C58D85EB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082" y="3401493"/>
            <a:ext cx="1088622" cy="10788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C6BED0-E337-9431-E268-86E1CF1BE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9294" y="3336896"/>
            <a:ext cx="1129741" cy="11248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614C39-CE60-9DFD-BE4E-10C390FEF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313" y="3260875"/>
            <a:ext cx="1129741" cy="1276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B40AEE-7C63-48B6-3BF5-B7B791012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4863" y="3338931"/>
            <a:ext cx="1404595" cy="12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06591" y="1481720"/>
            <a:ext cx="8505588" cy="720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06592" y="866052"/>
            <a:ext cx="7051138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ГОТОВЫ ЛИ ВЫ ИНВЕСТИРОВАТЬ?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51182" y="2004730"/>
            <a:ext cx="1760930" cy="253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финансовой подушки безопасности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06591" y="1482797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52319" y="1495457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Финансовый резерв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06591" y="3829504"/>
            <a:ext cx="8505588" cy="720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06591" y="3046910"/>
            <a:ext cx="8505588" cy="720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306591" y="2264315"/>
            <a:ext cx="8505588" cy="720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06591" y="2265538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06591" y="3048127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06591" y="3829504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452319" y="2274100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 защита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52319" y="3053821"/>
            <a:ext cx="125393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Накопления / Сбережения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452319" y="3840630"/>
            <a:ext cx="1178007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Инвестиции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1983392" y="1495457"/>
            <a:ext cx="6407979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финансовой подушки безопасности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983392" y="2235964"/>
            <a:ext cx="2848285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Рисковое страхование жизни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Страхование от несчастных случаев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172399" y="2235964"/>
            <a:ext cx="3285973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ДМС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Страхование имущества и ответственности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983392" y="3025469"/>
            <a:ext cx="340875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Банковские вклады и накопительные счета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Негосударственное пенсионное обеспечение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691963" y="3025469"/>
            <a:ext cx="3120216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Программа долгосрочных сбережений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Накопительное страхование жизни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1983392" y="3510677"/>
            <a:ext cx="3020997" cy="10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Биржевые активы (брокерский счет,</a:t>
            </a: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доверительное управление, ИИС)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Облигации`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102229" y="3510677"/>
            <a:ext cx="3479875" cy="104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lt1"/>
                </a:solidFill>
              </a:rPr>
              <a:t>Д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олевое страхование жизни (ДСЖ)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Обезличенный металлический счет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5"/>
          <p:cNvSpPr txBox="1"/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ПРАВИЛА НАЧИНАЮЩЕГО ИНВЕСТОРА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Google Shape;159;p5"/>
          <p:cNvSpPr txBox="1"/>
          <p:nvPr/>
        </p:nvSpPr>
        <p:spPr>
          <a:xfrm>
            <a:off x="1024622" y="1486515"/>
            <a:ext cx="3767667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Сначала подушка, потом биржа:</a:t>
            </a:r>
          </a:p>
          <a:p>
            <a:pPr lvl="0">
              <a:buClr>
                <a:schemeClr val="accent2"/>
              </a:buClr>
              <a:buSzPts val="1600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инвестируйте деньги, которые могут внезапно понадобиться</a:t>
            </a:r>
            <a:b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dirty="0">
                <a:solidFill>
                  <a:srgbClr val="717DF4"/>
                </a:solidFill>
              </a:rPr>
              <a:t>Инвестируйте только то, что готовы потерять: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поймите, готовы ли вы психологически к потере капитала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Диверсифицируйте: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распределяйте капитал между разными активами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lang="ru-RU" dirty="0"/>
          </a:p>
          <a:p>
            <a:pPr lvl="0">
              <a:buClr>
                <a:schemeClr val="accent2"/>
              </a:buClr>
              <a:buSzPts val="1600"/>
            </a:pPr>
            <a:r>
              <a:rPr lang="ru-RU" b="1" dirty="0">
                <a:solidFill>
                  <a:srgbClr val="717DF4"/>
                </a:solidFill>
              </a:rPr>
              <a:t>Начинайте с малого: </a:t>
            </a:r>
            <a:r>
              <a:rPr lang="ru-RU" dirty="0"/>
              <a:t>протестируйте свою стратегию, инструменты и брокерскую платформу</a:t>
            </a:r>
            <a:endParaRPr dirty="0"/>
          </a:p>
        </p:txBody>
      </p:sp>
      <p:sp>
        <p:nvSpPr>
          <p:cNvPr id="6" name="Google Shape;162;p5"/>
          <p:cNvSpPr txBox="1"/>
          <p:nvPr/>
        </p:nvSpPr>
        <p:spPr>
          <a:xfrm>
            <a:off x="5506826" y="1454833"/>
            <a:ext cx="33274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Не поддавайтесь эмоциям: </a:t>
            </a:r>
            <a:endParaRPr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600"/>
            </a:pPr>
            <a:r>
              <a:rPr lang="ru-RU" dirty="0"/>
              <a:t>эмоциональные решения скорее убыточны и разрушают заранее составленную стратегию</a:t>
            </a:r>
          </a:p>
          <a:p>
            <a:pPr lvl="0">
              <a:buSzPts val="1600"/>
            </a:pP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Не верьте мошенникам: </a:t>
            </a:r>
          </a:p>
          <a:p>
            <a:pPr lvl="0">
              <a:buClr>
                <a:schemeClr val="accent2"/>
              </a:buClr>
              <a:buSzPts val="1600"/>
            </a:pPr>
            <a:r>
              <a:rPr lang="ru-RU" dirty="0">
                <a:solidFill>
                  <a:schemeClr val="tx1"/>
                </a:solidFill>
              </a:rPr>
              <a:t>если обещают гарантированную доходность, не объясняют источники дохода, давят на срочность, используют чрезмерно сложную терминологию</a:t>
            </a:r>
          </a:p>
          <a:p>
            <a:pPr lvl="0">
              <a:buClr>
                <a:schemeClr val="accent2"/>
              </a:buClr>
              <a:buSzPts val="1600"/>
            </a:pPr>
            <a:endParaRPr lang="ru-RU" b="1" i="0" u="none" strike="noStrike" cap="none" dirty="0">
              <a:solidFill>
                <a:srgbClr val="717DF4"/>
              </a:solidFill>
              <a:sym typeface="Arial"/>
            </a:endParaRPr>
          </a:p>
          <a:p>
            <a:pPr lvl="0">
              <a:buClr>
                <a:schemeClr val="accent2"/>
              </a:buClr>
              <a:buSzPts val="1600"/>
            </a:pPr>
            <a:r>
              <a:rPr lang="ru-RU" b="1" dirty="0">
                <a:solidFill>
                  <a:srgbClr val="717DF4"/>
                </a:solidFill>
              </a:rPr>
              <a:t>Критически осмысляйте все предложения</a:t>
            </a:r>
            <a:endParaRPr b="1" dirty="0">
              <a:solidFill>
                <a:srgbClr val="717DF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5BE6CB7-5566-D5FC-E8EB-AAA8346C91EE}"/>
              </a:ext>
            </a:extLst>
          </p:cNvPr>
          <p:cNvSpPr/>
          <p:nvPr/>
        </p:nvSpPr>
        <p:spPr>
          <a:xfrm>
            <a:off x="316760" y="1547444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Google Shape;218;p54">
            <a:extLst>
              <a:ext uri="{FF2B5EF4-FFF2-40B4-BE49-F238E27FC236}">
                <a16:creationId xmlns:a16="http://schemas.microsoft.com/office/drawing/2014/main" id="{0A1EF546-CEB5-4DB2-48C2-086F89903D5D}"/>
              </a:ext>
            </a:extLst>
          </p:cNvPr>
          <p:cNvSpPr txBox="1"/>
          <p:nvPr/>
        </p:nvSpPr>
        <p:spPr>
          <a:xfrm>
            <a:off x="516037" y="1674208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D1973EC-602A-95C0-55F7-7CA9B9A0D423}"/>
              </a:ext>
            </a:extLst>
          </p:cNvPr>
          <p:cNvSpPr/>
          <p:nvPr/>
        </p:nvSpPr>
        <p:spPr>
          <a:xfrm>
            <a:off x="316760" y="2322141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Google Shape;218;p54">
            <a:extLst>
              <a:ext uri="{FF2B5EF4-FFF2-40B4-BE49-F238E27FC236}">
                <a16:creationId xmlns:a16="http://schemas.microsoft.com/office/drawing/2014/main" id="{107FD3DA-E6B1-0EEB-F63F-A3548A76BCCF}"/>
              </a:ext>
            </a:extLst>
          </p:cNvPr>
          <p:cNvSpPr txBox="1"/>
          <p:nvPr/>
        </p:nvSpPr>
        <p:spPr>
          <a:xfrm>
            <a:off x="516037" y="2448905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46A71E9-397D-6C5F-D98A-03ABB7586358}"/>
              </a:ext>
            </a:extLst>
          </p:cNvPr>
          <p:cNvSpPr/>
          <p:nvPr/>
        </p:nvSpPr>
        <p:spPr>
          <a:xfrm>
            <a:off x="310085" y="3123553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Google Shape;218;p54">
            <a:extLst>
              <a:ext uri="{FF2B5EF4-FFF2-40B4-BE49-F238E27FC236}">
                <a16:creationId xmlns:a16="http://schemas.microsoft.com/office/drawing/2014/main" id="{3DB287E8-16C1-1EDA-371E-08717724648B}"/>
              </a:ext>
            </a:extLst>
          </p:cNvPr>
          <p:cNvSpPr txBox="1"/>
          <p:nvPr/>
        </p:nvSpPr>
        <p:spPr>
          <a:xfrm>
            <a:off x="509362" y="3250317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0F0ABED-534B-BCA8-0E54-B0ED7B489EAF}"/>
              </a:ext>
            </a:extLst>
          </p:cNvPr>
          <p:cNvSpPr/>
          <p:nvPr/>
        </p:nvSpPr>
        <p:spPr>
          <a:xfrm>
            <a:off x="306592" y="3857293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Google Shape;218;p54">
            <a:extLst>
              <a:ext uri="{FF2B5EF4-FFF2-40B4-BE49-F238E27FC236}">
                <a16:creationId xmlns:a16="http://schemas.microsoft.com/office/drawing/2014/main" id="{9A679924-9F37-CD6B-0DE1-407295353BC8}"/>
              </a:ext>
            </a:extLst>
          </p:cNvPr>
          <p:cNvSpPr txBox="1"/>
          <p:nvPr/>
        </p:nvSpPr>
        <p:spPr>
          <a:xfrm>
            <a:off x="505869" y="3984057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C54D358-1B92-FCE0-B880-BF42331E610B}"/>
              </a:ext>
            </a:extLst>
          </p:cNvPr>
          <p:cNvSpPr/>
          <p:nvPr/>
        </p:nvSpPr>
        <p:spPr>
          <a:xfrm>
            <a:off x="4792289" y="1480575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Google Shape;218;p54">
            <a:extLst>
              <a:ext uri="{FF2B5EF4-FFF2-40B4-BE49-F238E27FC236}">
                <a16:creationId xmlns:a16="http://schemas.microsoft.com/office/drawing/2014/main" id="{5A8DF218-FF1F-5238-335B-640DEC58E15D}"/>
              </a:ext>
            </a:extLst>
          </p:cNvPr>
          <p:cNvSpPr txBox="1"/>
          <p:nvPr/>
        </p:nvSpPr>
        <p:spPr>
          <a:xfrm>
            <a:off x="4991566" y="1607339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F41D5D-D53F-58C9-78C7-7AD70293DDB2}"/>
              </a:ext>
            </a:extLst>
          </p:cNvPr>
          <p:cNvSpPr/>
          <p:nvPr/>
        </p:nvSpPr>
        <p:spPr>
          <a:xfrm>
            <a:off x="4792289" y="2534688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oogle Shape;218;p54">
            <a:extLst>
              <a:ext uri="{FF2B5EF4-FFF2-40B4-BE49-F238E27FC236}">
                <a16:creationId xmlns:a16="http://schemas.microsoft.com/office/drawing/2014/main" id="{3DEFD1C1-B759-C7F4-F332-EABF964E727C}"/>
              </a:ext>
            </a:extLst>
          </p:cNvPr>
          <p:cNvSpPr txBox="1"/>
          <p:nvPr/>
        </p:nvSpPr>
        <p:spPr>
          <a:xfrm>
            <a:off x="4991566" y="2661452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EF9F1EC-E764-00FF-57C2-73DFA4BD097B}"/>
              </a:ext>
            </a:extLst>
          </p:cNvPr>
          <p:cNvSpPr/>
          <p:nvPr/>
        </p:nvSpPr>
        <p:spPr>
          <a:xfrm>
            <a:off x="4792289" y="3942588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Google Shape;218;p54">
            <a:extLst>
              <a:ext uri="{FF2B5EF4-FFF2-40B4-BE49-F238E27FC236}">
                <a16:creationId xmlns:a16="http://schemas.microsoft.com/office/drawing/2014/main" id="{EE307E0C-41EB-EA1A-EA32-1944A3F6C91C}"/>
              </a:ext>
            </a:extLst>
          </p:cNvPr>
          <p:cNvSpPr txBox="1"/>
          <p:nvPr/>
        </p:nvSpPr>
        <p:spPr>
          <a:xfrm>
            <a:off x="4991566" y="4069352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2;p4">
            <a:extLst>
              <a:ext uri="{FF2B5EF4-FFF2-40B4-BE49-F238E27FC236}">
                <a16:creationId xmlns:a16="http://schemas.microsoft.com/office/drawing/2014/main" id="{258CC4B0-7360-C6DB-9A13-4C76B8B2E8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27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ВАЖНЫЕ ХАРАКТЕРИСТИКИ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ИНВЕСТИЦИОННЫХ ИНСТРУМЕНТОВ  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128376" y="1890713"/>
            <a:ext cx="357293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Риск: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вероятность утраты вложенных средств / вероятность неполучения ожидаемого дохода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Доходность: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годовой темп прироста вложенных средств в процентах 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Ликвидность: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досрочного прекращения, вывода вложенных средств без потерь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5962072" y="1890713"/>
            <a:ext cx="329430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Срок инвестирования: </a:t>
            </a:r>
            <a:endParaRPr sz="1600"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ru-RU" sz="1600" dirty="0"/>
              <a:t>до 1 года, 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ru-RU" sz="1600" dirty="0"/>
              <a:t>от 1 года до 5 лет,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ru-RU" sz="1600" dirty="0"/>
              <a:t>более 5 лет.</a:t>
            </a:r>
          </a:p>
          <a:p>
            <a:pPr lvl="0">
              <a:buSzPts val="1600"/>
            </a:pPr>
            <a:endParaRPr lang="ru-RU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600"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Наличие гарантий</a:t>
            </a:r>
            <a:r>
              <a:rPr lang="ru-RU" sz="1600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случай отзыва лицензии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финансовой организации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налоговых льгот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25AC8-EDD8-1207-B2C1-2AF19DFF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212" y="1993219"/>
            <a:ext cx="666053" cy="510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51FA66-6B6D-08DA-AB72-97D389C15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08" y="2868088"/>
            <a:ext cx="552119" cy="549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0E6486-D3A9-912B-0DC0-6B1A111BB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257" y="3670638"/>
            <a:ext cx="692419" cy="6068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31C504-C9FD-9161-753B-3BB2BDDD8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6656" y="1977065"/>
            <a:ext cx="758737" cy="59468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Шрифт, искусство, симв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7B72BB-462D-CFEA-AC3E-2EECD483C1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0375" y="3411258"/>
            <a:ext cx="815018" cy="815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26;p5"/>
          <p:cNvCxnSpPr/>
          <p:nvPr/>
        </p:nvCxnSpPr>
        <p:spPr>
          <a:xfrm>
            <a:off x="372597" y="4659319"/>
            <a:ext cx="8479129" cy="0"/>
          </a:xfrm>
          <a:prstGeom prst="straightConnector1">
            <a:avLst/>
          </a:prstGeom>
          <a:noFill/>
          <a:ln w="38100" cap="flat" cmpd="sng">
            <a:solidFill>
              <a:srgbClr val="EE7D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" name="Google Shape;127;p5"/>
          <p:cNvCxnSpPr/>
          <p:nvPr/>
        </p:nvCxnSpPr>
        <p:spPr>
          <a:xfrm rot="10800000">
            <a:off x="374644" y="1597725"/>
            <a:ext cx="0" cy="3053048"/>
          </a:xfrm>
          <a:prstGeom prst="straightConnector1">
            <a:avLst/>
          </a:prstGeom>
          <a:noFill/>
          <a:ln w="38100" cap="flat" cmpd="sng">
            <a:solidFill>
              <a:srgbClr val="717DF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" name="Google Shape;128;p5"/>
          <p:cNvCxnSpPr/>
          <p:nvPr/>
        </p:nvCxnSpPr>
        <p:spPr>
          <a:xfrm rot="10800000" flipH="1">
            <a:off x="372597" y="1833482"/>
            <a:ext cx="7775574" cy="2817291"/>
          </a:xfrm>
          <a:prstGeom prst="straightConnector1">
            <a:avLst/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29;p5"/>
          <p:cNvSpPr txBox="1"/>
          <p:nvPr/>
        </p:nvSpPr>
        <p:spPr>
          <a:xfrm>
            <a:off x="7566305" y="2619517"/>
            <a:ext cx="1106732" cy="22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ВАЛЮТА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5"/>
          <p:cNvSpPr/>
          <p:nvPr/>
        </p:nvSpPr>
        <p:spPr>
          <a:xfrm>
            <a:off x="565169" y="1590411"/>
            <a:ext cx="17115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Планируемая доходность </a:t>
            </a:r>
            <a:endParaRPr sz="1400" b="0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от инвестиций</a:t>
            </a:r>
            <a:endParaRPr sz="1400" b="0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1;p5"/>
          <p:cNvSpPr txBox="1"/>
          <p:nvPr/>
        </p:nvSpPr>
        <p:spPr>
          <a:xfrm>
            <a:off x="6033740" y="1463040"/>
            <a:ext cx="1108881" cy="22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2;p5"/>
          <p:cNvSpPr txBox="1"/>
          <p:nvPr/>
        </p:nvSpPr>
        <p:spPr>
          <a:xfrm>
            <a:off x="4660207" y="3431666"/>
            <a:ext cx="14805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</a:rPr>
              <a:t>ДРАГОЦЕННЫЕ МЕТАЛЛЫ</a:t>
            </a:r>
            <a:endParaRPr sz="1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3;p5"/>
          <p:cNvSpPr txBox="1"/>
          <p:nvPr/>
        </p:nvSpPr>
        <p:spPr>
          <a:xfrm>
            <a:off x="3300828" y="2365858"/>
            <a:ext cx="1545198" cy="26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НЕДВИЖИМОСТЬ</a:t>
            </a:r>
            <a:endParaRPr sz="12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4;p5"/>
          <p:cNvSpPr txBox="1"/>
          <p:nvPr/>
        </p:nvSpPr>
        <p:spPr>
          <a:xfrm>
            <a:off x="2344712" y="4379974"/>
            <a:ext cx="1109954" cy="27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69369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ОБЛИГАЦИИ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5;p5"/>
          <p:cNvSpPr txBox="1"/>
          <p:nvPr/>
        </p:nvSpPr>
        <p:spPr>
          <a:xfrm>
            <a:off x="1051566" y="3286332"/>
            <a:ext cx="1114040" cy="31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ДЕПОЗИТЫ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6;p5"/>
          <p:cNvSpPr/>
          <p:nvPr/>
        </p:nvSpPr>
        <p:spPr>
          <a:xfrm>
            <a:off x="5778622" y="4320350"/>
            <a:ext cx="3041528" cy="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EE7D00"/>
                </a:solidFill>
                <a:latin typeface="Arial"/>
                <a:ea typeface="Arial"/>
                <a:cs typeface="Arial"/>
                <a:sym typeface="Arial"/>
              </a:rPr>
              <a:t>Риск потери части инвестиций</a:t>
            </a:r>
            <a:endParaRPr sz="1400" b="0" i="0" u="none" strike="noStrike" cap="none">
              <a:solidFill>
                <a:srgbClr val="EE7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7816" y="2039491"/>
            <a:ext cx="583711" cy="58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107" y="3508518"/>
            <a:ext cx="562957" cy="56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9;p5"/>
          <p:cNvSpPr/>
          <p:nvPr/>
        </p:nvSpPr>
        <p:spPr>
          <a:xfrm>
            <a:off x="323850" y="4608525"/>
            <a:ext cx="101588" cy="101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159" y="2637605"/>
            <a:ext cx="526537" cy="52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0022" y="2873743"/>
            <a:ext cx="640889" cy="6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18209" y="3798084"/>
            <a:ext cx="562957" cy="56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6543" y="1743704"/>
            <a:ext cx="523275" cy="5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44;p5"/>
          <p:cNvSpPr/>
          <p:nvPr/>
        </p:nvSpPr>
        <p:spPr>
          <a:xfrm>
            <a:off x="1557792" y="4158186"/>
            <a:ext cx="101588" cy="101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5;p5"/>
          <p:cNvSpPr/>
          <p:nvPr/>
        </p:nvSpPr>
        <p:spPr>
          <a:xfrm>
            <a:off x="2848894" y="3674765"/>
            <a:ext cx="101588" cy="1015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46;p5"/>
          <p:cNvSpPr/>
          <p:nvPr/>
        </p:nvSpPr>
        <p:spPr>
          <a:xfrm>
            <a:off x="4022633" y="3255170"/>
            <a:ext cx="101588" cy="1015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47;p5"/>
          <p:cNvSpPr/>
          <p:nvPr/>
        </p:nvSpPr>
        <p:spPr>
          <a:xfrm>
            <a:off x="5349672" y="2773513"/>
            <a:ext cx="101588" cy="101588"/>
          </a:xfrm>
          <a:prstGeom prst="ellipse">
            <a:avLst/>
          </a:prstGeom>
          <a:solidFill>
            <a:srgbClr val="9F851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8;p5"/>
          <p:cNvSpPr/>
          <p:nvPr/>
        </p:nvSpPr>
        <p:spPr>
          <a:xfrm>
            <a:off x="6537386" y="2349900"/>
            <a:ext cx="101588" cy="101588"/>
          </a:xfrm>
          <a:prstGeom prst="ellipse">
            <a:avLst/>
          </a:prstGeom>
          <a:solidFill>
            <a:srgbClr val="C1821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9;p5"/>
          <p:cNvSpPr/>
          <p:nvPr/>
        </p:nvSpPr>
        <p:spPr>
          <a:xfrm>
            <a:off x="8082593" y="1791488"/>
            <a:ext cx="101588" cy="101588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50;p5"/>
          <p:cNvSpPr txBox="1"/>
          <p:nvPr/>
        </p:nvSpPr>
        <p:spPr>
          <a:xfrm>
            <a:off x="323850" y="1038489"/>
            <a:ext cx="7042141" cy="35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 Black"/>
              <a:buNone/>
            </a:pPr>
            <a:r>
              <a:rPr lang="ru-RU" sz="26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Взаимосвязь риска и доходности</a:t>
            </a:r>
            <a:endParaRPr dirty="0"/>
          </a:p>
        </p:txBody>
      </p:sp>
      <p:sp>
        <p:nvSpPr>
          <p:cNvPr id="2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24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53041" y="3976178"/>
            <a:ext cx="3020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buClr>
                <a:srgbClr val="717DF4"/>
              </a:buClr>
              <a:buSzPts val="1600"/>
              <a:buFont typeface="+mj-lt"/>
              <a:buAutoNum type="arabicPeriod"/>
            </a:pPr>
            <a:r>
              <a:rPr lang="ru-RU" dirty="0"/>
              <a:t>Консервативный </a:t>
            </a:r>
          </a:p>
          <a:p>
            <a:pPr marL="342900" lvl="0" indent="-342900">
              <a:buClr>
                <a:srgbClr val="717DF4"/>
              </a:buClr>
              <a:buSzPts val="1600"/>
              <a:buFont typeface="+mj-lt"/>
              <a:buAutoNum type="arabicPeriod"/>
            </a:pPr>
            <a:r>
              <a:rPr lang="ru-RU" dirty="0"/>
              <a:t>Умеренный / рациональный</a:t>
            </a:r>
          </a:p>
          <a:p>
            <a:pPr marL="342900" lvl="0" indent="-342900">
              <a:buClr>
                <a:srgbClr val="717DF4"/>
              </a:buClr>
              <a:buSzPts val="1600"/>
              <a:buFont typeface="+mj-lt"/>
              <a:buAutoNum type="arabicPeriod"/>
            </a:pPr>
            <a:r>
              <a:rPr lang="ru-RU" dirty="0"/>
              <a:t>Агрессивный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3601388" y="1390855"/>
            <a:ext cx="521876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b="1" dirty="0">
                <a:solidFill>
                  <a:srgbClr val="717DF4"/>
                </a:solidFill>
              </a:rPr>
              <a:t>Что для вас важнее?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Сохранить деньги от инфляции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Постепенно накопить на крупную цель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Максимально приумножить капитал на горизонте 10+ лет, даже если будут серьёзные временные просадки.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>
                <a:solidFill>
                  <a:srgbClr val="717DF4"/>
                </a:solidFill>
              </a:rPr>
              <a:t>О чём вы будете больше жалеть?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Что вложились в актив, который потом сильно упал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Что не вложились в актив, который потом сильно вырос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>
                <a:solidFill>
                  <a:srgbClr val="717DF4"/>
                </a:solidFill>
              </a:rPr>
              <a:t>После потери какой доли инвестированного капитала вы откажитесь от инвестиций и захотите вывести деньги?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Минимальная (+-1-5% в год)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Небольшая (+-5-10%)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Умеренная или значительная (15-25% и больше)</a:t>
            </a:r>
          </a:p>
        </p:txBody>
      </p:sp>
      <p:sp>
        <p:nvSpPr>
          <p:cNvPr id="6" name="Google Shape;150;p5"/>
          <p:cNvSpPr txBox="1"/>
          <p:nvPr/>
        </p:nvSpPr>
        <p:spPr>
          <a:xfrm>
            <a:off x="323850" y="1038489"/>
            <a:ext cx="7042141" cy="35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 Black"/>
              <a:buNone/>
            </a:pPr>
            <a:r>
              <a:rPr lang="ru-RU" sz="26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Риск-профиль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69BEF-1DC9-141D-73E3-0C98DAC61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80" y="1044785"/>
            <a:ext cx="3245540" cy="28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Доверительное управление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871507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ДОВЕРИТЕЛЬНОЕ УПРАВЛЕНИЕ </a:t>
            </a:r>
            <a:r>
              <a:rPr lang="ru-RU" sz="1800" dirty="0">
                <a:solidFill>
                  <a:schemeClr val="bg1"/>
                </a:solidFill>
              </a:rPr>
              <a:t> – услуга по передаче выбора стратегии инвестирования на фондовом рынке компаниям, специализирующихся на подобной деятельности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849" y="2607283"/>
            <a:ext cx="434462" cy="455674"/>
            <a:chOff x="4211049" y="3677192"/>
            <a:chExt cx="434462" cy="45567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CDE171B-F88C-03F5-EA8A-E6CFB5F40C9D}"/>
                </a:ext>
              </a:extLst>
            </p:cNvPr>
            <p:cNvSpPr/>
            <p:nvPr/>
          </p:nvSpPr>
          <p:spPr>
            <a:xfrm>
              <a:off x="4211049" y="3698404"/>
              <a:ext cx="434462" cy="434462"/>
            </a:xfrm>
            <a:prstGeom prst="ellipse">
              <a:avLst/>
            </a:prstGeom>
            <a:solidFill>
              <a:srgbClr val="717DF4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6" name="Google Shape;171;p37">
              <a:extLst>
                <a:ext uri="{FF2B5EF4-FFF2-40B4-BE49-F238E27FC236}">
                  <a16:creationId xmlns:a16="http://schemas.microsoft.com/office/drawing/2014/main" id="{B792A464-19EA-BBB3-AA12-AF256618D8EA}"/>
                </a:ext>
              </a:extLst>
            </p:cNvPr>
            <p:cNvSpPr txBox="1"/>
            <p:nvPr/>
          </p:nvSpPr>
          <p:spPr>
            <a:xfrm>
              <a:off x="4305774" y="3677192"/>
              <a:ext cx="229262" cy="451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sz="2625" b="1" dirty="0">
                  <a:solidFill>
                    <a:schemeClr val="bg1"/>
                  </a:solidFill>
                </a:rPr>
                <a:t>!</a:t>
              </a:r>
              <a:endParaRPr sz="262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4A5BA0-E144-0C3A-A9D4-12313ECB0490}"/>
              </a:ext>
            </a:extLst>
          </p:cNvPr>
          <p:cNvSpPr txBox="1"/>
          <p:nvPr/>
        </p:nvSpPr>
        <p:spPr>
          <a:xfrm>
            <a:off x="4752218" y="4232265"/>
            <a:ext cx="2202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Удобство мониторинга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DCBC3-8845-0661-3C67-691E66D9E932}"/>
              </a:ext>
            </a:extLst>
          </p:cNvPr>
          <p:cNvSpPr txBox="1"/>
          <p:nvPr/>
        </p:nvSpPr>
        <p:spPr>
          <a:xfrm>
            <a:off x="4752218" y="3594926"/>
            <a:ext cx="2557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Финансовые исследования и аналитика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5CBA7-70B1-CA39-D9F8-0F0FF9AD98EA}"/>
              </a:ext>
            </a:extLst>
          </p:cNvPr>
          <p:cNvSpPr txBox="1"/>
          <p:nvPr/>
        </p:nvSpPr>
        <p:spPr>
          <a:xfrm>
            <a:off x="4752218" y="3173030"/>
            <a:ext cx="2816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Частота и ясность отчётности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AE1DF-F16A-9496-74FF-F0C9C44F797E}"/>
              </a:ext>
            </a:extLst>
          </p:cNvPr>
          <p:cNvSpPr txBox="1"/>
          <p:nvPr/>
        </p:nvSpPr>
        <p:spPr>
          <a:xfrm>
            <a:off x="4752218" y="2751134"/>
            <a:ext cx="3855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Прозрачная система ценообразования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F3E66-59B8-4BA2-A85E-518FF3EBE182}"/>
              </a:ext>
            </a:extLst>
          </p:cNvPr>
          <p:cNvSpPr txBox="1"/>
          <p:nvPr/>
        </p:nvSpPr>
        <p:spPr>
          <a:xfrm>
            <a:off x="1658101" y="4016822"/>
            <a:ext cx="229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Длительная история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хорошая репутация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A52DC-205C-CB3D-7E30-F504794217CC}"/>
              </a:ext>
            </a:extLst>
          </p:cNvPr>
          <p:cNvSpPr txBox="1"/>
          <p:nvPr/>
        </p:nvSpPr>
        <p:spPr>
          <a:xfrm>
            <a:off x="1658101" y="3276256"/>
            <a:ext cx="201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Разные стратегии инвестирования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07089-5CE6-76F3-7BE2-2B1E4D59EC41}"/>
              </a:ext>
            </a:extLst>
          </p:cNvPr>
          <p:cNvSpPr txBox="1"/>
          <p:nvPr/>
        </p:nvSpPr>
        <p:spPr>
          <a:xfrm>
            <a:off x="1658101" y="2751134"/>
            <a:ext cx="1589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Лицензия ЦБ РФ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199279-C47A-8F5C-6E42-6F01287D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30" y="2713275"/>
            <a:ext cx="345635" cy="3456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A9AECD-9990-25C4-D6A6-5902A9BD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65" y="3379116"/>
            <a:ext cx="317500" cy="317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19FBF1-741C-77A0-C4EE-11AE6CE24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401" y="4131752"/>
            <a:ext cx="317500" cy="317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539031-3027-EE36-CDC2-31F460B8B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974" y="2704725"/>
            <a:ext cx="355280" cy="3552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B01435-22FB-40C9-71B4-C7F117276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653" y="3192231"/>
            <a:ext cx="345635" cy="3456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07DF148-1AD8-54F5-DADA-EFD057AF0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894" y="3696616"/>
            <a:ext cx="373390" cy="3733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F067C94-39B0-B2EB-CD16-BB98C33F2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8722" y="4212804"/>
            <a:ext cx="345636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2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Самостоятельное управление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3"/>
            <a:ext cx="7884317" cy="958102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БРОКЕРСКИЕ ПЛАТФОРМЫ </a:t>
            </a:r>
            <a:r>
              <a:rPr lang="ru-RU" sz="1800" dirty="0">
                <a:solidFill>
                  <a:schemeClr val="bg1"/>
                </a:solidFill>
              </a:rPr>
              <a:t>– программное обеспечение, которое позволяет инвестору торговать на бирже. Выполняют роль посредника (брокера)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849" y="2607283"/>
            <a:ext cx="434462" cy="455674"/>
            <a:chOff x="4211049" y="3677192"/>
            <a:chExt cx="434462" cy="45567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CDE171B-F88C-03F5-EA8A-E6CFB5F40C9D}"/>
                </a:ext>
              </a:extLst>
            </p:cNvPr>
            <p:cNvSpPr/>
            <p:nvPr/>
          </p:nvSpPr>
          <p:spPr>
            <a:xfrm>
              <a:off x="4211049" y="3698404"/>
              <a:ext cx="434462" cy="434462"/>
            </a:xfrm>
            <a:prstGeom prst="ellipse">
              <a:avLst/>
            </a:prstGeom>
            <a:solidFill>
              <a:srgbClr val="717DF4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6" name="Google Shape;171;p37">
              <a:extLst>
                <a:ext uri="{FF2B5EF4-FFF2-40B4-BE49-F238E27FC236}">
                  <a16:creationId xmlns:a16="http://schemas.microsoft.com/office/drawing/2014/main" id="{B792A464-19EA-BBB3-AA12-AF256618D8EA}"/>
                </a:ext>
              </a:extLst>
            </p:cNvPr>
            <p:cNvSpPr txBox="1"/>
            <p:nvPr/>
          </p:nvSpPr>
          <p:spPr>
            <a:xfrm>
              <a:off x="4305774" y="3677192"/>
              <a:ext cx="229262" cy="451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sz="2625" b="1" dirty="0">
                  <a:solidFill>
                    <a:schemeClr val="bg1"/>
                  </a:solidFill>
                </a:rPr>
                <a:t>!</a:t>
              </a:r>
              <a:endParaRPr sz="2625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E37F1-6CA0-FC1A-8678-D988AE24F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42" y="1793288"/>
            <a:ext cx="1491757" cy="2746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98AD1-6D62-DEF1-3608-CA2A2E866C82}"/>
              </a:ext>
            </a:extLst>
          </p:cNvPr>
          <p:cNvSpPr txBox="1"/>
          <p:nvPr/>
        </p:nvSpPr>
        <p:spPr>
          <a:xfrm>
            <a:off x="1480108" y="3212798"/>
            <a:ext cx="1906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Лицензия ЦБ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CBE89-D912-2728-968F-6A95A42961BF}"/>
              </a:ext>
            </a:extLst>
          </p:cNvPr>
          <p:cNvSpPr txBox="1"/>
          <p:nvPr/>
        </p:nvSpPr>
        <p:spPr>
          <a:xfrm>
            <a:off x="1615760" y="4275658"/>
            <a:ext cx="1635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Надёжность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B7B57-32AB-89EF-854F-ACFBE176CD27}"/>
              </a:ext>
            </a:extLst>
          </p:cNvPr>
          <p:cNvSpPr txBox="1"/>
          <p:nvPr/>
        </p:nvSpPr>
        <p:spPr>
          <a:xfrm>
            <a:off x="4102900" y="3212798"/>
            <a:ext cx="2067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Тарифная политика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69539-E19E-73C0-8BCC-AAACDD336600}"/>
              </a:ext>
            </a:extLst>
          </p:cNvPr>
          <p:cNvSpPr txBox="1"/>
          <p:nvPr/>
        </p:nvSpPr>
        <p:spPr>
          <a:xfrm>
            <a:off x="3842093" y="4128140"/>
            <a:ext cx="2588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Интеграция с банковскими услугами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7601A2-9A52-07EC-DA14-2D4B72089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58" y="2688424"/>
            <a:ext cx="524373" cy="5243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842150-58F0-22DE-675A-0E31A691E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86" y="3693867"/>
            <a:ext cx="545317" cy="5453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D18406-5806-DDDD-AF3D-85728FBC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019" y="2696717"/>
            <a:ext cx="635000" cy="635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3CD525-34C4-A9C7-6D3E-870210485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019" y="362178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1759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625</Words>
  <Application>Microsoft Office PowerPoint</Application>
  <PresentationFormat>Экран (16:9)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Times New Roman</vt:lpstr>
      <vt:lpstr>Proxima Nova Rg</vt:lpstr>
      <vt:lpstr>Proxima Nova</vt:lpstr>
      <vt:lpstr>Arial Black</vt:lpstr>
      <vt:lpstr>Helvetica Neue</vt:lpstr>
      <vt:lpstr>Arial</vt:lpstr>
      <vt:lpstr>Helvetica Neue Light</vt:lpstr>
      <vt:lpstr>Calibri</vt:lpstr>
      <vt:lpstr>Noto Sans Symbols</vt:lpstr>
      <vt:lpstr>White</vt:lpstr>
      <vt:lpstr>Азбука начинающего инвестора:  базовые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начинающего инвестора</dc:title>
  <dc:creator>Екатерина Барак</dc:creator>
  <cp:lastModifiedBy>Воротникова Татьяна Александровна</cp:lastModifiedBy>
  <cp:revision>36</cp:revision>
  <dcterms:modified xsi:type="dcterms:W3CDTF">2026-02-04T12:36:07Z</dcterms:modified>
</cp:coreProperties>
</file>