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8" r:id="rId4"/>
    <p:sldId id="259" r:id="rId5"/>
    <p:sldId id="260" r:id="rId6"/>
    <p:sldId id="261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9"/>
      <p:bold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  <p:embeddedFont>
      <p:font typeface="Proxima Nova" panose="020B0604020202020204" charset="0"/>
      <p:regular r:id="rId29"/>
      <p:bold r:id="rId30"/>
      <p:italic r:id="rId31"/>
      <p:boldItalic r:id="rId32"/>
    </p:embeddedFont>
    <p:embeddedFont>
      <p:font typeface="Proxima Nova Rg" panose="020005060300000200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1">
          <p15:clr>
            <a:srgbClr val="A4A3A4"/>
          </p15:clr>
        </p15:guide>
        <p15:guide id="2" orient="horz" pos="2754" userDrawn="1">
          <p15:clr>
            <a:srgbClr val="A4A3A4"/>
          </p15:clr>
        </p15:guide>
        <p15:guide id="3" pos="4468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529">
          <p15:clr>
            <a:srgbClr val="A4A3A4"/>
          </p15:clr>
        </p15:guide>
        <p15:guide id="6" pos="5556">
          <p15:clr>
            <a:srgbClr val="A4A3A4"/>
          </p15:clr>
        </p15:guide>
        <p15:guide id="7" pos="1723">
          <p15:clr>
            <a:srgbClr val="A4A3A4"/>
          </p15:clr>
        </p15:guide>
        <p15:guide id="8" orient="horz" pos="2051">
          <p15:clr>
            <a:srgbClr val="A4A3A4"/>
          </p15:clr>
        </p15:guide>
        <p15:guide id="9" pos="3107">
          <p15:clr>
            <a:srgbClr val="A4A3A4"/>
          </p15:clr>
        </p15:guide>
        <p15:guide id="10" orient="horz" pos="373">
          <p15:clr>
            <a:srgbClr val="A4A3A4"/>
          </p15:clr>
        </p15:guide>
        <p15:guide id="11" orient="horz" pos="259">
          <p15:clr>
            <a:srgbClr val="A4A3A4"/>
          </p15:clr>
        </p15:guide>
        <p15:guide id="12" orient="horz" pos="89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cDQQR24KtZK3qFFQIHE0731Xr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/>
    <p:restoredTop sz="84150" autoAdjust="0"/>
  </p:normalViewPr>
  <p:slideViewPr>
    <p:cSldViewPr snapToGrid="0">
      <p:cViewPr varScale="1">
        <p:scale>
          <a:sx n="123" d="100"/>
          <a:sy n="123" d="100"/>
        </p:scale>
        <p:origin x="1488" y="96"/>
      </p:cViewPr>
      <p:guideLst>
        <p:guide pos="181"/>
        <p:guide orient="horz" pos="2754"/>
        <p:guide pos="4468"/>
        <p:guide pos="2880"/>
        <p:guide orient="horz" pos="1529"/>
        <p:guide pos="5556"/>
        <p:guide pos="1723"/>
        <p:guide orient="horz" pos="2051"/>
        <p:guide pos="3107"/>
        <p:guide orient="horz" pos="373"/>
        <p:guide orient="horz" pos="259"/>
        <p:guide orient="horz" pos="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58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Google Shape;182;p5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p5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dirty="0"/>
          </a:p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49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4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4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999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4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заголовок">
  <p:cSld name="Заголовок и подзаголовок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1A53CB-7305-ACEB-2C6A-A30241780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7646" y="170953"/>
            <a:ext cx="879982" cy="3824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F33DD7-3293-4D3A-3E12-27FDAB5D9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>
            <a:off x="0" y="668990"/>
            <a:ext cx="6212541" cy="4474509"/>
          </a:xfrm>
          <a:prstGeom prst="rect">
            <a:avLst/>
          </a:prstGeom>
        </p:spPr>
      </p:pic>
      <p:pic>
        <p:nvPicPr>
          <p:cNvPr id="17" name="Google Shape;1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90523" y="294906"/>
            <a:ext cx="702652" cy="176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59659" cy="19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04"/>
            <a:ext cx="2159659" cy="190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Фото — горизонтально">
  <p:cSld name="4_Фото — горизонтально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9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633412" y="1028184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1" name="Google Shape;6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 — по центру">
  <p:cSld name="3_Заголовок — по центру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Заголовок — по центру">
  <p:cSld name="4_Заголовок — по центру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1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1" userDrawn="1">
          <p15:clr>
            <a:srgbClr val="FBAE40"/>
          </p15:clr>
        </p15:guide>
        <p15:guide id="3" orient="horz" pos="311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31">
            <a:extLst>
              <a:ext uri="{FF2B5EF4-FFF2-40B4-BE49-F238E27FC236}">
                <a16:creationId xmlns:a16="http://schemas.microsoft.com/office/drawing/2014/main" id="{752C3F9F-3D72-7B98-6BB5-77C45A55B04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41861" y="4803775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пункты">
  <p:cSld name="1_Заголовок и пункты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31">
            <a:extLst>
              <a:ext uri="{FF2B5EF4-FFF2-40B4-BE49-F238E27FC236}">
                <a16:creationId xmlns:a16="http://schemas.microsoft.com/office/drawing/2014/main" id="{87D8F4F3-513F-21F2-5F47-AE2E3C6F2E9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41861" y="4803775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/>
          <p:nvPr/>
        </p:nvSpPr>
        <p:spPr>
          <a:xfrm>
            <a:off x="0" y="628699"/>
            <a:ext cx="9144000" cy="4176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" name="Google Shape;2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7595" y="280146"/>
            <a:ext cx="683387" cy="170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33"/>
          <p:cNvCxnSpPr/>
          <p:nvPr/>
        </p:nvCxnSpPr>
        <p:spPr>
          <a:xfrm>
            <a:off x="628650" y="617174"/>
            <a:ext cx="788551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 — по центру">
  <p:cSld name="1_Заголовок — по центру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34"/>
          <p:cNvSpPr>
            <a:spLocks noGrp="1"/>
          </p:cNvSpPr>
          <p:nvPr>
            <p:ph type="pic" idx="2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" name="Google Shape;3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 — по центру">
  <p:cSld name="2_Заголовок — по центру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Фото — горизонтально">
  <p:cSld name="1_Фото — горизонтально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9" name="Google Shape;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19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5" name="Google Shape;5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A17264-FBDD-97A9-1234-D94445582B4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462" y="187429"/>
            <a:ext cx="879982" cy="382422"/>
          </a:xfrm>
          <a:prstGeom prst="rect">
            <a:avLst/>
          </a:prstGeom>
        </p:spPr>
      </p:pic>
      <p:sp>
        <p:nvSpPr>
          <p:cNvPr id="6" name="Google Shape;6;p29"/>
          <p:cNvSpPr txBox="1">
            <a:spLocks noGrp="1"/>
          </p:cNvSpPr>
          <p:nvPr>
            <p:ph type="sldNum" idx="12"/>
          </p:nvPr>
        </p:nvSpPr>
        <p:spPr>
          <a:xfrm>
            <a:off x="8641861" y="4803775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dirty="0"/>
          </a:p>
        </p:txBody>
      </p:sp>
      <p:cxnSp>
        <p:nvCxnSpPr>
          <p:cNvPr id="7" name="Google Shape;7;p29"/>
          <p:cNvCxnSpPr/>
          <p:nvPr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9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0339" y="294906"/>
            <a:ext cx="702652" cy="176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29"/>
          <p:cNvCxnSpPr/>
          <p:nvPr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29"/>
          <p:cNvSpPr txBox="1"/>
          <p:nvPr/>
        </p:nvSpPr>
        <p:spPr>
          <a:xfrm>
            <a:off x="3323738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CBF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rPr>
              <a:t>Восьмой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3" pos="181" userDrawn="1">
          <p15:clr>
            <a:srgbClr val="F26B43"/>
          </p15:clr>
        </p15:guide>
        <p15:guide id="4" orient="horz" pos="3026" userDrawn="1">
          <p15:clr>
            <a:srgbClr val="F26B43"/>
          </p15:clr>
        </p15:guide>
        <p15:guide id="5" pos="55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60E99-EF92-9A87-CAA3-5B0F34E3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18" y="929143"/>
            <a:ext cx="4356100" cy="4026538"/>
          </a:xfrm>
          <a:prstGeom prst="rect">
            <a:avLst/>
          </a:prstGeom>
        </p:spPr>
      </p:pic>
      <p:sp>
        <p:nvSpPr>
          <p:cNvPr id="82" name="Google Shape;82;p1"/>
          <p:cNvSpPr txBox="1"/>
          <p:nvPr/>
        </p:nvSpPr>
        <p:spPr>
          <a:xfrm>
            <a:off x="2155377" y="174604"/>
            <a:ext cx="3838017" cy="4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1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Восьмой этап </a:t>
            </a:r>
            <a:r>
              <a:rPr lang="ru-RU" sz="11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Всероссийской просветительской </a:t>
            </a:r>
            <a:br>
              <a:rPr lang="ru-RU" sz="11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Эстафеты «Мои финансы»</a:t>
            </a:r>
            <a:endParaRPr sz="11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473811" y="2258022"/>
            <a:ext cx="4354221" cy="171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Азбука начинающего инвестора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73811" y="4156911"/>
            <a:ext cx="3020127" cy="54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спикер,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должность спикера 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041AEE-C6A8-D78A-C78D-BD45857B6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214" y="1439900"/>
            <a:ext cx="2142008" cy="1209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8229C-8832-B3EF-A5B3-D1F9F89A58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309" y="667511"/>
            <a:ext cx="955544" cy="10273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7374069-FE29-C1E9-4FFA-92CFE5553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9420" y="895575"/>
            <a:ext cx="3710769" cy="42966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0"/>
          <p:cNvSpPr/>
          <p:nvPr/>
        </p:nvSpPr>
        <p:spPr>
          <a:xfrm>
            <a:off x="-1" y="649224"/>
            <a:ext cx="5537201" cy="413112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0"/>
          <p:cNvSpPr txBox="1"/>
          <p:nvPr/>
        </p:nvSpPr>
        <p:spPr>
          <a:xfrm>
            <a:off x="5831881" y="1290228"/>
            <a:ext cx="2862564" cy="306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2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Здесь высокий </a:t>
            </a:r>
            <a:br>
              <a:rPr lang="ru-RU" sz="22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2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риск потерять </a:t>
            </a:r>
            <a:br>
              <a:rPr lang="ru-RU" sz="22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2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все вложения:</a:t>
            </a:r>
            <a:endParaRPr sz="2200" b="1" dirty="0">
              <a:solidFill>
                <a:srgbClr val="717DF4"/>
              </a:solidFill>
            </a:endParaRPr>
          </a:p>
          <a:p>
            <a:pPr marL="180000" marR="0" lvl="0" indent="-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Форекс</a:t>
            </a:r>
            <a:endParaRPr sz="1800" dirty="0"/>
          </a:p>
          <a:p>
            <a:pPr marL="180000" marR="0" lvl="0" indent="-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Финансовые пирамиды</a:t>
            </a:r>
            <a:endParaRPr sz="1800" dirty="0"/>
          </a:p>
          <a:p>
            <a:pPr marL="180000" marR="0" lvl="0" indent="-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Мошеннические сайты «инвестиционных компаний»</a:t>
            </a:r>
            <a:endParaRPr sz="1800" dirty="0"/>
          </a:p>
          <a:p>
            <a:pPr marL="180000" marR="0" lvl="0" indent="-180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Font typeface="Arial" panose="020B0604020202020204" pitchFamily="34" charset="0"/>
              <a:buChar char="•"/>
            </a:pP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Криптовалюта</a:t>
            </a:r>
            <a:endParaRPr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98688F-5C7D-1EBA-EE97-76969B02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61092" y="528102"/>
            <a:ext cx="2331992" cy="4271096"/>
          </a:xfrm>
          <a:prstGeom prst="rect">
            <a:avLst/>
          </a:prstGeom>
        </p:spPr>
      </p:pic>
      <p:sp>
        <p:nvSpPr>
          <p:cNvPr id="6" name="Google Shape;169;p50">
            <a:extLst>
              <a:ext uri="{FF2B5EF4-FFF2-40B4-BE49-F238E27FC236}">
                <a16:creationId xmlns:a16="http://schemas.microsoft.com/office/drawing/2014/main" id="{2C3F4B5A-31A6-360E-DDF3-85D1B6CE9471}"/>
              </a:ext>
            </a:extLst>
          </p:cNvPr>
          <p:cNvSpPr txBox="1"/>
          <p:nvPr/>
        </p:nvSpPr>
        <p:spPr>
          <a:xfrm rot="547">
            <a:off x="1986189" y="1385853"/>
            <a:ext cx="623290" cy="153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59A2"/>
              </a:buClr>
              <a:buSzPts val="8533"/>
              <a:buFont typeface="Arial"/>
              <a:buNone/>
            </a:pPr>
            <a:r>
              <a:rPr lang="ru-RU" sz="80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Ultra"/>
                <a:cs typeface="Arial Black" panose="020B0604020202020204" pitchFamily="34" charset="0"/>
                <a:sym typeface="Ultra"/>
              </a:rPr>
              <a:t>!</a:t>
            </a:r>
            <a:endParaRPr sz="80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203DCBA-68BE-9CEC-9C51-DE99084D8400}"/>
              </a:ext>
            </a:extLst>
          </p:cNvPr>
          <p:cNvSpPr/>
          <p:nvPr/>
        </p:nvSpPr>
        <p:spPr>
          <a:xfrm>
            <a:off x="1377115" y="1373825"/>
            <a:ext cx="1544254" cy="1544254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Google Shape;21;p31">
            <a:extLst>
              <a:ext uri="{FF2B5EF4-FFF2-40B4-BE49-F238E27FC236}">
                <a16:creationId xmlns:a16="http://schemas.microsoft.com/office/drawing/2014/main" id="{DBCD3EA5-6D78-173F-EBBE-65412739A3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69" name="Google Shape;169;p50"/>
          <p:cNvSpPr txBox="1"/>
          <p:nvPr/>
        </p:nvSpPr>
        <p:spPr>
          <a:xfrm rot="547">
            <a:off x="293257" y="2472489"/>
            <a:ext cx="3774015" cy="214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59A2"/>
              </a:buClr>
              <a:buSzPts val="8533"/>
              <a:buFont typeface="Arial"/>
              <a:buNone/>
            </a:pPr>
            <a:r>
              <a:rPr lang="ru-RU" sz="28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Ultra"/>
                <a:cs typeface="Arial Black" panose="020B0604020202020204" pitchFamily="34" charset="0"/>
                <a:sym typeface="Ultra"/>
              </a:rPr>
              <a:t>Важное предупреждение</a:t>
            </a:r>
            <a:endParaRPr sz="2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5;p46">
            <a:extLst>
              <a:ext uri="{FF2B5EF4-FFF2-40B4-BE49-F238E27FC236}">
                <a16:creationId xmlns:a16="http://schemas.microsoft.com/office/drawing/2014/main" id="{03C149F9-BCE1-89FD-13AC-48C1DBD2B270}"/>
              </a:ext>
            </a:extLst>
          </p:cNvPr>
          <p:cNvSpPr/>
          <p:nvPr/>
        </p:nvSpPr>
        <p:spPr>
          <a:xfrm>
            <a:off x="287338" y="1419225"/>
            <a:ext cx="8569325" cy="1152525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1"/>
          <p:cNvSpPr txBox="1"/>
          <p:nvPr/>
        </p:nvSpPr>
        <p:spPr>
          <a:xfrm>
            <a:off x="707883" y="1593150"/>
            <a:ext cx="7516374" cy="83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ИНВЕСТИЦИОННЫЙ ПОРТФЕЛЬ — </a:t>
            </a:r>
            <a:b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совокупность различных активов, которые принадлежат инвестору </a:t>
            </a:r>
            <a:b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используются для достижения финансовых целей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1"/>
          <p:cNvSpPr txBox="1"/>
          <p:nvPr/>
        </p:nvSpPr>
        <p:spPr>
          <a:xfrm>
            <a:off x="287338" y="2954612"/>
            <a:ext cx="4284662" cy="69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Основные принципы: 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Баланс между доходностью и рисками</a:t>
            </a:r>
            <a:endParaRPr sz="16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Диверсификация</a:t>
            </a: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1"/>
          <p:cNvSpPr txBox="1"/>
          <p:nvPr/>
        </p:nvSpPr>
        <p:spPr>
          <a:xfrm>
            <a:off x="323849" y="4031227"/>
            <a:ext cx="82844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Диверсификация риска </a:t>
            </a:r>
            <a:r>
              <a:rPr lang="ru-RU" sz="1600" i="1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снижение риска путём приобретения </a:t>
            </a:r>
            <a:b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связанных между собой финансовых активов </a:t>
            </a:r>
            <a:endParaRPr sz="1600" i="1" dirty="0"/>
          </a:p>
        </p:txBody>
      </p:sp>
      <p:sp>
        <p:nvSpPr>
          <p:cNvPr id="4" name="Google Shape;114;p46">
            <a:extLst>
              <a:ext uri="{FF2B5EF4-FFF2-40B4-BE49-F238E27FC236}">
                <a16:creationId xmlns:a16="http://schemas.microsoft.com/office/drawing/2014/main" id="{242B32DD-B3F4-0968-83D2-324CB551E12F}"/>
              </a:ext>
            </a:extLst>
          </p:cNvPr>
          <p:cNvSpPr txBox="1"/>
          <p:nvPr/>
        </p:nvSpPr>
        <p:spPr>
          <a:xfrm>
            <a:off x="287339" y="866051"/>
            <a:ext cx="6164262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Инвестиционный портфель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Google Shape;21;p31">
            <a:extLst>
              <a:ext uri="{FF2B5EF4-FFF2-40B4-BE49-F238E27FC236}">
                <a16:creationId xmlns:a16="http://schemas.microsoft.com/office/drawing/2014/main" id="{C5C02E61-2F1A-5A8E-1147-E6F9BF1BD3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058B7F-E62A-9CB6-7B8A-75D3B46F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66" y="2745675"/>
            <a:ext cx="1868910" cy="18689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483A1D4A-A3FE-C7A4-C07A-848D561EF37C}"/>
              </a:ext>
            </a:extLst>
          </p:cNvPr>
          <p:cNvSpPr/>
          <p:nvPr/>
        </p:nvSpPr>
        <p:spPr>
          <a:xfrm>
            <a:off x="1211927" y="1389873"/>
            <a:ext cx="796960" cy="562550"/>
          </a:xfrm>
          <a:prstGeom prst="ellipse">
            <a:avLst/>
          </a:prstGeom>
          <a:noFill/>
          <a:ln w="76200">
            <a:solidFill>
              <a:srgbClr val="717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951878E5-A522-C903-237F-EB7B55CFDF31}"/>
              </a:ext>
            </a:extLst>
          </p:cNvPr>
          <p:cNvSpPr/>
          <p:nvPr/>
        </p:nvSpPr>
        <p:spPr>
          <a:xfrm>
            <a:off x="7107147" y="1389873"/>
            <a:ext cx="796960" cy="562550"/>
          </a:xfrm>
          <a:prstGeom prst="ellipse">
            <a:avLst/>
          </a:prstGeom>
          <a:noFill/>
          <a:ln w="76200">
            <a:solidFill>
              <a:srgbClr val="717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0D319611-3BF6-9975-DF8C-0C68F41A9DF6}"/>
              </a:ext>
            </a:extLst>
          </p:cNvPr>
          <p:cNvSpPr/>
          <p:nvPr/>
        </p:nvSpPr>
        <p:spPr>
          <a:xfrm>
            <a:off x="4166259" y="1389873"/>
            <a:ext cx="796960" cy="562550"/>
          </a:xfrm>
          <a:prstGeom prst="ellipse">
            <a:avLst/>
          </a:prstGeom>
          <a:noFill/>
          <a:ln w="76200">
            <a:solidFill>
              <a:srgbClr val="717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Google Shape;189;p52"/>
          <p:cNvSpPr/>
          <p:nvPr/>
        </p:nvSpPr>
        <p:spPr>
          <a:xfrm>
            <a:off x="6227709" y="1889500"/>
            <a:ext cx="2628653" cy="2784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2"/>
          <p:cNvSpPr/>
          <p:nvPr/>
        </p:nvSpPr>
        <p:spPr>
          <a:xfrm>
            <a:off x="3202965" y="1889500"/>
            <a:ext cx="2753461" cy="27840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85;p52">
            <a:extLst>
              <a:ext uri="{FF2B5EF4-FFF2-40B4-BE49-F238E27FC236}">
                <a16:creationId xmlns:a16="http://schemas.microsoft.com/office/drawing/2014/main" id="{308723CE-263E-89B7-E2D4-F31765365DE1}"/>
              </a:ext>
            </a:extLst>
          </p:cNvPr>
          <p:cNvSpPr/>
          <p:nvPr/>
        </p:nvSpPr>
        <p:spPr>
          <a:xfrm>
            <a:off x="3184136" y="1484804"/>
            <a:ext cx="2772290" cy="419216"/>
          </a:xfrm>
          <a:prstGeom prst="rect">
            <a:avLst/>
          </a:prstGeom>
          <a:solidFill>
            <a:srgbClr val="717DF4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5;p52">
            <a:extLst>
              <a:ext uri="{FF2B5EF4-FFF2-40B4-BE49-F238E27FC236}">
                <a16:creationId xmlns:a16="http://schemas.microsoft.com/office/drawing/2014/main" id="{18BD4BB4-9794-0B79-E99E-0EE7FC52D396}"/>
              </a:ext>
            </a:extLst>
          </p:cNvPr>
          <p:cNvSpPr/>
          <p:nvPr/>
        </p:nvSpPr>
        <p:spPr>
          <a:xfrm>
            <a:off x="6226101" y="1484804"/>
            <a:ext cx="2628653" cy="419216"/>
          </a:xfrm>
          <a:prstGeom prst="rect">
            <a:avLst/>
          </a:prstGeom>
          <a:solidFill>
            <a:srgbClr val="717DF4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2"/>
          <p:cNvSpPr/>
          <p:nvPr/>
        </p:nvSpPr>
        <p:spPr>
          <a:xfrm>
            <a:off x="287638" y="1889502"/>
            <a:ext cx="2628653" cy="27840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85;p52">
            <a:extLst>
              <a:ext uri="{FF2B5EF4-FFF2-40B4-BE49-F238E27FC236}">
                <a16:creationId xmlns:a16="http://schemas.microsoft.com/office/drawing/2014/main" id="{3DDBB896-3AFF-9B4E-396F-CF2E438E9A92}"/>
              </a:ext>
            </a:extLst>
          </p:cNvPr>
          <p:cNvSpPr/>
          <p:nvPr/>
        </p:nvSpPr>
        <p:spPr>
          <a:xfrm>
            <a:off x="296081" y="1484804"/>
            <a:ext cx="2628653" cy="419216"/>
          </a:xfrm>
          <a:prstGeom prst="rect">
            <a:avLst/>
          </a:prstGeom>
          <a:solidFill>
            <a:srgbClr val="717DF4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2"/>
          <p:cNvSpPr txBox="1"/>
          <p:nvPr/>
        </p:nvSpPr>
        <p:spPr>
          <a:xfrm>
            <a:off x="495613" y="1969517"/>
            <a:ext cx="2186540" cy="2677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Низкие риски, меньшая доходность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Цель: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сохранение капитала и получение прибыли чуть выше инфляции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Пример: </a:t>
            </a:r>
            <a:br>
              <a:rPr lang="ru-RU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50% облигации, </a:t>
            </a:r>
            <a:b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30% депозиты и золото, 20% акции дивидендных компаний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2"/>
          <p:cNvSpPr txBox="1"/>
          <p:nvPr/>
        </p:nvSpPr>
        <p:spPr>
          <a:xfrm>
            <a:off x="523606" y="1499322"/>
            <a:ext cx="2139888" cy="3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КОНСЕРВАТИВНЫЙ</a:t>
            </a:r>
          </a:p>
        </p:txBody>
      </p:sp>
      <p:sp>
        <p:nvSpPr>
          <p:cNvPr id="191" name="Google Shape;191;p52"/>
          <p:cNvSpPr txBox="1"/>
          <p:nvPr/>
        </p:nvSpPr>
        <p:spPr>
          <a:xfrm>
            <a:off x="6435683" y="1969517"/>
            <a:ext cx="2212704" cy="199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Высокие риски, </a:t>
            </a:r>
            <a:b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но высокая потенциальная прибыль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Цель: </a:t>
            </a:r>
            <a: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высокая прибыль 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Основная составляющая портфеля: </a:t>
            </a:r>
            <a: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акции</a:t>
            </a:r>
            <a:endParaRPr b="0" i="0" u="none" strike="noStrike" cap="none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2"/>
          <p:cNvSpPr txBox="1"/>
          <p:nvPr/>
        </p:nvSpPr>
        <p:spPr>
          <a:xfrm>
            <a:off x="6470483" y="1503130"/>
            <a:ext cx="2139888" cy="3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АГРЕССИВНЫЙ</a:t>
            </a:r>
          </a:p>
        </p:txBody>
      </p:sp>
      <p:sp>
        <p:nvSpPr>
          <p:cNvPr id="195" name="Google Shape;195;p52"/>
          <p:cNvSpPr txBox="1"/>
          <p:nvPr/>
        </p:nvSpPr>
        <p:spPr>
          <a:xfrm>
            <a:off x="3433444" y="1969517"/>
            <a:ext cx="2364893" cy="240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Умеренные риски </a:t>
            </a:r>
            <a:b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и стабильная доходность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Цель: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долгосрочное инвестирование для увеличения капитала 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b="0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Пример: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40% акций, </a:t>
            </a:r>
            <a:b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30% облигаций, </a:t>
            </a:r>
            <a:b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20% недвижимости, </a:t>
            </a:r>
            <a:b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10% золото </a:t>
            </a:r>
            <a:b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альтернативные активы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52"/>
          <p:cNvSpPr txBox="1"/>
          <p:nvPr/>
        </p:nvSpPr>
        <p:spPr>
          <a:xfrm>
            <a:off x="3452106" y="1503130"/>
            <a:ext cx="2262590" cy="3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2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7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СБАЛАНСИРОВАННЫЙ</a:t>
            </a:r>
          </a:p>
        </p:txBody>
      </p:sp>
      <p:sp>
        <p:nvSpPr>
          <p:cNvPr id="2" name="Google Shape;114;p46">
            <a:extLst>
              <a:ext uri="{FF2B5EF4-FFF2-40B4-BE49-F238E27FC236}">
                <a16:creationId xmlns:a16="http://schemas.microsoft.com/office/drawing/2014/main" id="{832BEA80-7191-FD2B-ABAB-A5E5FBEB218C}"/>
              </a:ext>
            </a:extLst>
          </p:cNvPr>
          <p:cNvSpPr txBox="1"/>
          <p:nvPr/>
        </p:nvSpPr>
        <p:spPr>
          <a:xfrm>
            <a:off x="1482608" y="866051"/>
            <a:ext cx="6164262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Arial Black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Виды портфелей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Google Shape;21;p31">
            <a:extLst>
              <a:ext uri="{FF2B5EF4-FFF2-40B4-BE49-F238E27FC236}">
                <a16:creationId xmlns:a16="http://schemas.microsoft.com/office/drawing/2014/main" id="{8BC113CA-2487-7F34-4DE5-1B8162B9E3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;p46">
            <a:extLst>
              <a:ext uri="{FF2B5EF4-FFF2-40B4-BE49-F238E27FC236}">
                <a16:creationId xmlns:a16="http://schemas.microsoft.com/office/drawing/2014/main" id="{DB873CA1-9BB8-126D-590C-EDD67555EFB8}"/>
              </a:ext>
            </a:extLst>
          </p:cNvPr>
          <p:cNvSpPr/>
          <p:nvPr/>
        </p:nvSpPr>
        <p:spPr>
          <a:xfrm>
            <a:off x="287338" y="1780240"/>
            <a:ext cx="8569325" cy="1009259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3"/>
          <p:cNvSpPr txBox="1"/>
          <p:nvPr/>
        </p:nvSpPr>
        <p:spPr>
          <a:xfrm>
            <a:off x="572605" y="2006742"/>
            <a:ext cx="7962276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ИНДИВИДУАЛЬНЫЙ ИНВЕСТИЦИОННЫЙ СЧЕТ В РФ — </a:t>
            </a:r>
            <a:b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специальный брокерский счёт с налоговыми льготами для физических лиц</a:t>
            </a:r>
            <a:endParaRPr sz="16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3"/>
          <p:cNvSpPr txBox="1"/>
          <p:nvPr/>
        </p:nvSpPr>
        <p:spPr>
          <a:xfrm>
            <a:off x="323849" y="3014019"/>
            <a:ext cx="4783860" cy="157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Отличия ИИС от обычного брокерского счёта: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Минимальный срок владения при открытии </a:t>
            </a:r>
            <a:b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 2024–2026 годах — 5 лет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Количество счетов — один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Пополнение — сумма не ограничена, в рублях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Вывод средств — при закрытии счёта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Налоговые вычеты — на взносы и на доход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3"/>
          <p:cNvSpPr txBox="1"/>
          <p:nvPr/>
        </p:nvSpPr>
        <p:spPr>
          <a:xfrm>
            <a:off x="5852160" y="3019662"/>
            <a:ext cx="295803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Главное преимущество </a:t>
            </a:r>
            <a:b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ИИС </a:t>
            </a:r>
            <a:r>
              <a:rPr lang="ru-RU" sz="1600" i="1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увеличить доходность </a:t>
            </a:r>
            <a:b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 счёт реинвестирования налоговых вычетов</a:t>
            </a:r>
            <a:endParaRPr sz="1600" i="1" dirty="0"/>
          </a:p>
        </p:txBody>
      </p:sp>
      <p:sp>
        <p:nvSpPr>
          <p:cNvPr id="2" name="Google Shape;114;p46">
            <a:extLst>
              <a:ext uri="{FF2B5EF4-FFF2-40B4-BE49-F238E27FC236}">
                <a16:creationId xmlns:a16="http://schemas.microsoft.com/office/drawing/2014/main" id="{D5ECD5E6-F7CB-D0D2-E65D-E8E7507BDEE3}"/>
              </a:ext>
            </a:extLst>
          </p:cNvPr>
          <p:cNvSpPr txBox="1"/>
          <p:nvPr/>
        </p:nvSpPr>
        <p:spPr>
          <a:xfrm>
            <a:off x="287338" y="866051"/>
            <a:ext cx="6877392" cy="72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Индивидуальный инвестиционный счет</a:t>
            </a:r>
            <a:endParaRPr lang="ru-RU" sz="26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" name="Google Shape;21;p31">
            <a:extLst>
              <a:ext uri="{FF2B5EF4-FFF2-40B4-BE49-F238E27FC236}">
                <a16:creationId xmlns:a16="http://schemas.microsoft.com/office/drawing/2014/main" id="{2D6A273B-2908-4114-40B6-936809728B0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5;p52">
            <a:extLst>
              <a:ext uri="{FF2B5EF4-FFF2-40B4-BE49-F238E27FC236}">
                <a16:creationId xmlns:a16="http://schemas.microsoft.com/office/drawing/2014/main" id="{9C1F31DD-3305-8290-F8E8-0D8C09FD8BD4}"/>
              </a:ext>
            </a:extLst>
          </p:cNvPr>
          <p:cNvSpPr/>
          <p:nvPr/>
        </p:nvSpPr>
        <p:spPr>
          <a:xfrm>
            <a:off x="555583" y="1623206"/>
            <a:ext cx="4104599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5;p52">
            <a:extLst>
              <a:ext uri="{FF2B5EF4-FFF2-40B4-BE49-F238E27FC236}">
                <a16:creationId xmlns:a16="http://schemas.microsoft.com/office/drawing/2014/main" id="{26CA3E3E-826C-D926-D3F8-3EFFED63E0E3}"/>
              </a:ext>
            </a:extLst>
          </p:cNvPr>
          <p:cNvSpPr/>
          <p:nvPr/>
        </p:nvSpPr>
        <p:spPr>
          <a:xfrm>
            <a:off x="555583" y="3972196"/>
            <a:ext cx="4104599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254F5E8-ECD8-3391-1801-1FF6F753847A}"/>
              </a:ext>
            </a:extLst>
          </p:cNvPr>
          <p:cNvSpPr/>
          <p:nvPr/>
        </p:nvSpPr>
        <p:spPr>
          <a:xfrm>
            <a:off x="291705" y="1544287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86B1E00-CD00-7F53-CA1D-52DDBDCE95AC}"/>
              </a:ext>
            </a:extLst>
          </p:cNvPr>
          <p:cNvSpPr/>
          <p:nvPr/>
        </p:nvSpPr>
        <p:spPr>
          <a:xfrm>
            <a:off x="291705" y="2322604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860CD0F-D4C7-91E1-D080-8885761DE6D7}"/>
              </a:ext>
            </a:extLst>
          </p:cNvPr>
          <p:cNvSpPr/>
          <p:nvPr/>
        </p:nvSpPr>
        <p:spPr>
          <a:xfrm>
            <a:off x="291705" y="3110281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5D80BBA3-6978-D637-996C-40B6CC670885}"/>
              </a:ext>
            </a:extLst>
          </p:cNvPr>
          <p:cNvSpPr/>
          <p:nvPr/>
        </p:nvSpPr>
        <p:spPr>
          <a:xfrm>
            <a:off x="291705" y="3897958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Google Shape;114;p46">
            <a:extLst>
              <a:ext uri="{FF2B5EF4-FFF2-40B4-BE49-F238E27FC236}">
                <a16:creationId xmlns:a16="http://schemas.microsoft.com/office/drawing/2014/main" id="{345FFCCF-ABF3-0F8C-A842-1A9EBB4B2165}"/>
              </a:ext>
            </a:extLst>
          </p:cNvPr>
          <p:cNvSpPr txBox="1"/>
          <p:nvPr/>
        </p:nvSpPr>
        <p:spPr>
          <a:xfrm>
            <a:off x="291705" y="866051"/>
            <a:ext cx="7231839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8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Правила начинающего инвестора</a:t>
            </a:r>
          </a:p>
        </p:txBody>
      </p:sp>
      <p:sp>
        <p:nvSpPr>
          <p:cNvPr id="5" name="Google Shape;218;p54">
            <a:extLst>
              <a:ext uri="{FF2B5EF4-FFF2-40B4-BE49-F238E27FC236}">
                <a16:creationId xmlns:a16="http://schemas.microsoft.com/office/drawing/2014/main" id="{ABB532B6-94EC-1FFA-D5D6-9AE8900AC513}"/>
              </a:ext>
            </a:extLst>
          </p:cNvPr>
          <p:cNvSpPr txBox="1"/>
          <p:nvPr/>
        </p:nvSpPr>
        <p:spPr>
          <a:xfrm>
            <a:off x="541521" y="1714417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85;p52">
            <a:extLst>
              <a:ext uri="{FF2B5EF4-FFF2-40B4-BE49-F238E27FC236}">
                <a16:creationId xmlns:a16="http://schemas.microsoft.com/office/drawing/2014/main" id="{270A0FC7-854F-8294-DF58-07690D13FF55}"/>
              </a:ext>
            </a:extLst>
          </p:cNvPr>
          <p:cNvSpPr/>
          <p:nvPr/>
        </p:nvSpPr>
        <p:spPr>
          <a:xfrm>
            <a:off x="555583" y="3189200"/>
            <a:ext cx="4104599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5;p52">
            <a:extLst>
              <a:ext uri="{FF2B5EF4-FFF2-40B4-BE49-F238E27FC236}">
                <a16:creationId xmlns:a16="http://schemas.microsoft.com/office/drawing/2014/main" id="{BFC850DA-002B-6465-345C-818F88269ED3}"/>
              </a:ext>
            </a:extLst>
          </p:cNvPr>
          <p:cNvSpPr/>
          <p:nvPr/>
        </p:nvSpPr>
        <p:spPr>
          <a:xfrm>
            <a:off x="555583" y="2406203"/>
            <a:ext cx="4104599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5;p52">
            <a:extLst>
              <a:ext uri="{FF2B5EF4-FFF2-40B4-BE49-F238E27FC236}">
                <a16:creationId xmlns:a16="http://schemas.microsoft.com/office/drawing/2014/main" id="{A63EBAE1-4B43-E86F-39AE-6F3E4ED3CFA0}"/>
              </a:ext>
            </a:extLst>
          </p:cNvPr>
          <p:cNvSpPr/>
          <p:nvPr/>
        </p:nvSpPr>
        <p:spPr>
          <a:xfrm>
            <a:off x="5152218" y="1623206"/>
            <a:ext cx="3707442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85;p52">
            <a:extLst>
              <a:ext uri="{FF2B5EF4-FFF2-40B4-BE49-F238E27FC236}">
                <a16:creationId xmlns:a16="http://schemas.microsoft.com/office/drawing/2014/main" id="{7A92FEE6-B6E3-A1D7-6B12-FC4F359F985D}"/>
              </a:ext>
            </a:extLst>
          </p:cNvPr>
          <p:cNvSpPr/>
          <p:nvPr/>
        </p:nvSpPr>
        <p:spPr>
          <a:xfrm>
            <a:off x="5152218" y="3972196"/>
            <a:ext cx="3707442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85;p52">
            <a:extLst>
              <a:ext uri="{FF2B5EF4-FFF2-40B4-BE49-F238E27FC236}">
                <a16:creationId xmlns:a16="http://schemas.microsoft.com/office/drawing/2014/main" id="{FE8B20C1-AB77-6166-E00B-4F65EA8E1C88}"/>
              </a:ext>
            </a:extLst>
          </p:cNvPr>
          <p:cNvSpPr/>
          <p:nvPr/>
        </p:nvSpPr>
        <p:spPr>
          <a:xfrm>
            <a:off x="5152218" y="3189200"/>
            <a:ext cx="3707442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85;p52">
            <a:extLst>
              <a:ext uri="{FF2B5EF4-FFF2-40B4-BE49-F238E27FC236}">
                <a16:creationId xmlns:a16="http://schemas.microsoft.com/office/drawing/2014/main" id="{9B1F9C3C-6C1E-AB32-4568-D844D5C4AC2D}"/>
              </a:ext>
            </a:extLst>
          </p:cNvPr>
          <p:cNvSpPr/>
          <p:nvPr/>
        </p:nvSpPr>
        <p:spPr>
          <a:xfrm>
            <a:off x="5152218" y="2406203"/>
            <a:ext cx="3707442" cy="500530"/>
          </a:xfrm>
          <a:prstGeom prst="rect">
            <a:avLst/>
          </a:prstGeom>
          <a:noFill/>
          <a:ln w="12700" cap="flat" cmpd="sng">
            <a:solidFill>
              <a:srgbClr val="717DF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"/>
              <a:buNone/>
            </a:pPr>
            <a:endParaRPr sz="135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18;p54">
            <a:extLst>
              <a:ext uri="{FF2B5EF4-FFF2-40B4-BE49-F238E27FC236}">
                <a16:creationId xmlns:a16="http://schemas.microsoft.com/office/drawing/2014/main" id="{DC7F2E9C-4897-DE65-BFDC-1AE692D35042}"/>
              </a:ext>
            </a:extLst>
          </p:cNvPr>
          <p:cNvSpPr txBox="1"/>
          <p:nvPr/>
        </p:nvSpPr>
        <p:spPr>
          <a:xfrm>
            <a:off x="1077790" y="1778712"/>
            <a:ext cx="209419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ПОСТАНОВКА ЦЕЛИ</a:t>
            </a:r>
          </a:p>
        </p:txBody>
      </p:sp>
      <p:sp>
        <p:nvSpPr>
          <p:cNvPr id="20" name="Google Shape;218;p54">
            <a:extLst>
              <a:ext uri="{FF2B5EF4-FFF2-40B4-BE49-F238E27FC236}">
                <a16:creationId xmlns:a16="http://schemas.microsoft.com/office/drawing/2014/main" id="{5CBD11FF-DBD8-C764-E1C2-19B2D8BC766C}"/>
              </a:ext>
            </a:extLst>
          </p:cNvPr>
          <p:cNvSpPr txBox="1"/>
          <p:nvPr/>
        </p:nvSpPr>
        <p:spPr>
          <a:xfrm>
            <a:off x="1077790" y="2547778"/>
            <a:ext cx="270490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</a:rPr>
              <a:t>ОТСУТСТВИЕ ГАРАНТИЙ</a:t>
            </a:r>
          </a:p>
        </p:txBody>
      </p:sp>
      <p:sp>
        <p:nvSpPr>
          <p:cNvPr id="21" name="Google Shape;218;p54">
            <a:extLst>
              <a:ext uri="{FF2B5EF4-FFF2-40B4-BE49-F238E27FC236}">
                <a16:creationId xmlns:a16="http://schemas.microsoft.com/office/drawing/2014/main" id="{42EDB7D7-8EA7-5EF0-8A9D-B747EE77FF03}"/>
              </a:ext>
            </a:extLst>
          </p:cNvPr>
          <p:cNvSpPr txBox="1"/>
          <p:nvPr/>
        </p:nvSpPr>
        <p:spPr>
          <a:xfrm>
            <a:off x="1077789" y="3322042"/>
            <a:ext cx="310633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И ПЛАНИРОВАНИЕ</a:t>
            </a:r>
            <a:endParaRPr lang="ru-RU" sz="1500" dirty="0"/>
          </a:p>
        </p:txBody>
      </p:sp>
      <p:sp>
        <p:nvSpPr>
          <p:cNvPr id="22" name="Google Shape;218;p54">
            <a:extLst>
              <a:ext uri="{FF2B5EF4-FFF2-40B4-BE49-F238E27FC236}">
                <a16:creationId xmlns:a16="http://schemas.microsoft.com/office/drawing/2014/main" id="{8E0C43EB-1EA3-D401-BBDD-A60AE7C08438}"/>
              </a:ext>
            </a:extLst>
          </p:cNvPr>
          <p:cNvSpPr txBox="1"/>
          <p:nvPr/>
        </p:nvSpPr>
        <p:spPr>
          <a:xfrm>
            <a:off x="1077790" y="4115514"/>
            <a:ext cx="375928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РЕГУЛЯРНОСТЬ ИНВЕСТИРОВАНИЯ</a:t>
            </a:r>
          </a:p>
        </p:txBody>
      </p:sp>
      <p:sp>
        <p:nvSpPr>
          <p:cNvPr id="24" name="Google Shape;218;p54">
            <a:extLst>
              <a:ext uri="{FF2B5EF4-FFF2-40B4-BE49-F238E27FC236}">
                <a16:creationId xmlns:a16="http://schemas.microsoft.com/office/drawing/2014/main" id="{9401F88A-3A3C-D3E6-8056-7B344A908410}"/>
              </a:ext>
            </a:extLst>
          </p:cNvPr>
          <p:cNvSpPr txBox="1"/>
          <p:nvPr/>
        </p:nvSpPr>
        <p:spPr>
          <a:xfrm>
            <a:off x="541521" y="2482187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18;p54">
            <a:extLst>
              <a:ext uri="{FF2B5EF4-FFF2-40B4-BE49-F238E27FC236}">
                <a16:creationId xmlns:a16="http://schemas.microsoft.com/office/drawing/2014/main" id="{89AACAB0-BE0C-04AC-BCAB-2F3C928775F3}"/>
              </a:ext>
            </a:extLst>
          </p:cNvPr>
          <p:cNvSpPr txBox="1"/>
          <p:nvPr/>
        </p:nvSpPr>
        <p:spPr>
          <a:xfrm>
            <a:off x="541521" y="3276179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18;p54">
            <a:extLst>
              <a:ext uri="{FF2B5EF4-FFF2-40B4-BE49-F238E27FC236}">
                <a16:creationId xmlns:a16="http://schemas.microsoft.com/office/drawing/2014/main" id="{66F18FCD-6649-AA82-F8D5-604F6C22FE79}"/>
              </a:ext>
            </a:extLst>
          </p:cNvPr>
          <p:cNvSpPr txBox="1"/>
          <p:nvPr/>
        </p:nvSpPr>
        <p:spPr>
          <a:xfrm>
            <a:off x="541521" y="4062328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D43808F-C331-2AAB-728F-0FF1CED0935F}"/>
              </a:ext>
            </a:extLst>
          </p:cNvPr>
          <p:cNvSpPr/>
          <p:nvPr/>
        </p:nvSpPr>
        <p:spPr>
          <a:xfrm>
            <a:off x="4902401" y="1544287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3064709-5FBD-2E6D-5702-6BB819473915}"/>
              </a:ext>
            </a:extLst>
          </p:cNvPr>
          <p:cNvSpPr/>
          <p:nvPr/>
        </p:nvSpPr>
        <p:spPr>
          <a:xfrm>
            <a:off x="4902401" y="2322604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F11019EF-7742-F404-3B3B-6D0448E464D1}"/>
              </a:ext>
            </a:extLst>
          </p:cNvPr>
          <p:cNvSpPr/>
          <p:nvPr/>
        </p:nvSpPr>
        <p:spPr>
          <a:xfrm>
            <a:off x="4902401" y="3110281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DFB2BB6-DDEE-5799-42BA-CAFD2A0080E9}"/>
              </a:ext>
            </a:extLst>
          </p:cNvPr>
          <p:cNvSpPr/>
          <p:nvPr/>
        </p:nvSpPr>
        <p:spPr>
          <a:xfrm>
            <a:off x="4902401" y="3897958"/>
            <a:ext cx="658368" cy="658368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oogle Shape;218;p54">
            <a:extLst>
              <a:ext uri="{FF2B5EF4-FFF2-40B4-BE49-F238E27FC236}">
                <a16:creationId xmlns:a16="http://schemas.microsoft.com/office/drawing/2014/main" id="{BA61B5EF-63DB-3AF9-E166-C2ABD7C885BB}"/>
              </a:ext>
            </a:extLst>
          </p:cNvPr>
          <p:cNvSpPr txBox="1"/>
          <p:nvPr/>
        </p:nvSpPr>
        <p:spPr>
          <a:xfrm>
            <a:off x="5152217" y="1714417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18;p54">
            <a:extLst>
              <a:ext uri="{FF2B5EF4-FFF2-40B4-BE49-F238E27FC236}">
                <a16:creationId xmlns:a16="http://schemas.microsoft.com/office/drawing/2014/main" id="{D41CEB78-8EB6-9746-87B1-82183A0A595C}"/>
              </a:ext>
            </a:extLst>
          </p:cNvPr>
          <p:cNvSpPr txBox="1"/>
          <p:nvPr/>
        </p:nvSpPr>
        <p:spPr>
          <a:xfrm>
            <a:off x="5152217" y="2482187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18;p54">
            <a:extLst>
              <a:ext uri="{FF2B5EF4-FFF2-40B4-BE49-F238E27FC236}">
                <a16:creationId xmlns:a16="http://schemas.microsoft.com/office/drawing/2014/main" id="{02D67DBC-62F4-DA3B-A985-45907CAB6FE6}"/>
              </a:ext>
            </a:extLst>
          </p:cNvPr>
          <p:cNvSpPr txBox="1"/>
          <p:nvPr/>
        </p:nvSpPr>
        <p:spPr>
          <a:xfrm>
            <a:off x="5152217" y="3276179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18;p54">
            <a:extLst>
              <a:ext uri="{FF2B5EF4-FFF2-40B4-BE49-F238E27FC236}">
                <a16:creationId xmlns:a16="http://schemas.microsoft.com/office/drawing/2014/main" id="{6EEF03FC-3E31-FAFE-C167-CAFE420D2BDD}"/>
              </a:ext>
            </a:extLst>
          </p:cNvPr>
          <p:cNvSpPr txBox="1"/>
          <p:nvPr/>
        </p:nvSpPr>
        <p:spPr>
          <a:xfrm>
            <a:off x="5152217" y="4062328"/>
            <a:ext cx="3403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0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18;p54">
            <a:extLst>
              <a:ext uri="{FF2B5EF4-FFF2-40B4-BE49-F238E27FC236}">
                <a16:creationId xmlns:a16="http://schemas.microsoft.com/office/drawing/2014/main" id="{D074D0BB-B173-4A37-8504-1941946A100E}"/>
              </a:ext>
            </a:extLst>
          </p:cNvPr>
          <p:cNvSpPr txBox="1"/>
          <p:nvPr/>
        </p:nvSpPr>
        <p:spPr>
          <a:xfrm>
            <a:off x="5674298" y="1778712"/>
            <a:ext cx="305628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500" dirty="0">
                <a:solidFill>
                  <a:schemeClr val="dk1"/>
                </a:solidFill>
              </a:rPr>
              <a:t>УПРАВЛЕНИЕ ЭМОЦИЯМИ</a:t>
            </a:r>
            <a:endParaRPr lang="ru-RU" sz="1500" dirty="0"/>
          </a:p>
        </p:txBody>
      </p:sp>
      <p:sp>
        <p:nvSpPr>
          <p:cNvPr id="40" name="Google Shape;218;p54">
            <a:extLst>
              <a:ext uri="{FF2B5EF4-FFF2-40B4-BE49-F238E27FC236}">
                <a16:creationId xmlns:a16="http://schemas.microsoft.com/office/drawing/2014/main" id="{01DF28E3-CF24-BB4F-2B47-4845ADCB55FE}"/>
              </a:ext>
            </a:extLst>
          </p:cNvPr>
          <p:cNvSpPr txBox="1"/>
          <p:nvPr/>
        </p:nvSpPr>
        <p:spPr>
          <a:xfrm>
            <a:off x="5674298" y="2547778"/>
            <a:ext cx="313167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БАЛАНС РИСКА И ДОХОДНОСТИ</a:t>
            </a:r>
            <a:endParaRPr lang="ru-RU" sz="1500" dirty="0"/>
          </a:p>
        </p:txBody>
      </p:sp>
      <p:sp>
        <p:nvSpPr>
          <p:cNvPr id="41" name="Google Shape;218;p54">
            <a:extLst>
              <a:ext uri="{FF2B5EF4-FFF2-40B4-BE49-F238E27FC236}">
                <a16:creationId xmlns:a16="http://schemas.microsoft.com/office/drawing/2014/main" id="{BC7C7CC3-4195-1AF8-4930-12A9D78D890C}"/>
              </a:ext>
            </a:extLst>
          </p:cNvPr>
          <p:cNvSpPr txBox="1"/>
          <p:nvPr/>
        </p:nvSpPr>
        <p:spPr>
          <a:xfrm>
            <a:off x="5674298" y="3322042"/>
            <a:ext cx="270490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ДИВЕРСИФИКАЦИЯ</a:t>
            </a:r>
            <a:endParaRPr lang="ru-RU" sz="1500" dirty="0"/>
          </a:p>
        </p:txBody>
      </p:sp>
      <p:sp>
        <p:nvSpPr>
          <p:cNvPr id="42" name="Google Shape;218;p54">
            <a:extLst>
              <a:ext uri="{FF2B5EF4-FFF2-40B4-BE49-F238E27FC236}">
                <a16:creationId xmlns:a16="http://schemas.microsoft.com/office/drawing/2014/main" id="{3E00934A-0038-99ED-4B52-F9EB10765361}"/>
              </a:ext>
            </a:extLst>
          </p:cNvPr>
          <p:cNvSpPr txBox="1"/>
          <p:nvPr/>
        </p:nvSpPr>
        <p:spPr>
          <a:xfrm>
            <a:off x="5674298" y="4115514"/>
            <a:ext cx="32653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5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ДОЛГОСРОЧНЫЙ ХАРАКТЕР</a:t>
            </a:r>
          </a:p>
        </p:txBody>
      </p:sp>
      <p:sp>
        <p:nvSpPr>
          <p:cNvPr id="44" name="Google Shape;21;p31">
            <a:extLst>
              <a:ext uri="{FF2B5EF4-FFF2-40B4-BE49-F238E27FC236}">
                <a16:creationId xmlns:a16="http://schemas.microsoft.com/office/drawing/2014/main" id="{8777B2F7-5E37-413C-C724-E923F50FF76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50">
            <a:extLst>
              <a:ext uri="{FF2B5EF4-FFF2-40B4-BE49-F238E27FC236}">
                <a16:creationId xmlns:a16="http://schemas.microsoft.com/office/drawing/2014/main" id="{ECA44918-86C4-07CF-914E-B2AA9260C926}"/>
              </a:ext>
            </a:extLst>
          </p:cNvPr>
          <p:cNvSpPr/>
          <p:nvPr/>
        </p:nvSpPr>
        <p:spPr>
          <a:xfrm>
            <a:off x="-1" y="668868"/>
            <a:ext cx="5537201" cy="4111476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9;p50">
            <a:extLst>
              <a:ext uri="{FF2B5EF4-FFF2-40B4-BE49-F238E27FC236}">
                <a16:creationId xmlns:a16="http://schemas.microsoft.com/office/drawing/2014/main" id="{058D4DB1-1261-3428-D7E2-AD48132985FE}"/>
              </a:ext>
            </a:extLst>
          </p:cNvPr>
          <p:cNvSpPr txBox="1"/>
          <p:nvPr/>
        </p:nvSpPr>
        <p:spPr>
          <a:xfrm rot="547">
            <a:off x="399363" y="1577654"/>
            <a:ext cx="3905004" cy="229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7359A2"/>
              </a:buClr>
              <a:buSzPts val="8533"/>
            </a:pPr>
            <a:r>
              <a:rPr lang="ru-RU" sz="28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Ultra"/>
                <a:cs typeface="Arial Black" panose="020B0604020202020204" pitchFamily="34" charset="0"/>
                <a:sym typeface="Ultra"/>
              </a:rPr>
              <a:t>Подведение итогов игры «Азбука начинающего инвестора»</a:t>
            </a:r>
            <a:endParaRPr lang="ru-RU" sz="2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21;p31">
            <a:extLst>
              <a:ext uri="{FF2B5EF4-FFF2-40B4-BE49-F238E27FC236}">
                <a16:creationId xmlns:a16="http://schemas.microsoft.com/office/drawing/2014/main" id="{173B70A9-2083-A628-AFF9-921D62B35B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6CE657-841C-8EAE-075D-7742C0C9B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9387">
            <a:off x="3717615" y="1011790"/>
            <a:ext cx="3625992" cy="2741145"/>
          </a:xfrm>
          <a:prstGeom prst="rect">
            <a:avLst/>
          </a:prstGeom>
          <a:effectLst>
            <a:outerShdw blurRad="198433" dist="239348" dir="7800000" sx="98049" sy="98049" algn="ctr" rotWithShape="0">
              <a:srgbClr val="000000">
                <a:alpha val="13824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0037DE-33EC-B8C6-4126-4939200F1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146" y="377858"/>
            <a:ext cx="1425229" cy="43877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312" y="2962750"/>
            <a:ext cx="1394639" cy="13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164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017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2131" y="2599293"/>
            <a:ext cx="340433" cy="2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75371" y="2546201"/>
            <a:ext cx="280801" cy="23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609" y="2509067"/>
            <a:ext cx="280802" cy="2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/>
        </p:nvSpPr>
        <p:spPr>
          <a:xfrm>
            <a:off x="569638" y="753340"/>
            <a:ext cx="7828259" cy="91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Больше полезной информации </a:t>
            </a:r>
            <a:endParaRPr sz="2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можно найти</a:t>
            </a:r>
            <a:endParaRPr sz="28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7"/>
          <p:cNvSpPr txBox="1"/>
          <p:nvPr/>
        </p:nvSpPr>
        <p:spPr>
          <a:xfrm>
            <a:off x="2041593" y="1643486"/>
            <a:ext cx="488435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портале моифинансы.рф </a:t>
            </a:r>
            <a:b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в социальных сетях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1;p31">
            <a:extLst>
              <a:ext uri="{FF2B5EF4-FFF2-40B4-BE49-F238E27FC236}">
                <a16:creationId xmlns:a16="http://schemas.microsoft.com/office/drawing/2014/main" id="{57B54157-EAE4-FABC-EAA5-1548809CF3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86638642-1D02-D67A-5654-46755760537C}"/>
              </a:ext>
            </a:extLst>
          </p:cNvPr>
          <p:cNvSpPr/>
          <p:nvPr/>
        </p:nvSpPr>
        <p:spPr>
          <a:xfrm>
            <a:off x="4298022" y="2360295"/>
            <a:ext cx="1260805" cy="1260805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Google Shape;93;p43"/>
          <p:cNvSpPr txBox="1"/>
          <p:nvPr/>
        </p:nvSpPr>
        <p:spPr>
          <a:xfrm>
            <a:off x="287338" y="866052"/>
            <a:ext cx="5483542" cy="77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Что такое инвестиции </a:t>
            </a:r>
            <a:b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и при чём тут инфляция?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Google Shape;94;p43"/>
          <p:cNvSpPr txBox="1"/>
          <p:nvPr/>
        </p:nvSpPr>
        <p:spPr>
          <a:xfrm>
            <a:off x="309145" y="3727094"/>
            <a:ext cx="30315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Инфляция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— это устойчивое повышение общего уровня цен на товары и услуги</a:t>
            </a:r>
            <a:endParaRPr i="1" dirty="0"/>
          </a:p>
        </p:txBody>
      </p:sp>
      <p:sp>
        <p:nvSpPr>
          <p:cNvPr id="2" name="Google Shape;94;p43">
            <a:extLst>
              <a:ext uri="{FF2B5EF4-FFF2-40B4-BE49-F238E27FC236}">
                <a16:creationId xmlns:a16="http://schemas.microsoft.com/office/drawing/2014/main" id="{785B10D0-B7F4-E613-C11E-45D5973069D6}"/>
              </a:ext>
            </a:extLst>
          </p:cNvPr>
          <p:cNvSpPr txBox="1"/>
          <p:nvPr/>
        </p:nvSpPr>
        <p:spPr>
          <a:xfrm>
            <a:off x="4298023" y="3708421"/>
            <a:ext cx="401305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Инвестиции </a:t>
            </a:r>
            <a:r>
              <a:rPr lang="ru-RU" sz="1600" i="1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-RU" sz="1600" b="1" i="1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 вложение ресурсов с целью получения прибыли </a:t>
            </a:r>
            <a:br>
              <a:rPr lang="en-US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 достижения цели в будущем</a:t>
            </a:r>
            <a:endParaRPr i="1" dirty="0"/>
          </a:p>
        </p:txBody>
      </p:sp>
      <p:sp>
        <p:nvSpPr>
          <p:cNvPr id="3" name="Google Shape;94;p43">
            <a:extLst>
              <a:ext uri="{FF2B5EF4-FFF2-40B4-BE49-F238E27FC236}">
                <a16:creationId xmlns:a16="http://schemas.microsoft.com/office/drawing/2014/main" id="{70E86A7D-12CD-B95F-78BA-00F3F063108B}"/>
              </a:ext>
            </a:extLst>
          </p:cNvPr>
          <p:cNvSpPr txBox="1"/>
          <p:nvPr/>
        </p:nvSpPr>
        <p:spPr>
          <a:xfrm>
            <a:off x="304115" y="1791581"/>
            <a:ext cx="80069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Инвестиции помогают сохранить и приумножить деньги</a:t>
            </a:r>
            <a:endParaRPr lang="ru-RU" sz="20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10DF65A-F18D-2D10-B3E4-BD498CFEAA49}"/>
              </a:ext>
            </a:extLst>
          </p:cNvPr>
          <p:cNvSpPr/>
          <p:nvPr/>
        </p:nvSpPr>
        <p:spPr>
          <a:xfrm>
            <a:off x="287337" y="2360295"/>
            <a:ext cx="1260805" cy="1260805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08615-FF29-85B5-A221-81AE8BAB3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7" y="2664684"/>
            <a:ext cx="668950" cy="6689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F3414E-1D7B-F571-84D3-B92CEEEAC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74392"/>
            <a:ext cx="763523" cy="763523"/>
          </a:xfrm>
          <a:prstGeom prst="rect">
            <a:avLst/>
          </a:prstGeom>
        </p:spPr>
      </p:pic>
      <p:sp>
        <p:nvSpPr>
          <p:cNvPr id="14" name="Google Shape;21;p31">
            <a:extLst>
              <a:ext uri="{FF2B5EF4-FFF2-40B4-BE49-F238E27FC236}">
                <a16:creationId xmlns:a16="http://schemas.microsoft.com/office/drawing/2014/main" id="{5BF654F5-4C7C-DB28-9991-20CCA1A17F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02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CA78611-5CA2-BFE4-D97C-808341B6849C}"/>
              </a:ext>
            </a:extLst>
          </p:cNvPr>
          <p:cNvSpPr/>
          <p:nvPr/>
        </p:nvSpPr>
        <p:spPr>
          <a:xfrm>
            <a:off x="4608212" y="1419224"/>
            <a:ext cx="4248150" cy="1588136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56133E-6D76-FF58-73EA-5A084732EB66}"/>
              </a:ext>
            </a:extLst>
          </p:cNvPr>
          <p:cNvSpPr/>
          <p:nvPr/>
        </p:nvSpPr>
        <p:spPr>
          <a:xfrm>
            <a:off x="4608212" y="3147060"/>
            <a:ext cx="4248150" cy="1477328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9FCFAD-9D81-C8E1-51BB-C119956EC4D4}"/>
              </a:ext>
            </a:extLst>
          </p:cNvPr>
          <p:cNvSpPr/>
          <p:nvPr/>
        </p:nvSpPr>
        <p:spPr>
          <a:xfrm>
            <a:off x="284479" y="1419224"/>
            <a:ext cx="4135121" cy="1588136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32BD6C-0061-4EA6-E211-2339493F76EC}"/>
              </a:ext>
            </a:extLst>
          </p:cNvPr>
          <p:cNvSpPr/>
          <p:nvPr/>
        </p:nvSpPr>
        <p:spPr>
          <a:xfrm>
            <a:off x="284479" y="3147060"/>
            <a:ext cx="4135121" cy="1477328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Google Shape;99;p44"/>
          <p:cNvSpPr txBox="1"/>
          <p:nvPr/>
        </p:nvSpPr>
        <p:spPr>
          <a:xfrm>
            <a:off x="287338" y="866052"/>
            <a:ext cx="7131557" cy="3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Во что можно инвестировать?</a:t>
            </a:r>
            <a:endParaRPr sz="28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0" name="Google Shape;100;p44"/>
          <p:cNvSpPr txBox="1"/>
          <p:nvPr/>
        </p:nvSpPr>
        <p:spPr>
          <a:xfrm>
            <a:off x="1717463" y="1843959"/>
            <a:ext cx="248750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Недвижимость: коммерческая или жилая, земельные участки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Google Shape;100;p44">
            <a:extLst>
              <a:ext uri="{FF2B5EF4-FFF2-40B4-BE49-F238E27FC236}">
                <a16:creationId xmlns:a16="http://schemas.microsoft.com/office/drawing/2014/main" id="{9716BDCA-A1B3-C891-47CD-4C6D9DDBFECC}"/>
              </a:ext>
            </a:extLst>
          </p:cNvPr>
          <p:cNvSpPr txBox="1"/>
          <p:nvPr/>
        </p:nvSpPr>
        <p:spPr>
          <a:xfrm>
            <a:off x="5972837" y="1843959"/>
            <a:ext cx="254460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Сбережения: драгоценные металлы или депозит в банке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" name="Google Shape;100;p44">
            <a:extLst>
              <a:ext uri="{FF2B5EF4-FFF2-40B4-BE49-F238E27FC236}">
                <a16:creationId xmlns:a16="http://schemas.microsoft.com/office/drawing/2014/main" id="{9F265300-BC9B-AE5C-3226-AD2E9C9F8D0D}"/>
              </a:ext>
            </a:extLst>
          </p:cNvPr>
          <p:cNvSpPr txBox="1"/>
          <p:nvPr/>
        </p:nvSpPr>
        <p:spPr>
          <a:xfrm>
            <a:off x="1717463" y="3654713"/>
            <a:ext cx="203030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Финансовые инструменты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" name="Google Shape;100;p44">
            <a:extLst>
              <a:ext uri="{FF2B5EF4-FFF2-40B4-BE49-F238E27FC236}">
                <a16:creationId xmlns:a16="http://schemas.microsoft.com/office/drawing/2014/main" id="{A6962372-1087-AE04-37FC-8212CF62C744}"/>
              </a:ext>
            </a:extLst>
          </p:cNvPr>
          <p:cNvSpPr txBox="1"/>
          <p:nvPr/>
        </p:nvSpPr>
        <p:spPr>
          <a:xfrm>
            <a:off x="5972837" y="3362325"/>
            <a:ext cx="27732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Альтернативные инструменты: криптовалюта, предметы искусства, антиквариат, ювелирные изделия или драгоценные камни и т.п.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55BCF4-332A-3D86-7AD8-B1DDB8558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16" y="1774189"/>
            <a:ext cx="878205" cy="8782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8F7AF0-9725-4FE5-98F9-AAD4B8E25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16" y="3461832"/>
            <a:ext cx="878205" cy="878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533368-B4DD-D871-8D98-0E08233C9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270" y="1774189"/>
            <a:ext cx="878205" cy="8782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633F4F9-87FB-0E56-16D1-8E1BE7EF5D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124" y="3496759"/>
            <a:ext cx="808351" cy="808351"/>
          </a:xfrm>
          <a:prstGeom prst="rect">
            <a:avLst/>
          </a:prstGeom>
        </p:spPr>
      </p:pic>
      <p:sp>
        <p:nvSpPr>
          <p:cNvPr id="24" name="Google Shape;21;p31">
            <a:extLst>
              <a:ext uri="{FF2B5EF4-FFF2-40B4-BE49-F238E27FC236}">
                <a16:creationId xmlns:a16="http://schemas.microsoft.com/office/drawing/2014/main" id="{B537E503-537E-613E-C3F9-D039E72761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5"/>
          <p:cNvSpPr txBox="1"/>
          <p:nvPr/>
        </p:nvSpPr>
        <p:spPr>
          <a:xfrm>
            <a:off x="287339" y="866052"/>
            <a:ext cx="6910904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Классификация инвестиций</a:t>
            </a:r>
            <a:endParaRPr dirty="0"/>
          </a:p>
        </p:txBody>
      </p:sp>
      <p:sp>
        <p:nvSpPr>
          <p:cNvPr id="106" name="Google Shape;106;p45"/>
          <p:cNvSpPr txBox="1"/>
          <p:nvPr/>
        </p:nvSpPr>
        <p:spPr>
          <a:xfrm>
            <a:off x="323849" y="2849195"/>
            <a:ext cx="37269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ИНВЕСТИЦИИ ПО СРОКУ:</a:t>
            </a:r>
            <a:endParaRPr lang="ru-RU"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Краткосрочные (до 1 года)</a:t>
            </a:r>
            <a:endParaRPr sz="16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Среднесрочные (от 1 года до 5 лет)</a:t>
            </a:r>
            <a:endParaRPr sz="16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Долгосрочные (от 5 лет)</a:t>
            </a:r>
            <a:endParaRPr sz="1600" dirty="0"/>
          </a:p>
        </p:txBody>
      </p:sp>
      <p:sp>
        <p:nvSpPr>
          <p:cNvPr id="107" name="Google Shape;107;p45"/>
          <p:cNvSpPr/>
          <p:nvPr/>
        </p:nvSpPr>
        <p:spPr>
          <a:xfrm>
            <a:off x="323849" y="1571363"/>
            <a:ext cx="1197133" cy="1197133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5"/>
          <p:cNvSpPr/>
          <p:nvPr/>
        </p:nvSpPr>
        <p:spPr>
          <a:xfrm>
            <a:off x="4635371" y="2849195"/>
            <a:ext cx="4248150" cy="170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ИНВЕСТИЦИИ ПО СТЕПЕНИ ВКЛЮЧЕННОСТИ ИНВЕСТОРА:</a:t>
            </a:r>
            <a:endParaRPr lang="ru-RU"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Активное инвестирование </a:t>
            </a:r>
            <a:b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(выше риски и издержки, выше доход)</a:t>
            </a:r>
            <a:endParaRPr sz="16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Пассивное инвестирование (низкие издержки, рост дохода медленный)</a:t>
            </a:r>
            <a:endParaRPr sz="1600" dirty="0"/>
          </a:p>
        </p:txBody>
      </p:sp>
      <p:sp>
        <p:nvSpPr>
          <p:cNvPr id="4" name="Google Shape;107;p45">
            <a:extLst>
              <a:ext uri="{FF2B5EF4-FFF2-40B4-BE49-F238E27FC236}">
                <a16:creationId xmlns:a16="http://schemas.microsoft.com/office/drawing/2014/main" id="{AA2E2AA6-DC9A-A5E0-6281-8B6E2F99D1FF}"/>
              </a:ext>
            </a:extLst>
          </p:cNvPr>
          <p:cNvSpPr/>
          <p:nvPr/>
        </p:nvSpPr>
        <p:spPr>
          <a:xfrm>
            <a:off x="4634100" y="1571363"/>
            <a:ext cx="1197133" cy="1197133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E8A9E6-0266-4A15-FC37-1B4066BE6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18" y="1758330"/>
            <a:ext cx="868012" cy="8680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E586DB-6AED-33EF-B28C-5AC0E8BD7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51" y="1817024"/>
            <a:ext cx="686976" cy="686976"/>
          </a:xfrm>
          <a:prstGeom prst="rect">
            <a:avLst/>
          </a:prstGeom>
        </p:spPr>
      </p:pic>
      <p:sp>
        <p:nvSpPr>
          <p:cNvPr id="10" name="Google Shape;21;p31">
            <a:extLst>
              <a:ext uri="{FF2B5EF4-FFF2-40B4-BE49-F238E27FC236}">
                <a16:creationId xmlns:a16="http://schemas.microsoft.com/office/drawing/2014/main" id="{4AE1E707-9E26-86DA-0FD9-57A3466782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6"/>
          <p:cNvSpPr txBox="1"/>
          <p:nvPr/>
        </p:nvSpPr>
        <p:spPr>
          <a:xfrm>
            <a:off x="287339" y="866051"/>
            <a:ext cx="4284662" cy="3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Доходность</a:t>
            </a:r>
            <a:endParaRPr sz="2600" b="1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8" name="Google Shape;118;p46"/>
          <p:cNvSpPr txBox="1"/>
          <p:nvPr/>
        </p:nvSpPr>
        <p:spPr>
          <a:xfrm>
            <a:off x="1055993" y="4057976"/>
            <a:ext cx="301752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НОМИНАЛЬНАЯ</a:t>
            </a:r>
            <a:endParaRPr sz="1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6"/>
          <p:cNvSpPr txBox="1"/>
          <p:nvPr/>
        </p:nvSpPr>
        <p:spPr>
          <a:xfrm>
            <a:off x="4802743" y="4057976"/>
            <a:ext cx="3017523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РЕАЛЬНАЯ</a:t>
            </a:r>
            <a:endParaRPr sz="18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7DF471-3081-D12F-BBBE-0BCAE99D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90" y="2862099"/>
            <a:ext cx="1112373" cy="11063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B3C0C4-398B-3272-E91E-7DB72CAF9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215" y="2978903"/>
            <a:ext cx="992251" cy="989540"/>
          </a:xfrm>
          <a:prstGeom prst="rect">
            <a:avLst/>
          </a:prstGeom>
        </p:spPr>
      </p:pic>
      <p:cxnSp>
        <p:nvCxnSpPr>
          <p:cNvPr id="14" name="Соединительная линия уступом 13">
            <a:extLst>
              <a:ext uri="{FF2B5EF4-FFF2-40B4-BE49-F238E27FC236}">
                <a16:creationId xmlns:a16="http://schemas.microsoft.com/office/drawing/2014/main" id="{59D17911-CAA0-7C93-DEA7-A7A78E779C2B}"/>
              </a:ext>
            </a:extLst>
          </p:cNvPr>
          <p:cNvCxnSpPr>
            <a:cxnSpLocks/>
          </p:cNvCxnSpPr>
          <p:nvPr/>
        </p:nvCxnSpPr>
        <p:spPr>
          <a:xfrm rot="5400000">
            <a:off x="3120622" y="2895316"/>
            <a:ext cx="1834454" cy="796708"/>
          </a:xfrm>
          <a:prstGeom prst="bentConnector3">
            <a:avLst>
              <a:gd name="adj1" fmla="val 99846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>
            <a:extLst>
              <a:ext uri="{FF2B5EF4-FFF2-40B4-BE49-F238E27FC236}">
                <a16:creationId xmlns:a16="http://schemas.microsoft.com/office/drawing/2014/main" id="{54248B89-1E60-CED0-8A2D-70FBF573F1CF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96813" y="2899951"/>
            <a:ext cx="1864334" cy="757562"/>
          </a:xfrm>
          <a:prstGeom prst="bentConnector3">
            <a:avLst>
              <a:gd name="adj1" fmla="val 1000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Google Shape;21;p31">
            <a:extLst>
              <a:ext uri="{FF2B5EF4-FFF2-40B4-BE49-F238E27FC236}">
                <a16:creationId xmlns:a16="http://schemas.microsoft.com/office/drawing/2014/main" id="{8ED67294-2376-E37B-3AF8-2A66F510EC7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15" name="Google Shape;115;p46"/>
          <p:cNvSpPr/>
          <p:nvPr/>
        </p:nvSpPr>
        <p:spPr>
          <a:xfrm>
            <a:off x="287338" y="1579733"/>
            <a:ext cx="8569325" cy="894207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6"/>
          <p:cNvSpPr txBox="1"/>
          <p:nvPr/>
        </p:nvSpPr>
        <p:spPr>
          <a:xfrm>
            <a:off x="813813" y="1737700"/>
            <a:ext cx="7516374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ДОХОДНОСТЬ — </a:t>
            </a:r>
            <a:b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способность актива приносить доход (выражается в процентах)</a:t>
            </a:r>
            <a:endParaRPr sz="16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07;p45">
            <a:extLst>
              <a:ext uri="{FF2B5EF4-FFF2-40B4-BE49-F238E27FC236}">
                <a16:creationId xmlns:a16="http://schemas.microsoft.com/office/drawing/2014/main" id="{F045F349-0BE8-CDC2-2C25-341D0207AA5F}"/>
              </a:ext>
            </a:extLst>
          </p:cNvPr>
          <p:cNvSpPr/>
          <p:nvPr/>
        </p:nvSpPr>
        <p:spPr>
          <a:xfrm>
            <a:off x="296624" y="1942098"/>
            <a:ext cx="1046407" cy="1046407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07;p45">
            <a:extLst>
              <a:ext uri="{FF2B5EF4-FFF2-40B4-BE49-F238E27FC236}">
                <a16:creationId xmlns:a16="http://schemas.microsoft.com/office/drawing/2014/main" id="{A3629A4C-CACF-E00A-200C-B48A8768E5E7}"/>
              </a:ext>
            </a:extLst>
          </p:cNvPr>
          <p:cNvSpPr/>
          <p:nvPr/>
        </p:nvSpPr>
        <p:spPr>
          <a:xfrm>
            <a:off x="296624" y="3422339"/>
            <a:ext cx="1046407" cy="1046407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07;p45">
            <a:extLst>
              <a:ext uri="{FF2B5EF4-FFF2-40B4-BE49-F238E27FC236}">
                <a16:creationId xmlns:a16="http://schemas.microsoft.com/office/drawing/2014/main" id="{1FCC99B7-5116-FF2D-E2D2-2B1B468176A6}"/>
              </a:ext>
            </a:extLst>
          </p:cNvPr>
          <p:cNvSpPr/>
          <p:nvPr/>
        </p:nvSpPr>
        <p:spPr>
          <a:xfrm>
            <a:off x="4463867" y="1942098"/>
            <a:ext cx="1046407" cy="1046407"/>
          </a:xfrm>
          <a:prstGeom prst="ellipse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296624" y="866052"/>
            <a:ext cx="5565697" cy="7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Ограничения </a:t>
            </a:r>
            <a:b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для молодых инвесторов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1497003" y="2219081"/>
            <a:ext cx="256708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До 14 лет: </a:t>
            </a:r>
            <a:b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инвестировать нельзя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7;p5">
            <a:extLst>
              <a:ext uri="{FF2B5EF4-FFF2-40B4-BE49-F238E27FC236}">
                <a16:creationId xmlns:a16="http://schemas.microsoft.com/office/drawing/2014/main" id="{486710BF-1DA6-D153-4228-B0EEECC789D5}"/>
              </a:ext>
            </a:extLst>
          </p:cNvPr>
          <p:cNvSpPr txBox="1"/>
          <p:nvPr/>
        </p:nvSpPr>
        <p:spPr>
          <a:xfrm>
            <a:off x="5667659" y="2206316"/>
            <a:ext cx="314452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С 14 до 18 лет 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инвестировать можно, но:</a:t>
            </a:r>
            <a:endParaRPr lang="ru-RU" sz="16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разрешения родителей</a:t>
            </a:r>
            <a:endParaRPr lang="ru-RU" sz="16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dk1"/>
                </a:solidFill>
              </a:rPr>
              <a:t>в</a:t>
            </a: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озможны ограничения 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сумме сделок</a:t>
            </a:r>
            <a:endParaRPr lang="ru-RU" sz="16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нельзя торговать иностранными бумагами, торговать в долг и совершать операции на срочном рынке</a:t>
            </a:r>
            <a:endParaRPr lang="ru-RU" sz="1600" dirty="0"/>
          </a:p>
        </p:txBody>
      </p:sp>
      <p:sp>
        <p:nvSpPr>
          <p:cNvPr id="6" name="Google Shape;127;p5">
            <a:extLst>
              <a:ext uri="{FF2B5EF4-FFF2-40B4-BE49-F238E27FC236}">
                <a16:creationId xmlns:a16="http://schemas.microsoft.com/office/drawing/2014/main" id="{C66D88FD-B091-3DEE-630E-EE80D9278280}"/>
              </a:ext>
            </a:extLst>
          </p:cNvPr>
          <p:cNvSpPr txBox="1"/>
          <p:nvPr/>
        </p:nvSpPr>
        <p:spPr>
          <a:xfrm>
            <a:off x="1497004" y="3437422"/>
            <a:ext cx="287572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С 18 лет: </a:t>
            </a:r>
            <a:b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доступ к инвестиционным инструментам в их полном объёме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1;p31">
            <a:extLst>
              <a:ext uri="{FF2B5EF4-FFF2-40B4-BE49-F238E27FC236}">
                <a16:creationId xmlns:a16="http://schemas.microsoft.com/office/drawing/2014/main" id="{9FDEC39F-FD5D-9F53-A1E4-2A9602F24D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64F3D8-8031-503D-8A85-33B33843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48" y="2057072"/>
            <a:ext cx="732569" cy="7631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3114413-2023-E638-53E9-4AEBC6496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6" y="3538840"/>
            <a:ext cx="733482" cy="7197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A9E7A04-9948-CEFF-F283-278933DE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58" y="2127574"/>
            <a:ext cx="624974" cy="640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5;p46">
            <a:extLst>
              <a:ext uri="{FF2B5EF4-FFF2-40B4-BE49-F238E27FC236}">
                <a16:creationId xmlns:a16="http://schemas.microsoft.com/office/drawing/2014/main" id="{CCEF4C00-7A6E-2689-8E8C-B2220CE236E4}"/>
              </a:ext>
            </a:extLst>
          </p:cNvPr>
          <p:cNvSpPr/>
          <p:nvPr/>
        </p:nvSpPr>
        <p:spPr>
          <a:xfrm>
            <a:off x="287338" y="1782111"/>
            <a:ext cx="8569325" cy="1028975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7"/>
          <p:cNvSpPr txBox="1"/>
          <p:nvPr/>
        </p:nvSpPr>
        <p:spPr>
          <a:xfrm>
            <a:off x="1235906" y="861784"/>
            <a:ext cx="5895786" cy="73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Финансовые инструменты: </a:t>
            </a:r>
            <a:r>
              <a:rPr lang="ru-RU" sz="28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акции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134" name="Google Shape;134;p47"/>
          <p:cNvSpPr txBox="1"/>
          <p:nvPr/>
        </p:nvSpPr>
        <p:spPr>
          <a:xfrm>
            <a:off x="813813" y="1875327"/>
            <a:ext cx="7516374" cy="83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АКЦИЯ — </a:t>
            </a:r>
            <a:b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ценная бумага, которая удостоверяет право владельца </a:t>
            </a:r>
            <a:b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долю в собственности компании</a:t>
            </a:r>
            <a:endParaRPr sz="1600" dirty="0"/>
          </a:p>
        </p:txBody>
      </p:sp>
      <p:sp>
        <p:nvSpPr>
          <p:cNvPr id="135" name="Google Shape;135;p47"/>
          <p:cNvSpPr txBox="1"/>
          <p:nvPr/>
        </p:nvSpPr>
        <p:spPr>
          <a:xfrm>
            <a:off x="323849" y="3006354"/>
            <a:ext cx="5143697" cy="84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Да</a:t>
            </a:r>
            <a:r>
              <a:rPr lang="ru-RU" sz="1600" b="1" dirty="0">
                <a:solidFill>
                  <a:srgbClr val="717DF4"/>
                </a:solidFill>
              </a:rPr>
              <a:t>ю</a:t>
            </a: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т право</a:t>
            </a:r>
            <a:endParaRPr sz="1600" b="1" i="0" u="none" strike="noStrike" cap="none" dirty="0">
              <a:solidFill>
                <a:srgbClr val="717DF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На получение дохода (в виде дивидендов)</a:t>
            </a:r>
            <a:endParaRPr sz="1300" dirty="0"/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На участие в управлении компанией </a:t>
            </a:r>
            <a:b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(путем голосования на общем собрании акционеров)</a:t>
            </a:r>
            <a:endParaRPr sz="1300" dirty="0"/>
          </a:p>
        </p:txBody>
      </p:sp>
      <p:sp>
        <p:nvSpPr>
          <p:cNvPr id="138" name="Google Shape;138;p47"/>
          <p:cNvSpPr/>
          <p:nvPr/>
        </p:nvSpPr>
        <p:spPr>
          <a:xfrm>
            <a:off x="5729549" y="3006354"/>
            <a:ext cx="209710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Типы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Обыкновенные</a:t>
            </a:r>
            <a:endParaRPr sz="1300" dirty="0"/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Привилегированные</a:t>
            </a:r>
            <a:endParaRPr sz="1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D743C7-4768-0225-E4A7-9AB6BE6C8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771425"/>
            <a:ext cx="777638" cy="825966"/>
          </a:xfrm>
          <a:prstGeom prst="rect">
            <a:avLst/>
          </a:prstGeom>
        </p:spPr>
      </p:pic>
      <p:sp>
        <p:nvSpPr>
          <p:cNvPr id="39" name="Google Shape;21;p31">
            <a:extLst>
              <a:ext uri="{FF2B5EF4-FFF2-40B4-BE49-F238E27FC236}">
                <a16:creationId xmlns:a16="http://schemas.microsoft.com/office/drawing/2014/main" id="{4B2C6733-6A41-2356-8834-AE70F6D77E0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1" name="Google Shape;135;p47">
            <a:extLst>
              <a:ext uri="{FF2B5EF4-FFF2-40B4-BE49-F238E27FC236}">
                <a16:creationId xmlns:a16="http://schemas.microsoft.com/office/drawing/2014/main" id="{7AC9DC96-F193-8E8D-6937-167C2A415E5A}"/>
              </a:ext>
            </a:extLst>
          </p:cNvPr>
          <p:cNvSpPr txBox="1"/>
          <p:nvPr/>
        </p:nvSpPr>
        <p:spPr>
          <a:xfrm>
            <a:off x="323850" y="3938529"/>
            <a:ext cx="4248150" cy="68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Способы получения дохода 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Продать акции, если они подорожали в цене</a:t>
            </a:r>
            <a:endParaRPr sz="1300" dirty="0"/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Получить дивиденды</a:t>
            </a:r>
            <a:endParaRPr sz="1300" dirty="0"/>
          </a:p>
        </p:txBody>
      </p:sp>
      <p:sp>
        <p:nvSpPr>
          <p:cNvPr id="44" name="Google Shape;138;p47">
            <a:extLst>
              <a:ext uri="{FF2B5EF4-FFF2-40B4-BE49-F238E27FC236}">
                <a16:creationId xmlns:a16="http://schemas.microsoft.com/office/drawing/2014/main" id="{B877301E-62E5-7EE5-1022-AF0EB61D8644}"/>
              </a:ext>
            </a:extLst>
          </p:cNvPr>
          <p:cNvSpPr/>
          <p:nvPr/>
        </p:nvSpPr>
        <p:spPr>
          <a:xfrm>
            <a:off x="5729549" y="3852762"/>
            <a:ext cx="215586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Риски 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Рыночные колебания </a:t>
            </a:r>
            <a:endParaRPr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3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Банкротство компании</a:t>
            </a:r>
            <a:endParaRPr sz="13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1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;p46">
            <a:extLst>
              <a:ext uri="{FF2B5EF4-FFF2-40B4-BE49-F238E27FC236}">
                <a16:creationId xmlns:a16="http://schemas.microsoft.com/office/drawing/2014/main" id="{399D2814-03D1-6E38-45B8-B1977225F72E}"/>
              </a:ext>
            </a:extLst>
          </p:cNvPr>
          <p:cNvSpPr/>
          <p:nvPr/>
        </p:nvSpPr>
        <p:spPr>
          <a:xfrm>
            <a:off x="287338" y="1780240"/>
            <a:ext cx="8569325" cy="1152525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8"/>
          <p:cNvSpPr txBox="1"/>
          <p:nvPr/>
        </p:nvSpPr>
        <p:spPr>
          <a:xfrm>
            <a:off x="798955" y="1937171"/>
            <a:ext cx="7516374" cy="838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ОБЛИГАЦИЯ — </a:t>
            </a:r>
            <a:b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долговая ценная бумага, дающая право ее владельцу на получение номинала в момент погашения и периодического купонного дохода</a:t>
            </a:r>
            <a:endParaRPr sz="1600" dirty="0"/>
          </a:p>
        </p:txBody>
      </p:sp>
      <p:sp>
        <p:nvSpPr>
          <p:cNvPr id="148" name="Google Shape;148;p48"/>
          <p:cNvSpPr txBox="1"/>
          <p:nvPr/>
        </p:nvSpPr>
        <p:spPr>
          <a:xfrm>
            <a:off x="323850" y="3249301"/>
            <a:ext cx="2470150" cy="1286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Характеристики облигаций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Номинал 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Процент или купон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Срок обращения 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Доходность к погашению</a:t>
            </a:r>
            <a:endParaRPr dirty="0"/>
          </a:p>
        </p:txBody>
      </p:sp>
      <p:sp>
        <p:nvSpPr>
          <p:cNvPr id="151" name="Google Shape;151;p48"/>
          <p:cNvSpPr/>
          <p:nvPr/>
        </p:nvSpPr>
        <p:spPr>
          <a:xfrm>
            <a:off x="5634018" y="3249301"/>
            <a:ext cx="324044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Виды облигаций по эмитенту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Государственные или облигации федерального займа (ОФЗ)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Муниципальные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Корпоративные</a:t>
            </a:r>
            <a:endParaRPr dirty="0"/>
          </a:p>
        </p:txBody>
      </p:sp>
      <p:sp>
        <p:nvSpPr>
          <p:cNvPr id="2" name="Google Shape;132;p47">
            <a:extLst>
              <a:ext uri="{FF2B5EF4-FFF2-40B4-BE49-F238E27FC236}">
                <a16:creationId xmlns:a16="http://schemas.microsoft.com/office/drawing/2014/main" id="{7C95C39E-CF7B-2830-FE25-B9521588D25E}"/>
              </a:ext>
            </a:extLst>
          </p:cNvPr>
          <p:cNvSpPr txBox="1"/>
          <p:nvPr/>
        </p:nvSpPr>
        <p:spPr>
          <a:xfrm>
            <a:off x="1348427" y="861784"/>
            <a:ext cx="6966902" cy="76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Финансовые инструменты: </a:t>
            </a:r>
            <a:r>
              <a:rPr lang="ru-RU" sz="28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облигации</a:t>
            </a:r>
            <a:endParaRPr dirty="0">
              <a:solidFill>
                <a:srgbClr val="717DF4"/>
              </a:solidFill>
            </a:endParaRPr>
          </a:p>
        </p:txBody>
      </p:sp>
      <p:sp>
        <p:nvSpPr>
          <p:cNvPr id="5" name="Google Shape;148;p48">
            <a:extLst>
              <a:ext uri="{FF2B5EF4-FFF2-40B4-BE49-F238E27FC236}">
                <a16:creationId xmlns:a16="http://schemas.microsoft.com/office/drawing/2014/main" id="{F937AFBB-84B9-519F-297B-BF8A5FA4C305}"/>
              </a:ext>
            </a:extLst>
          </p:cNvPr>
          <p:cNvSpPr txBox="1"/>
          <p:nvPr/>
        </p:nvSpPr>
        <p:spPr>
          <a:xfrm>
            <a:off x="3183659" y="3249301"/>
            <a:ext cx="1899920" cy="984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Виды облигаций по ставке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Фиксированная</a:t>
            </a:r>
            <a:endParaRPr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Плавающая</a:t>
            </a:r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4C1530-977C-974A-7E40-F2B8F85E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783692"/>
            <a:ext cx="902984" cy="917706"/>
          </a:xfrm>
          <a:prstGeom prst="rect">
            <a:avLst/>
          </a:prstGeom>
        </p:spPr>
      </p:pic>
      <p:sp>
        <p:nvSpPr>
          <p:cNvPr id="22" name="Google Shape;21;p31">
            <a:extLst>
              <a:ext uri="{FF2B5EF4-FFF2-40B4-BE49-F238E27FC236}">
                <a16:creationId xmlns:a16="http://schemas.microsoft.com/office/drawing/2014/main" id="{6415B751-9782-C870-37D0-527D871D73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5;p46">
            <a:extLst>
              <a:ext uri="{FF2B5EF4-FFF2-40B4-BE49-F238E27FC236}">
                <a16:creationId xmlns:a16="http://schemas.microsoft.com/office/drawing/2014/main" id="{85DB3532-9351-A42B-99FC-A3921960C987}"/>
              </a:ext>
            </a:extLst>
          </p:cNvPr>
          <p:cNvSpPr/>
          <p:nvPr/>
        </p:nvSpPr>
        <p:spPr>
          <a:xfrm>
            <a:off x="287339" y="1780240"/>
            <a:ext cx="2141657" cy="1390863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9"/>
          <p:cNvSpPr txBox="1"/>
          <p:nvPr/>
        </p:nvSpPr>
        <p:spPr>
          <a:xfrm>
            <a:off x="323849" y="3408770"/>
            <a:ext cx="37269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Общие черты ПИФов и </a:t>
            </a:r>
            <a:r>
              <a:rPr lang="ru-RU" sz="1600" b="1" i="0" u="none" strike="noStrike" cap="none" dirty="0" err="1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БПИФов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Управление активами фонда осуществляет управляющая компания</a:t>
            </a:r>
            <a:endParaRPr sz="12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Невысокий порог входа</a:t>
            </a:r>
            <a:endParaRPr sz="12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Широкая диверсификация портфеля</a:t>
            </a: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200" dirty="0">
                <a:solidFill>
                  <a:srgbClr val="262626"/>
                </a:solidFill>
              </a:rPr>
              <a:t>Нет гарантии доходности</a:t>
            </a:r>
            <a:endParaRPr sz="160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9"/>
          <p:cNvSpPr/>
          <p:nvPr/>
        </p:nvSpPr>
        <p:spPr>
          <a:xfrm>
            <a:off x="4289595" y="3408770"/>
            <a:ext cx="426229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rgbClr val="717DF4"/>
                </a:solidFill>
                <a:latin typeface="Arial"/>
                <a:ea typeface="Arial"/>
                <a:cs typeface="Arial"/>
                <a:sym typeface="Arial"/>
              </a:rPr>
              <a:t>Важные отличия ПИФа от БПИФ</a:t>
            </a:r>
            <a:endParaRPr sz="1600" b="1" dirty="0">
              <a:solidFill>
                <a:srgbClr val="717DF4"/>
              </a:solidFill>
            </a:endParaRPr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Гибкость покупки и продажи </a:t>
            </a:r>
            <a:endParaRPr sz="12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 ПИФ можно приобрести или продать долю </a:t>
            </a:r>
            <a:b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только через управляющую компанию</a:t>
            </a:r>
            <a:endParaRPr sz="1200" dirty="0"/>
          </a:p>
          <a:p>
            <a:pPr marL="180000" marR="0" lvl="0" indent="-18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7DF4"/>
              </a:buClr>
              <a:buSzPct val="100000"/>
              <a:buFont typeface="Arial"/>
              <a:buChar char="•"/>
            </a:pPr>
            <a:r>
              <a:rPr lang="ru-RU" sz="12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Степень прогнозируемости инвестиционной стратегии управляющей компании</a:t>
            </a:r>
            <a:endParaRPr sz="1200" dirty="0"/>
          </a:p>
        </p:txBody>
      </p:sp>
      <p:sp>
        <p:nvSpPr>
          <p:cNvPr id="163" name="Google Shape;163;p49"/>
          <p:cNvSpPr txBox="1"/>
          <p:nvPr/>
        </p:nvSpPr>
        <p:spPr>
          <a:xfrm>
            <a:off x="287335" y="1957812"/>
            <a:ext cx="2141661" cy="1038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ПИФ </a:t>
            </a:r>
            <a:r>
              <a:rPr lang="ru-RU" sz="16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br>
              <a:rPr lang="ru-RU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паевой инвестиционный фонд</a:t>
            </a:r>
            <a:endParaRPr sz="1500" dirty="0"/>
          </a:p>
        </p:txBody>
      </p:sp>
      <p:sp>
        <p:nvSpPr>
          <p:cNvPr id="6" name="Google Shape;132;p47">
            <a:extLst>
              <a:ext uri="{FF2B5EF4-FFF2-40B4-BE49-F238E27FC236}">
                <a16:creationId xmlns:a16="http://schemas.microsoft.com/office/drawing/2014/main" id="{4C0539D7-F4B4-CDBA-1806-CEF1FEDEF2AD}"/>
              </a:ext>
            </a:extLst>
          </p:cNvPr>
          <p:cNvSpPr txBox="1"/>
          <p:nvPr/>
        </p:nvSpPr>
        <p:spPr>
          <a:xfrm>
            <a:off x="1358454" y="861784"/>
            <a:ext cx="5696902" cy="79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 Black"/>
              <a:buNone/>
            </a:pPr>
            <a:r>
              <a:rPr lang="ru-RU" sz="2800" b="1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Финансовые инструменты: </a:t>
            </a:r>
            <a:r>
              <a:rPr lang="ru-RU" sz="2800" b="1" i="0" u="none" strike="noStrike" cap="none" dirty="0">
                <a:solidFill>
                  <a:srgbClr val="717DF4"/>
                </a:solidFill>
                <a:latin typeface="Arial Black"/>
                <a:ea typeface="Arial Black"/>
                <a:cs typeface="Arial Black"/>
                <a:sym typeface="Arial Black"/>
              </a:rPr>
              <a:t>ПИФ и БПИФ</a:t>
            </a:r>
            <a:endParaRPr dirty="0">
              <a:solidFill>
                <a:srgbClr val="717DF4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597F0F-3DCB-5E13-FE28-BB3E03D2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" y="768626"/>
            <a:ext cx="902983" cy="883353"/>
          </a:xfrm>
          <a:prstGeom prst="rect">
            <a:avLst/>
          </a:prstGeom>
        </p:spPr>
      </p:pic>
      <p:sp>
        <p:nvSpPr>
          <p:cNvPr id="10" name="Google Shape;21;p31">
            <a:extLst>
              <a:ext uri="{FF2B5EF4-FFF2-40B4-BE49-F238E27FC236}">
                <a16:creationId xmlns:a16="http://schemas.microsoft.com/office/drawing/2014/main" id="{BFD4B1B1-4705-9FFB-34CA-67011B61692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1889" y="4842833"/>
            <a:ext cx="304774" cy="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50" b="1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Google Shape;115;p46">
            <a:extLst>
              <a:ext uri="{FF2B5EF4-FFF2-40B4-BE49-F238E27FC236}">
                <a16:creationId xmlns:a16="http://schemas.microsoft.com/office/drawing/2014/main" id="{CDB53B88-6B47-4B45-D62C-2EF68B15916B}"/>
              </a:ext>
            </a:extLst>
          </p:cNvPr>
          <p:cNvSpPr/>
          <p:nvPr/>
        </p:nvSpPr>
        <p:spPr>
          <a:xfrm>
            <a:off x="2648932" y="1780240"/>
            <a:ext cx="6207733" cy="1390863"/>
          </a:xfrm>
          <a:prstGeom prst="rect">
            <a:avLst/>
          </a:prstGeom>
          <a:solidFill>
            <a:srgbClr val="717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9"/>
          <p:cNvSpPr txBox="1"/>
          <p:nvPr/>
        </p:nvSpPr>
        <p:spPr>
          <a:xfrm>
            <a:off x="2820173" y="1964007"/>
            <a:ext cx="5865249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ETF (EXCHANGE TRADED FUND) — </a:t>
            </a:r>
            <a:b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инвестиционный фонд, акции которого свободно торгуются на рынке ценных бумаг. В России такие фонды называются </a:t>
            </a: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БПИФ</a:t>
            </a:r>
            <a:r>
              <a:rPr lang="ru-RU" sz="15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— биржевые паевые инвестиционные фонды</a:t>
            </a:r>
            <a:endParaRPr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751</Words>
  <Application>Microsoft Office PowerPoint</Application>
  <PresentationFormat>Экран (16:9)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Times New Roman</vt:lpstr>
      <vt:lpstr>Proxima Nova Rg</vt:lpstr>
      <vt:lpstr>Arial Black</vt:lpstr>
      <vt:lpstr>Helvetica Neue</vt:lpstr>
      <vt:lpstr>Arial</vt:lpstr>
      <vt:lpstr>Proxima Nova</vt:lpstr>
      <vt:lpstr>Calibri</vt:lpstr>
      <vt:lpstr>Helvetica Neue Light</vt:lpstr>
      <vt:lpstr>White</vt:lpstr>
      <vt:lpstr>Азбука начинающего инвестора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начинающего инвестора</dc:title>
  <dc:creator>Екатерина Барак</dc:creator>
  <cp:lastModifiedBy>Воротникова Татьяна Александровна</cp:lastModifiedBy>
  <cp:revision>41</cp:revision>
  <dcterms:modified xsi:type="dcterms:W3CDTF">2026-02-03T14:51:26Z</dcterms:modified>
</cp:coreProperties>
</file>