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74" r:id="rId2"/>
    <p:sldId id="318" r:id="rId3"/>
    <p:sldId id="319" r:id="rId4"/>
    <p:sldId id="320" r:id="rId5"/>
    <p:sldId id="292" r:id="rId6"/>
    <p:sldId id="296" r:id="rId7"/>
    <p:sldId id="297" r:id="rId8"/>
    <p:sldId id="299" r:id="rId9"/>
    <p:sldId id="300" r:id="rId10"/>
    <p:sldId id="311" r:id="rId11"/>
    <p:sldId id="303" r:id="rId12"/>
    <p:sldId id="294" r:id="rId13"/>
    <p:sldId id="305" r:id="rId14"/>
    <p:sldId id="304" r:id="rId15"/>
    <p:sldId id="306" r:id="rId16"/>
    <p:sldId id="321" r:id="rId17"/>
    <p:sldId id="322" r:id="rId18"/>
    <p:sldId id="317" r:id="rId19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21"/>
      <p:bold r:id="rId22"/>
    </p:embeddedFont>
    <p:embeddedFont>
      <p:font typeface="Helvetica Neue" panose="020B0604020202020204" charset="0"/>
      <p:regular r:id="rId21"/>
      <p:bold r:id="rId21"/>
      <p:italic r:id="rId21"/>
      <p:boldItalic r:id="rId21"/>
    </p:embeddedFont>
    <p:embeddedFont>
      <p:font typeface="Helvetica Neue Light" panose="020B0604020202020204" charset="0"/>
      <p:regular r:id="rId21"/>
      <p:bold r:id="rId23"/>
      <p:italic r:id="rId23"/>
      <p:boldItalic r:id="rId23"/>
    </p:embeddedFont>
    <p:embeddedFont>
      <p:font typeface="Montserrat" panose="00000500000000000000" pitchFamily="2" charset="-52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Proxima Nova" panose="020B0604020202020204" charset="-52"/>
      <p:regular r:id="rId23"/>
      <p:bold r:id="rId32"/>
      <p:italic r:id="rId33"/>
      <p:boldItalic r:id="rId34"/>
    </p:embeddedFont>
    <p:embeddedFont>
      <p:font typeface="Proxima Nova Rg" panose="02000506030000020004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81">
          <p15:clr>
            <a:srgbClr val="A4A3A4"/>
          </p15:clr>
        </p15:guide>
        <p15:guide id="2" orient="horz" pos="2754" userDrawn="1">
          <p15:clr>
            <a:srgbClr val="A4A3A4"/>
          </p15:clr>
        </p15:guide>
        <p15:guide id="3" pos="4468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1529">
          <p15:clr>
            <a:srgbClr val="A4A3A4"/>
          </p15:clr>
        </p15:guide>
        <p15:guide id="6" pos="5556">
          <p15:clr>
            <a:srgbClr val="A4A3A4"/>
          </p15:clr>
        </p15:guide>
        <p15:guide id="7" pos="1723">
          <p15:clr>
            <a:srgbClr val="A4A3A4"/>
          </p15:clr>
        </p15:guide>
        <p15:guide id="8" orient="horz" pos="2051">
          <p15:clr>
            <a:srgbClr val="A4A3A4"/>
          </p15:clr>
        </p15:guide>
        <p15:guide id="9" pos="3107">
          <p15:clr>
            <a:srgbClr val="A4A3A4"/>
          </p15:clr>
        </p15:guide>
        <p15:guide id="10" orient="horz" pos="373">
          <p15:clr>
            <a:srgbClr val="A4A3A4"/>
          </p15:clr>
        </p15:guide>
        <p15:guide id="11" orient="horz" pos="259">
          <p15:clr>
            <a:srgbClr val="A4A3A4"/>
          </p15:clr>
        </p15:guide>
        <p15:guide id="12" orient="horz" pos="89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icDQQR24KtZK3qFFQIHE0731Xr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DF4"/>
    <a:srgbClr val="004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0"/>
    <p:restoredTop sz="81727" autoAdjust="0"/>
  </p:normalViewPr>
  <p:slideViewPr>
    <p:cSldViewPr snapToGrid="0">
      <p:cViewPr varScale="1">
        <p:scale>
          <a:sx n="119" d="100"/>
          <a:sy n="119" d="100"/>
        </p:scale>
        <p:origin x="1350" y="102"/>
      </p:cViewPr>
      <p:guideLst>
        <p:guide pos="181"/>
        <p:guide orient="horz" pos="2754"/>
        <p:guide pos="4468"/>
        <p:guide pos="2880"/>
        <p:guide orient="horz" pos="1529"/>
        <p:guide pos="5556"/>
        <p:guide pos="1723"/>
        <p:guide orient="horz" pos="2051"/>
        <p:guide pos="3107"/>
        <p:guide orient="horz" pos="373"/>
        <p:guide orient="horz" pos="259"/>
        <p:guide orient="horz" pos="8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presProps" Target="presProps.xml"/><Relationship Id="rId2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aseline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439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534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585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845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822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ТЗ дизайнеру: выделить цветом: страховая</a:t>
            </a:r>
            <a:r>
              <a:rPr lang="ru-RU" baseline="0" dirty="0"/>
              <a:t> и инвестиционная в левом столбце.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481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440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>
          <a:extLst>
            <a:ext uri="{FF2B5EF4-FFF2-40B4-BE49-F238E27FC236}">
              <a16:creationId xmlns:a16="http://schemas.microsoft.com/office/drawing/2014/main" id="{C4BA9A3C-BD6C-4153-96D2-4300D23AB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:notes">
            <a:extLst>
              <a:ext uri="{FF2B5EF4-FFF2-40B4-BE49-F238E27FC236}">
                <a16:creationId xmlns:a16="http://schemas.microsoft.com/office/drawing/2014/main" id="{C7C82E5F-0099-0FC9-BA0C-DF5D7CCEFC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27:notes">
            <a:extLst>
              <a:ext uri="{FF2B5EF4-FFF2-40B4-BE49-F238E27FC236}">
                <a16:creationId xmlns:a16="http://schemas.microsoft.com/office/drawing/2014/main" id="{AFADCA67-0AC8-B72D-C724-85EBAF3E15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167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798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174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464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338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713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512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95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17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подзаголовок">
  <p:cSld name="Заголовок и подзаголовок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1A53CB-7305-ACEB-2C6A-A30241780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7646" y="170953"/>
            <a:ext cx="879982" cy="3824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F33DD7-3293-4D3A-3E12-27FDAB5D9B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H="1">
            <a:off x="0" y="668990"/>
            <a:ext cx="6212541" cy="4474509"/>
          </a:xfrm>
          <a:prstGeom prst="rect">
            <a:avLst/>
          </a:prstGeom>
        </p:spPr>
      </p:pic>
      <p:pic>
        <p:nvPicPr>
          <p:cNvPr id="17" name="Google Shape;1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0523" y="294906"/>
            <a:ext cx="702652" cy="176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2159659" cy="190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04"/>
            <a:ext cx="2159659" cy="1902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6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Заголовок — по центру">
  <p:cSld name="3_Заголовок — по центру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0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title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body" idx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Заголовок — по центру">
  <p:cSld name="4_Заголовок — по центру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1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title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body" idx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ункты">
  <p:cSld name="Заголовок и пункты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71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571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571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571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571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271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Пустой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>
            <a:spLocks noGrp="1"/>
          </p:cNvSpPr>
          <p:nvPr>
            <p:ph type="sldNum" idx="12"/>
          </p:nvPr>
        </p:nvSpPr>
        <p:spPr>
          <a:xfrm>
            <a:off x="8551889" y="4842833"/>
            <a:ext cx="304774" cy="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5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81" userDrawn="1">
          <p15:clr>
            <a:srgbClr val="FBAE40"/>
          </p15:clr>
        </p15:guide>
        <p15:guide id="3" orient="horz" pos="311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пункты">
  <p:cSld name="1_Заголовок и пункты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31">
            <a:extLst>
              <a:ext uri="{FF2B5EF4-FFF2-40B4-BE49-F238E27FC236}">
                <a16:creationId xmlns:a16="http://schemas.microsoft.com/office/drawing/2014/main" id="{87D8F4F3-513F-21F2-5F47-AE2E3C6F2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41861" y="4803775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/>
          <p:nvPr/>
        </p:nvSpPr>
        <p:spPr>
          <a:xfrm>
            <a:off x="0" y="628699"/>
            <a:ext cx="9144000" cy="4176000"/>
          </a:xfrm>
          <a:prstGeom prst="rect">
            <a:avLst/>
          </a:prstGeom>
          <a:solidFill>
            <a:srgbClr val="0F948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33"/>
          <p:cNvSpPr txBox="1">
            <a:spLocks noGrp="1"/>
          </p:cNvSpPr>
          <p:nvPr>
            <p:ph type="sldNum" idx="12"/>
          </p:nvPr>
        </p:nvSpPr>
        <p:spPr>
          <a:xfrm>
            <a:off x="8515350" y="4767263"/>
            <a:ext cx="3652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9" name="Google Shape;2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7595" y="280146"/>
            <a:ext cx="683387" cy="1702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0;p33"/>
          <p:cNvCxnSpPr/>
          <p:nvPr/>
        </p:nvCxnSpPr>
        <p:spPr>
          <a:xfrm>
            <a:off x="628650" y="617174"/>
            <a:ext cx="7885510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" name="Google Shape;3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4242" y="0"/>
            <a:ext cx="1737996" cy="123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Заголовок — по центру">
  <p:cSld name="1_Заголовок — по центру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068" y="2393"/>
            <a:ext cx="9158067" cy="515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4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" name="Google Shape;37;p34"/>
          <p:cNvSpPr>
            <a:spLocks noGrp="1"/>
          </p:cNvSpPr>
          <p:nvPr>
            <p:ph type="pic" idx="2"/>
          </p:nvPr>
        </p:nvSpPr>
        <p:spPr>
          <a:xfrm>
            <a:off x="4651375" y="1181100"/>
            <a:ext cx="3863975" cy="3962400"/>
          </a:xfrm>
          <a:prstGeom prst="rect">
            <a:avLst/>
          </a:prstGeom>
          <a:noFill/>
          <a:ln>
            <a:noFill/>
          </a:ln>
        </p:spPr>
      </p:sp>
      <p:pic>
        <p:nvPicPr>
          <p:cNvPr id="38" name="Google Shape;3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2645" y="373490"/>
            <a:ext cx="1124817" cy="28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Заголовок — по центру">
  <p:cSld name="2_Заголовок — по центру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5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1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Фото — горизонтально">
  <p:cSld name="1_Фото — горизонтально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6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49" name="Google Shape;4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2645" y="373490"/>
            <a:ext cx="1124817" cy="28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Фото — горизонтально">
  <p:cSld name="2_Фото — горизонтально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7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Black"/>
              <a:buNone/>
              <a:defRPr sz="20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9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9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9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9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9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55" name="Google Shape;5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2645" y="373490"/>
            <a:ext cx="1124817" cy="28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Фото — горизонтально">
  <p:cSld name="4_Фото — горизонтально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9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1"/>
          </p:nvPr>
        </p:nvSpPr>
        <p:spPr>
          <a:xfrm>
            <a:off x="633412" y="1028184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61" name="Google Shape;6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2645" y="373490"/>
            <a:ext cx="1124817" cy="28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A17264-FBDD-97A9-1234-D94445582B4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7462" y="187429"/>
            <a:ext cx="879982" cy="382422"/>
          </a:xfrm>
          <a:prstGeom prst="rect">
            <a:avLst/>
          </a:prstGeom>
        </p:spPr>
      </p:pic>
      <p:sp>
        <p:nvSpPr>
          <p:cNvPr id="6" name="Google Shape;6;p29"/>
          <p:cNvSpPr txBox="1">
            <a:spLocks noGrp="1"/>
          </p:cNvSpPr>
          <p:nvPr>
            <p:ph type="sldNum" idx="12"/>
          </p:nvPr>
        </p:nvSpPr>
        <p:spPr>
          <a:xfrm>
            <a:off x="8641861" y="4803775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  <p:cxnSp>
        <p:nvCxnSpPr>
          <p:cNvPr id="7" name="Google Shape;7;p29"/>
          <p:cNvCxnSpPr/>
          <p:nvPr/>
        </p:nvCxnSpPr>
        <p:spPr>
          <a:xfrm>
            <a:off x="247462" y="648100"/>
            <a:ext cx="8180250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" name="Google Shape;9;p2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510339" y="294906"/>
            <a:ext cx="702652" cy="1765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10;p29"/>
          <p:cNvCxnSpPr/>
          <p:nvPr/>
        </p:nvCxnSpPr>
        <p:spPr>
          <a:xfrm>
            <a:off x="247462" y="4803775"/>
            <a:ext cx="8580205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Google Shape;11;p29"/>
          <p:cNvSpPr txBox="1"/>
          <p:nvPr/>
        </p:nvSpPr>
        <p:spPr>
          <a:xfrm>
            <a:off x="3323738" y="4825260"/>
            <a:ext cx="5221197" cy="31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CBF"/>
              </a:buClr>
              <a:buSzPts val="1400"/>
              <a:buFont typeface="Arial"/>
              <a:buNone/>
            </a:pPr>
            <a:r>
              <a:rPr lang="ru-RU" sz="1000" b="0" i="0" u="none" strike="noStrike" cap="none" dirty="0">
                <a:solidFill>
                  <a:srgbClr val="B9BCBF"/>
                </a:solidFill>
                <a:latin typeface="Arial"/>
                <a:ea typeface="Arial"/>
                <a:cs typeface="Arial"/>
                <a:sym typeface="Arial"/>
              </a:rPr>
              <a:t>Восьмой этап Всероссийской просветительской Эстафеты «Мои финансы»</a:t>
            </a:r>
            <a:endParaRPr sz="1000" b="0" i="0" u="none" strike="noStrike" cap="none" dirty="0">
              <a:solidFill>
                <a:srgbClr val="B9BC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414242" y="0"/>
            <a:ext cx="1737996" cy="12343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3" pos="181" userDrawn="1">
          <p15:clr>
            <a:srgbClr val="F26B43"/>
          </p15:clr>
        </p15:guide>
        <p15:guide id="4" orient="horz" pos="3026" userDrawn="1">
          <p15:clr>
            <a:srgbClr val="F26B43"/>
          </p15:clr>
        </p15:guide>
        <p15:guide id="5" pos="55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/>
          <p:nvPr/>
        </p:nvSpPr>
        <p:spPr>
          <a:xfrm>
            <a:off x="2155377" y="174604"/>
            <a:ext cx="3020127" cy="40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SzPts val="1400"/>
              <a:buFont typeface="Arial"/>
              <a:buNone/>
            </a:pPr>
            <a:r>
              <a:rPr lang="ru-RU" sz="1000" b="1" i="0" u="none" strike="noStrike" cap="none" dirty="0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Восьмой этап </a:t>
            </a:r>
            <a:r>
              <a:rPr lang="ru-RU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Всероссийской просветительской </a:t>
            </a:r>
            <a:br>
              <a:rPr lang="ru-RU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Эстафеты «Мои финансы»</a:t>
            </a:r>
            <a:endParaRPr sz="1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5079133"/>
            <a:ext cx="9144000" cy="11631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473811" y="4156911"/>
            <a:ext cx="3020127" cy="54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спикер,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должность спикера </a:t>
            </a:r>
            <a:endParaRPr sz="14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Рисунок 4" descr="Изображение выглядит как одежда, мультфильм, обувь, графическая вста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05F54C5-CD32-62F2-DBCF-25DF59659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504" y="1329011"/>
            <a:ext cx="3553646" cy="3373967"/>
          </a:xfrm>
          <a:prstGeom prst="rect">
            <a:avLst/>
          </a:prstGeom>
        </p:spPr>
      </p:pic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473811" y="2215484"/>
            <a:ext cx="5539343" cy="125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Азбука начинающего инвестора: </a:t>
            </a:r>
            <a:br>
              <a:rPr lang="ru-RU" sz="32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32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инструменты для инвестирования</a:t>
            </a:r>
            <a:endParaRPr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5;p16"/>
          <p:cNvSpPr txBox="1">
            <a:spLocks/>
          </p:cNvSpPr>
          <p:nvPr/>
        </p:nvSpPr>
        <p:spPr>
          <a:xfrm>
            <a:off x="323849" y="1038489"/>
            <a:ext cx="6874393" cy="3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262626"/>
              </a:buClr>
              <a:buSzPts val="2800"/>
              <a:buFont typeface="Arial Black"/>
              <a:buNone/>
            </a:pPr>
            <a:r>
              <a:rPr lang="ru-RU" sz="2800" b="1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Валюта</a:t>
            </a:r>
            <a:endParaRPr lang="ru-RU" sz="2600" b="1" dirty="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43C8C4E-BC80-BB23-D696-C1616FDD619F}"/>
              </a:ext>
            </a:extLst>
          </p:cNvPr>
          <p:cNvSpPr/>
          <p:nvPr/>
        </p:nvSpPr>
        <p:spPr>
          <a:xfrm>
            <a:off x="323849" y="1577192"/>
            <a:ext cx="7884317" cy="412249"/>
          </a:xfrm>
          <a:prstGeom prst="roundRect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8" name="Google Shape;161;p37"/>
          <p:cNvSpPr txBox="1"/>
          <p:nvPr/>
        </p:nvSpPr>
        <p:spPr>
          <a:xfrm>
            <a:off x="487243" y="1605473"/>
            <a:ext cx="7516374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ВАЛЮТА</a:t>
            </a:r>
            <a:r>
              <a:rPr lang="ru-RU" sz="1800" dirty="0">
                <a:solidFill>
                  <a:schemeClr val="bg1"/>
                </a:solidFill>
              </a:rPr>
              <a:t> – денежная единица страны</a:t>
            </a:r>
          </a:p>
        </p:txBody>
      </p:sp>
      <p:sp>
        <p:nvSpPr>
          <p:cNvPr id="15" name="Google Shape;171;p37">
            <a:extLst>
              <a:ext uri="{FF2B5EF4-FFF2-40B4-BE49-F238E27FC236}">
                <a16:creationId xmlns:a16="http://schemas.microsoft.com/office/drawing/2014/main" id="{A577F810-8363-A989-BEA3-01865D36D0B3}"/>
              </a:ext>
            </a:extLst>
          </p:cNvPr>
          <p:cNvSpPr txBox="1"/>
          <p:nvPr/>
        </p:nvSpPr>
        <p:spPr>
          <a:xfrm>
            <a:off x="1026500" y="2346968"/>
            <a:ext cx="2446616" cy="223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b="1" dirty="0">
                <a:solidFill>
                  <a:srgbClr val="717DF4"/>
                </a:solidFill>
              </a:rPr>
              <a:t>Наличные: </a:t>
            </a:r>
          </a:p>
          <a:p>
            <a:pPr>
              <a:buClr>
                <a:schemeClr val="dk1"/>
              </a:buClr>
              <a:buSzPts val="2400"/>
            </a:pP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dk1"/>
              </a:buClr>
              <a:buSzPts val="2400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Дополнительные расходы </a:t>
            </a:r>
            <a:b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обмен, хранение, комиссии банков и обменных пунктов</a:t>
            </a:r>
          </a:p>
          <a:p>
            <a:pPr>
              <a:buClr>
                <a:schemeClr val="dk1"/>
              </a:buClr>
              <a:buSzPts val="2400"/>
            </a:pP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dk1"/>
              </a:buClr>
              <a:buSzPts val="2400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Подходит для </a:t>
            </a:r>
            <a:r>
              <a:rPr lang="ru-RU" sz="1350" b="1" dirty="0">
                <a:solidFill>
                  <a:srgbClr val="717DF4"/>
                </a:solidFill>
              </a:rPr>
              <a:t>небольших сумм</a:t>
            </a: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стабильных валют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7710716-A840-46E1-9168-F6FACF9F1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13" y="3826741"/>
            <a:ext cx="174554" cy="196074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1A698C83-CFDC-6E32-427A-E0FC573AC0DE}"/>
              </a:ext>
            </a:extLst>
          </p:cNvPr>
          <p:cNvSpPr/>
          <p:nvPr/>
        </p:nvSpPr>
        <p:spPr>
          <a:xfrm>
            <a:off x="484403" y="3582801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19FAEB4-56CC-3EA6-C0E6-60264F5A3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51" y="3695283"/>
            <a:ext cx="217639" cy="23671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388442" y="2273654"/>
            <a:ext cx="4013155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b="1" dirty="0">
                <a:solidFill>
                  <a:srgbClr val="717DF4"/>
                </a:solidFill>
              </a:rPr>
              <a:t>Безналичные на бирже: </a:t>
            </a:r>
          </a:p>
          <a:p>
            <a:pPr>
              <a:buClr>
                <a:schemeClr val="dk1"/>
              </a:buClr>
              <a:buSzPts val="2400"/>
            </a:pP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dk1"/>
              </a:buClr>
              <a:buSzPts val="2400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Недоступны некоторые валюты: </a:t>
            </a:r>
            <a:r>
              <a:rPr lang="en-US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USD, EUR, GBP, CHF, JPY </a:t>
            </a: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др.</a:t>
            </a:r>
          </a:p>
          <a:p>
            <a:pPr>
              <a:buClr>
                <a:schemeClr val="dk1"/>
              </a:buClr>
              <a:buSzPts val="2400"/>
            </a:pP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dk1"/>
              </a:buClr>
              <a:buSzPts val="2400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Набирают популярность валюты СНГ, Китая, Индии, а также ряд стран Азии, Африки </a:t>
            </a:r>
            <a:b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Латинской Америки, но: </a:t>
            </a:r>
          </a:p>
          <a:p>
            <a:pPr marL="285750" indent="-285750">
              <a:buClr>
                <a:schemeClr val="dk1"/>
              </a:buClr>
              <a:buSzPts val="2400"/>
              <a:buFontTx/>
              <a:buChar char="-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Ограниченная ликвидность</a:t>
            </a:r>
          </a:p>
          <a:p>
            <a:pPr marL="285750" indent="-285750">
              <a:buClr>
                <a:schemeClr val="dk1"/>
              </a:buClr>
              <a:buSzPts val="2400"/>
              <a:buFontTx/>
              <a:buChar char="-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Повышенная волатильность </a:t>
            </a:r>
          </a:p>
          <a:p>
            <a:pPr>
              <a:buClr>
                <a:schemeClr val="dk1"/>
              </a:buClr>
              <a:buSzPts val="2400"/>
            </a:pP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dk1"/>
              </a:buClr>
              <a:buSzPts val="2400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907341" y="2273654"/>
            <a:ext cx="434462" cy="455674"/>
            <a:chOff x="4211049" y="3677192"/>
            <a:chExt cx="434462" cy="455674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7CDE171B-F88C-03F5-EA8A-E6CFB5F40C9D}"/>
                </a:ext>
              </a:extLst>
            </p:cNvPr>
            <p:cNvSpPr/>
            <p:nvPr/>
          </p:nvSpPr>
          <p:spPr>
            <a:xfrm>
              <a:off x="4211049" y="3698404"/>
              <a:ext cx="434462" cy="434462"/>
            </a:xfrm>
            <a:prstGeom prst="ellipse">
              <a:avLst/>
            </a:prstGeom>
            <a:solidFill>
              <a:srgbClr val="717DF4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26" name="Google Shape;171;p37">
              <a:extLst>
                <a:ext uri="{FF2B5EF4-FFF2-40B4-BE49-F238E27FC236}">
                  <a16:creationId xmlns:a16="http://schemas.microsoft.com/office/drawing/2014/main" id="{B792A464-19EA-BBB3-AA12-AF256618D8EA}"/>
                </a:ext>
              </a:extLst>
            </p:cNvPr>
            <p:cNvSpPr txBox="1"/>
            <p:nvPr/>
          </p:nvSpPr>
          <p:spPr>
            <a:xfrm>
              <a:off x="4305774" y="3677192"/>
              <a:ext cx="229262" cy="451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2400"/>
              </a:pPr>
              <a:r>
                <a:rPr lang="en-US" sz="2625" b="1" dirty="0">
                  <a:solidFill>
                    <a:schemeClr val="bg1"/>
                  </a:solidFill>
                </a:rPr>
                <a:t>!</a:t>
              </a:r>
              <a:endParaRPr sz="262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Овал 26">
            <a:extLst>
              <a:ext uri="{FF2B5EF4-FFF2-40B4-BE49-F238E27FC236}">
                <a16:creationId xmlns:a16="http://schemas.microsoft.com/office/drawing/2014/main" id="{7CDE171B-F88C-03F5-EA8A-E6CFB5F40C9D}"/>
              </a:ext>
            </a:extLst>
          </p:cNvPr>
          <p:cNvSpPr/>
          <p:nvPr/>
        </p:nvSpPr>
        <p:spPr>
          <a:xfrm>
            <a:off x="484403" y="2290821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8" name="Google Shape;171;p37">
            <a:extLst>
              <a:ext uri="{FF2B5EF4-FFF2-40B4-BE49-F238E27FC236}">
                <a16:creationId xmlns:a16="http://schemas.microsoft.com/office/drawing/2014/main" id="{B792A464-19EA-BBB3-AA12-AF256618D8EA}"/>
              </a:ext>
            </a:extLst>
          </p:cNvPr>
          <p:cNvSpPr txBox="1"/>
          <p:nvPr/>
        </p:nvSpPr>
        <p:spPr>
          <a:xfrm>
            <a:off x="561110" y="2273654"/>
            <a:ext cx="317032" cy="45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sz="2625" b="1" dirty="0">
                <a:solidFill>
                  <a:schemeClr val="bg1"/>
                </a:solidFill>
              </a:rPr>
              <a:t>₽</a:t>
            </a:r>
            <a:endParaRPr sz="2625" b="1" dirty="0">
              <a:solidFill>
                <a:schemeClr val="bg1"/>
              </a:solidFill>
            </a:endParaRPr>
          </a:p>
        </p:txBody>
      </p:sp>
      <p:sp>
        <p:nvSpPr>
          <p:cNvPr id="4" name="Google Shape;157;p5">
            <a:extLst>
              <a:ext uri="{FF2B5EF4-FFF2-40B4-BE49-F238E27FC236}">
                <a16:creationId xmlns:a16="http://schemas.microsoft.com/office/drawing/2014/main" id="{5708DCB6-FBFA-CAAE-81CA-98DF034A41A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39054" y="4781951"/>
            <a:ext cx="278803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10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568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0" y="668868"/>
            <a:ext cx="3970116" cy="4111476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35;p4"/>
          <p:cNvSpPr txBox="1">
            <a:spLocks/>
          </p:cNvSpPr>
          <p:nvPr/>
        </p:nvSpPr>
        <p:spPr>
          <a:xfrm rot="547">
            <a:off x="399363" y="1577628"/>
            <a:ext cx="3570570" cy="2293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7359A2"/>
              </a:buClr>
              <a:buSzPts val="8533"/>
            </a:pPr>
            <a:r>
              <a:rPr lang="ru-RU" sz="3200" b="1" dirty="0">
                <a:solidFill>
                  <a:schemeClr val="bg1"/>
                </a:solidFill>
                <a:latin typeface="Ultra"/>
                <a:ea typeface="Ultra"/>
                <a:cs typeface="Ultra"/>
                <a:sym typeface="Ultra"/>
              </a:rPr>
              <a:t>Комплексные</a:t>
            </a:r>
          </a:p>
          <a:p>
            <a:pPr>
              <a:buClr>
                <a:srgbClr val="7359A2"/>
              </a:buClr>
              <a:buSzPts val="8533"/>
            </a:pPr>
            <a:r>
              <a:rPr lang="ru-RU" sz="3200" b="1" dirty="0">
                <a:solidFill>
                  <a:schemeClr val="bg1"/>
                </a:solidFill>
                <a:latin typeface="Ultra"/>
                <a:ea typeface="Ultra"/>
                <a:cs typeface="Ultra"/>
                <a:sym typeface="Ultra"/>
              </a:rPr>
              <a:t>финансовые инструменты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23E455-6AA2-6CE5-5CA0-C9EB17CE6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093" y="831566"/>
            <a:ext cx="2148281" cy="3786079"/>
          </a:xfrm>
          <a:prstGeom prst="rect">
            <a:avLst/>
          </a:prstGeom>
        </p:spPr>
      </p:pic>
      <p:sp>
        <p:nvSpPr>
          <p:cNvPr id="3" name="Google Shape;157;p5">
            <a:extLst>
              <a:ext uri="{FF2B5EF4-FFF2-40B4-BE49-F238E27FC236}">
                <a16:creationId xmlns:a16="http://schemas.microsoft.com/office/drawing/2014/main" id="{DA544CD8-C849-E637-2613-63DFEE3F533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39054" y="4781951"/>
            <a:ext cx="278803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11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789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5;p16"/>
          <p:cNvSpPr txBox="1">
            <a:spLocks/>
          </p:cNvSpPr>
          <p:nvPr/>
        </p:nvSpPr>
        <p:spPr>
          <a:xfrm>
            <a:off x="323849" y="1038489"/>
            <a:ext cx="8354484" cy="3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262626"/>
              </a:buClr>
              <a:buSzPts val="2800"/>
              <a:buFont typeface="Arial Black"/>
              <a:buNone/>
            </a:pPr>
            <a:r>
              <a:rPr lang="ru-RU" sz="2800" b="1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Индивидуальный инвестиционный счет</a:t>
            </a:r>
            <a:endParaRPr lang="ru-RU" sz="2600" b="1" dirty="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43C8C4E-BC80-BB23-D696-C1616FDD619F}"/>
              </a:ext>
            </a:extLst>
          </p:cNvPr>
          <p:cNvSpPr/>
          <p:nvPr/>
        </p:nvSpPr>
        <p:spPr>
          <a:xfrm>
            <a:off x="323849" y="1577192"/>
            <a:ext cx="7884317" cy="1030541"/>
          </a:xfrm>
          <a:prstGeom prst="roundRect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4" name="Google Shape;161;p37"/>
          <p:cNvSpPr txBox="1"/>
          <p:nvPr/>
        </p:nvSpPr>
        <p:spPr>
          <a:xfrm>
            <a:off x="487243" y="1605473"/>
            <a:ext cx="7516374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ИИС</a:t>
            </a:r>
            <a:r>
              <a:rPr lang="ru-RU" sz="1800" dirty="0">
                <a:solidFill>
                  <a:schemeClr val="bg1"/>
                </a:solidFill>
              </a:rPr>
              <a:t> – это специальный счет, с помощью которого можно покупать ценные бумаги и драгоценные металлы на бирже, а также получать часть инвестированных денег обратно в виде налоговых вычетов:</a:t>
            </a:r>
          </a:p>
        </p:txBody>
      </p:sp>
      <p:sp>
        <p:nvSpPr>
          <p:cNvPr id="5" name="Google Shape;171;p37">
            <a:extLst>
              <a:ext uri="{FF2B5EF4-FFF2-40B4-BE49-F238E27FC236}">
                <a16:creationId xmlns:a16="http://schemas.microsoft.com/office/drawing/2014/main" id="{A577F810-8363-A989-BEA3-01865D36D0B3}"/>
              </a:ext>
            </a:extLst>
          </p:cNvPr>
          <p:cNvSpPr txBox="1"/>
          <p:nvPr/>
        </p:nvSpPr>
        <p:spPr>
          <a:xfrm>
            <a:off x="914971" y="2770796"/>
            <a:ext cx="3279275" cy="202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b="1" dirty="0">
                <a:solidFill>
                  <a:srgbClr val="717DF4"/>
                </a:solidFill>
              </a:rPr>
              <a:t>1. Налоговый вычет на взнос</a:t>
            </a:r>
            <a:r>
              <a:rPr lang="ru-RU" dirty="0"/>
              <a:t>:</a:t>
            </a:r>
          </a:p>
          <a:p>
            <a:pPr>
              <a:buClr>
                <a:schemeClr val="dk1"/>
              </a:buClr>
              <a:buSzPts val="2400"/>
            </a:pPr>
            <a:endParaRPr lang="ru-RU" dirty="0"/>
          </a:p>
          <a:p>
            <a:pPr>
              <a:buClr>
                <a:schemeClr val="dk1"/>
              </a:buClr>
              <a:buSzPts val="2400"/>
            </a:pPr>
            <a:endParaRPr lang="ru-RU" dirty="0"/>
          </a:p>
          <a:p>
            <a:pPr>
              <a:buClr>
                <a:schemeClr val="dk1"/>
              </a:buClr>
              <a:buSzPts val="2400"/>
            </a:pPr>
            <a:endParaRPr lang="ru-RU" dirty="0"/>
          </a:p>
          <a:p>
            <a:pPr>
              <a:buClr>
                <a:schemeClr val="dk1"/>
              </a:buClr>
              <a:buSzPts val="2400"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710716-A840-46E1-9168-F6FACF9F1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59" y="3014735"/>
            <a:ext cx="174554" cy="196074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1A698C83-CFDC-6E32-427A-E0FC573AC0DE}"/>
              </a:ext>
            </a:extLst>
          </p:cNvPr>
          <p:cNvSpPr/>
          <p:nvPr/>
        </p:nvSpPr>
        <p:spPr>
          <a:xfrm>
            <a:off x="323849" y="2770795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9FAEB4-56CC-3EA6-C0E6-60264F5A3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97" y="2883277"/>
            <a:ext cx="217639" cy="236711"/>
          </a:xfrm>
          <a:prstGeom prst="rect">
            <a:avLst/>
          </a:prstGeom>
        </p:spPr>
      </p:pic>
      <p:sp>
        <p:nvSpPr>
          <p:cNvPr id="15" name="Google Shape;171;p37">
            <a:extLst>
              <a:ext uri="{FF2B5EF4-FFF2-40B4-BE49-F238E27FC236}">
                <a16:creationId xmlns:a16="http://schemas.microsoft.com/office/drawing/2014/main" id="{A577F810-8363-A989-BEA3-01865D36D0B3}"/>
              </a:ext>
            </a:extLst>
          </p:cNvPr>
          <p:cNvSpPr txBox="1"/>
          <p:nvPr/>
        </p:nvSpPr>
        <p:spPr>
          <a:xfrm>
            <a:off x="914971" y="4427837"/>
            <a:ext cx="7449855" cy="52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b="1" dirty="0">
                <a:solidFill>
                  <a:srgbClr val="717DF4"/>
                </a:solidFill>
              </a:rPr>
              <a:t>2. Налоговый вычет </a:t>
            </a:r>
            <a:r>
              <a:rPr lang="ru-RU" dirty="0"/>
              <a:t>с инвестиционного дохода до 30 млн рублей при закрытии счета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66007" y="269100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dirty="0"/>
              <a:t>В случае пополнения счета на 400 тыс. рублей возврат составит:</a:t>
            </a: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F98D87C-E668-816A-0800-9FF6E7E7E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946621"/>
              </p:ext>
            </p:extLst>
          </p:nvPr>
        </p:nvGraphicFramePr>
        <p:xfrm>
          <a:off x="758311" y="3427711"/>
          <a:ext cx="343593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187">
                  <a:extLst>
                    <a:ext uri="{9D8B030D-6E8A-4147-A177-3AD203B41FA5}">
                      <a16:colId xmlns:a16="http://schemas.microsoft.com/office/drawing/2014/main" val="559045698"/>
                    </a:ext>
                  </a:extLst>
                </a:gridCol>
                <a:gridCol w="687187">
                  <a:extLst>
                    <a:ext uri="{9D8B030D-6E8A-4147-A177-3AD203B41FA5}">
                      <a16:colId xmlns:a16="http://schemas.microsoft.com/office/drawing/2014/main" val="4277158528"/>
                    </a:ext>
                  </a:extLst>
                </a:gridCol>
                <a:gridCol w="687187">
                  <a:extLst>
                    <a:ext uri="{9D8B030D-6E8A-4147-A177-3AD203B41FA5}">
                      <a16:colId xmlns:a16="http://schemas.microsoft.com/office/drawing/2014/main" val="1403582200"/>
                    </a:ext>
                  </a:extLst>
                </a:gridCol>
                <a:gridCol w="687187">
                  <a:extLst>
                    <a:ext uri="{9D8B030D-6E8A-4147-A177-3AD203B41FA5}">
                      <a16:colId xmlns:a16="http://schemas.microsoft.com/office/drawing/2014/main" val="2973590324"/>
                    </a:ext>
                  </a:extLst>
                </a:gridCol>
                <a:gridCol w="687187">
                  <a:extLst>
                    <a:ext uri="{9D8B030D-6E8A-4147-A177-3AD203B41FA5}">
                      <a16:colId xmlns:a16="http://schemas.microsoft.com/office/drawing/2014/main" val="4030075456"/>
                    </a:ext>
                  </a:extLst>
                </a:gridCol>
              </a:tblGrid>
              <a:tr h="28701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13%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15%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18%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22%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156320"/>
                  </a:ext>
                </a:extLst>
              </a:tr>
              <a:tr h="35384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717DF4"/>
                          </a:solidFill>
                        </a:rPr>
                        <a:t>до 2,4 млн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717DF4"/>
                          </a:solidFill>
                        </a:rPr>
                        <a:t>от 2,4 млн</a:t>
                      </a:r>
                    </a:p>
                    <a:p>
                      <a:pPr algn="ctr"/>
                      <a:r>
                        <a:rPr lang="ru-RU" sz="800" dirty="0">
                          <a:solidFill>
                            <a:srgbClr val="717DF4"/>
                          </a:solidFill>
                        </a:rPr>
                        <a:t>до 5 млн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717DF4"/>
                          </a:solidFill>
                        </a:rPr>
                        <a:t>от 5 млн</a:t>
                      </a:r>
                    </a:p>
                    <a:p>
                      <a:pPr algn="ctr"/>
                      <a:r>
                        <a:rPr lang="ru-RU" sz="800" dirty="0">
                          <a:solidFill>
                            <a:srgbClr val="717DF4"/>
                          </a:solidFill>
                        </a:rPr>
                        <a:t>до 20 млн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717DF4"/>
                          </a:solidFill>
                        </a:rPr>
                        <a:t>от 20 млн</a:t>
                      </a:r>
                    </a:p>
                    <a:p>
                      <a:pPr algn="ctr"/>
                      <a:r>
                        <a:rPr lang="ru-RU" sz="800" dirty="0">
                          <a:solidFill>
                            <a:srgbClr val="717DF4"/>
                          </a:solidFill>
                        </a:rPr>
                        <a:t>до 50 млн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717DF4"/>
                          </a:solidFill>
                        </a:rPr>
                        <a:t>свыше</a:t>
                      </a:r>
                    </a:p>
                    <a:p>
                      <a:pPr algn="ctr"/>
                      <a:r>
                        <a:rPr lang="ru-RU" sz="800" dirty="0">
                          <a:solidFill>
                            <a:srgbClr val="717DF4"/>
                          </a:solidFill>
                        </a:rPr>
                        <a:t>50 млн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738434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19F1889-A2B3-AF4E-4757-EB12500D9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451245"/>
              </p:ext>
            </p:extLst>
          </p:nvPr>
        </p:nvGraphicFramePr>
        <p:xfrm>
          <a:off x="4279096" y="3427711"/>
          <a:ext cx="408573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46">
                  <a:extLst>
                    <a:ext uri="{9D8B030D-6E8A-4147-A177-3AD203B41FA5}">
                      <a16:colId xmlns:a16="http://schemas.microsoft.com/office/drawing/2014/main" val="559045698"/>
                    </a:ext>
                  </a:extLst>
                </a:gridCol>
                <a:gridCol w="817146">
                  <a:extLst>
                    <a:ext uri="{9D8B030D-6E8A-4147-A177-3AD203B41FA5}">
                      <a16:colId xmlns:a16="http://schemas.microsoft.com/office/drawing/2014/main" val="4277158528"/>
                    </a:ext>
                  </a:extLst>
                </a:gridCol>
                <a:gridCol w="817146">
                  <a:extLst>
                    <a:ext uri="{9D8B030D-6E8A-4147-A177-3AD203B41FA5}">
                      <a16:colId xmlns:a16="http://schemas.microsoft.com/office/drawing/2014/main" val="1403582200"/>
                    </a:ext>
                  </a:extLst>
                </a:gridCol>
                <a:gridCol w="817146">
                  <a:extLst>
                    <a:ext uri="{9D8B030D-6E8A-4147-A177-3AD203B41FA5}">
                      <a16:colId xmlns:a16="http://schemas.microsoft.com/office/drawing/2014/main" val="2973590324"/>
                    </a:ext>
                  </a:extLst>
                </a:gridCol>
                <a:gridCol w="817146">
                  <a:extLst>
                    <a:ext uri="{9D8B030D-6E8A-4147-A177-3AD203B41FA5}">
                      <a16:colId xmlns:a16="http://schemas.microsoft.com/office/drawing/2014/main" val="4030075456"/>
                    </a:ext>
                  </a:extLst>
                </a:gridCol>
              </a:tblGrid>
              <a:tr h="34090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52 000 р.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60 000 р.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72 000 р.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80 000 р.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88 000 р.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156320"/>
                  </a:ext>
                </a:extLst>
              </a:tr>
              <a:tr h="4210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717DF4"/>
                          </a:solidFill>
                        </a:rPr>
                        <a:t>при ставке 13%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717DF4"/>
                          </a:solidFill>
                        </a:rPr>
                        <a:t>при ставке 15%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717DF4"/>
                          </a:solidFill>
                        </a:rPr>
                        <a:t>при ставке 18%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717DF4"/>
                          </a:solidFill>
                        </a:rPr>
                        <a:t>при ставке 20%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717DF4"/>
                          </a:solidFill>
                        </a:rPr>
                        <a:t>при ставке 22%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738434"/>
                  </a:ext>
                </a:extLst>
              </a:tr>
            </a:tbl>
          </a:graphicData>
        </a:graphic>
      </p:graphicFrame>
      <p:sp>
        <p:nvSpPr>
          <p:cNvPr id="11" name="Google Shape;157;p5">
            <a:extLst>
              <a:ext uri="{FF2B5EF4-FFF2-40B4-BE49-F238E27FC236}">
                <a16:creationId xmlns:a16="http://schemas.microsoft.com/office/drawing/2014/main" id="{60F24E6F-14A8-279F-5791-3F96C44E9B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39054" y="4781951"/>
            <a:ext cx="278803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12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891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5;p16"/>
          <p:cNvSpPr txBox="1">
            <a:spLocks/>
          </p:cNvSpPr>
          <p:nvPr/>
        </p:nvSpPr>
        <p:spPr>
          <a:xfrm>
            <a:off x="323849" y="1038489"/>
            <a:ext cx="6407151" cy="3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262626"/>
              </a:buClr>
              <a:buSzPts val="2800"/>
              <a:buFont typeface="Arial Black"/>
              <a:buNone/>
            </a:pPr>
            <a:r>
              <a:rPr lang="ru-RU" sz="2800" b="1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Индивидуальный инвестиционный счет</a:t>
            </a:r>
            <a:endParaRPr lang="ru-RU" sz="2600" b="1" dirty="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" name="Google Shape;171;p37">
            <a:extLst>
              <a:ext uri="{FF2B5EF4-FFF2-40B4-BE49-F238E27FC236}">
                <a16:creationId xmlns:a16="http://schemas.microsoft.com/office/drawing/2014/main" id="{A577F810-8363-A989-BEA3-01865D36D0B3}"/>
              </a:ext>
            </a:extLst>
          </p:cNvPr>
          <p:cNvSpPr txBox="1"/>
          <p:nvPr/>
        </p:nvSpPr>
        <p:spPr>
          <a:xfrm>
            <a:off x="1416951" y="2043238"/>
            <a:ext cx="3872804" cy="2660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b="1" dirty="0">
                <a:solidFill>
                  <a:srgbClr val="717DF4"/>
                </a:solidFill>
              </a:rPr>
              <a:t>Выгода: </a:t>
            </a:r>
          </a:p>
          <a:p>
            <a:pPr marL="285750" indent="-28575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управлением активами занимаются профессионалы,</a:t>
            </a:r>
          </a:p>
          <a:p>
            <a:pPr marL="285750" indent="-28575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государство оформляет налоговый вычет</a:t>
            </a:r>
          </a:p>
          <a:p>
            <a:pPr>
              <a:buClr>
                <a:schemeClr val="dk1"/>
              </a:buClr>
              <a:buSzPts val="2400"/>
            </a:pPr>
            <a:endParaRPr lang="ru-RU" dirty="0"/>
          </a:p>
          <a:p>
            <a:pPr>
              <a:buClr>
                <a:schemeClr val="dk1"/>
              </a:buClr>
              <a:buSzPts val="2400"/>
            </a:pPr>
            <a:r>
              <a:rPr lang="ru-RU" b="1" dirty="0">
                <a:solidFill>
                  <a:srgbClr val="717DF4"/>
                </a:solidFill>
              </a:rPr>
              <a:t>Риски: </a:t>
            </a:r>
          </a:p>
          <a:p>
            <a:pPr marL="285750" indent="-28575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Минимальный срок владения:</a:t>
            </a:r>
          </a:p>
          <a:p>
            <a:pPr marL="285750" lvl="2" indent="-28575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До 31 декабря 2026 года - не менее 5 лет </a:t>
            </a:r>
          </a:p>
          <a:p>
            <a:pPr marL="285750" lvl="2" indent="-28575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/>
              <a:t>к 2031 году - 10 лет</a:t>
            </a:r>
          </a:p>
          <a:p>
            <a:pPr>
              <a:buClr>
                <a:schemeClr val="dk1"/>
              </a:buClr>
              <a:buSzPts val="2400"/>
            </a:pPr>
            <a:endParaRPr lang="ru-RU" dirty="0"/>
          </a:p>
          <a:p>
            <a:pPr>
              <a:buClr>
                <a:schemeClr val="dk1"/>
              </a:buClr>
              <a:buSzPts val="2400"/>
            </a:pPr>
            <a:endParaRPr lang="ru-RU" dirty="0"/>
          </a:p>
        </p:txBody>
      </p:sp>
      <p:sp>
        <p:nvSpPr>
          <p:cNvPr id="6" name="Google Shape;356;p18"/>
          <p:cNvSpPr/>
          <p:nvPr/>
        </p:nvSpPr>
        <p:spPr>
          <a:xfrm>
            <a:off x="5500701" y="1749316"/>
            <a:ext cx="2628653" cy="2655006"/>
          </a:xfrm>
          <a:prstGeom prst="roundRect">
            <a:avLst>
              <a:gd name="adj" fmla="val 11186"/>
            </a:avLst>
          </a:prstGeom>
          <a:solidFill>
            <a:schemeClr val="lt1"/>
          </a:solidFill>
          <a:ln w="31750" cap="flat" cmpd="sng">
            <a:solidFill>
              <a:srgbClr val="717D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59;p18"/>
          <p:cNvSpPr/>
          <p:nvPr/>
        </p:nvSpPr>
        <p:spPr>
          <a:xfrm>
            <a:off x="5500599" y="1729935"/>
            <a:ext cx="2628653" cy="873304"/>
          </a:xfrm>
          <a:custGeom>
            <a:avLst/>
            <a:gdLst/>
            <a:ahLst/>
            <a:cxnLst/>
            <a:rect l="l" t="t" r="r" b="b"/>
            <a:pathLst>
              <a:path w="3436995" h="1214439" extrusionOk="0">
                <a:moveTo>
                  <a:pt x="377786" y="0"/>
                </a:moveTo>
                <a:lnTo>
                  <a:pt x="3059209" y="0"/>
                </a:lnTo>
                <a:cubicBezTo>
                  <a:pt x="3267854" y="0"/>
                  <a:pt x="3436995" y="169141"/>
                  <a:pt x="3436995" y="377786"/>
                </a:cubicBezTo>
                <a:lnTo>
                  <a:pt x="3436995" y="1214439"/>
                </a:lnTo>
                <a:lnTo>
                  <a:pt x="0" y="1214439"/>
                </a:lnTo>
                <a:lnTo>
                  <a:pt x="0" y="377786"/>
                </a:lnTo>
                <a:cubicBezTo>
                  <a:pt x="0" y="169141"/>
                  <a:pt x="169141" y="0"/>
                  <a:pt x="377786" y="0"/>
                </a:cubicBezTo>
                <a:close/>
              </a:path>
            </a:pathLst>
          </a:custGeom>
          <a:solidFill>
            <a:srgbClr val="717DF4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82;p18"/>
          <p:cNvSpPr txBox="1"/>
          <p:nvPr/>
        </p:nvSpPr>
        <p:spPr>
          <a:xfrm>
            <a:off x="5858932" y="1830174"/>
            <a:ext cx="1907445" cy="67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0"/>
              <a:buFont typeface="Arial"/>
              <a:buNone/>
            </a:pPr>
            <a:r>
              <a:rPr lang="ru-RU" sz="117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КАЛЬКУЛЯТОР НАКОПЛЕНИЙ ПО ИИС-3 В РАЗДЕЛЕ «ИНВЕСТПОРТАЛ»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7188B0-9AA0-3B3D-2D32-5B58B7215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3421" y="2641798"/>
            <a:ext cx="1723964" cy="17239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1B9E58-850F-D86C-084A-E3F0F1B43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9537" y="3373588"/>
            <a:ext cx="666053" cy="5103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E966EF-D841-B1FF-1155-DE8FB37868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0407" y="2114005"/>
            <a:ext cx="685352" cy="774621"/>
          </a:xfrm>
          <a:prstGeom prst="rect">
            <a:avLst/>
          </a:prstGeom>
        </p:spPr>
      </p:pic>
      <p:sp>
        <p:nvSpPr>
          <p:cNvPr id="13" name="Google Shape;157;p5">
            <a:extLst>
              <a:ext uri="{FF2B5EF4-FFF2-40B4-BE49-F238E27FC236}">
                <a16:creationId xmlns:a16="http://schemas.microsoft.com/office/drawing/2014/main" id="{ABA44F3B-FEE3-E22C-EB74-2ECE65A73E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39054" y="4781951"/>
            <a:ext cx="278803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13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335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5;p18"/>
          <p:cNvSpPr txBox="1"/>
          <p:nvPr/>
        </p:nvSpPr>
        <p:spPr>
          <a:xfrm>
            <a:off x="323849" y="1038489"/>
            <a:ext cx="5502793" cy="6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Arial Black"/>
              <a:buNone/>
            </a:pPr>
            <a:r>
              <a:rPr lang="ru-RU" sz="26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Программа долгосрочных сбережений (ПДС)</a:t>
            </a:r>
            <a:endParaRPr sz="26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" name="Google Shape;356;p18"/>
          <p:cNvSpPr/>
          <p:nvPr/>
        </p:nvSpPr>
        <p:spPr>
          <a:xfrm>
            <a:off x="6207754" y="2004307"/>
            <a:ext cx="2628653" cy="2655006"/>
          </a:xfrm>
          <a:prstGeom prst="roundRect">
            <a:avLst>
              <a:gd name="adj" fmla="val 11186"/>
            </a:avLst>
          </a:prstGeom>
          <a:solidFill>
            <a:schemeClr val="lt1"/>
          </a:solidFill>
          <a:ln w="31750" cap="flat" cmpd="sng">
            <a:solidFill>
              <a:srgbClr val="717D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57;p18"/>
          <p:cNvSpPr/>
          <p:nvPr/>
        </p:nvSpPr>
        <p:spPr>
          <a:xfrm>
            <a:off x="3265803" y="1984925"/>
            <a:ext cx="2628653" cy="2674387"/>
          </a:xfrm>
          <a:prstGeom prst="roundRect">
            <a:avLst>
              <a:gd name="adj" fmla="val 11186"/>
            </a:avLst>
          </a:prstGeom>
          <a:solidFill>
            <a:schemeClr val="lt1"/>
          </a:solidFill>
          <a:ln w="31750" cap="flat" cmpd="sng">
            <a:solidFill>
              <a:srgbClr val="717D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58;p18"/>
          <p:cNvSpPr/>
          <p:nvPr/>
        </p:nvSpPr>
        <p:spPr>
          <a:xfrm>
            <a:off x="3265802" y="1984926"/>
            <a:ext cx="2628653" cy="873304"/>
          </a:xfrm>
          <a:custGeom>
            <a:avLst/>
            <a:gdLst/>
            <a:ahLst/>
            <a:cxnLst/>
            <a:rect l="l" t="t" r="r" b="b"/>
            <a:pathLst>
              <a:path w="3436995" h="1214439" extrusionOk="0">
                <a:moveTo>
                  <a:pt x="377786" y="0"/>
                </a:moveTo>
                <a:lnTo>
                  <a:pt x="3059209" y="0"/>
                </a:lnTo>
                <a:cubicBezTo>
                  <a:pt x="3267854" y="0"/>
                  <a:pt x="3436995" y="169141"/>
                  <a:pt x="3436995" y="377786"/>
                </a:cubicBezTo>
                <a:lnTo>
                  <a:pt x="3436995" y="1214439"/>
                </a:lnTo>
                <a:lnTo>
                  <a:pt x="0" y="1214439"/>
                </a:lnTo>
                <a:lnTo>
                  <a:pt x="0" y="377786"/>
                </a:lnTo>
                <a:cubicBezTo>
                  <a:pt x="0" y="169141"/>
                  <a:pt x="169141" y="0"/>
                  <a:pt x="377786" y="0"/>
                </a:cubicBezTo>
                <a:close/>
              </a:path>
            </a:pathLst>
          </a:custGeom>
          <a:solidFill>
            <a:srgbClr val="717DF4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59;p18"/>
          <p:cNvSpPr/>
          <p:nvPr/>
        </p:nvSpPr>
        <p:spPr>
          <a:xfrm>
            <a:off x="6207652" y="1984926"/>
            <a:ext cx="2628653" cy="873304"/>
          </a:xfrm>
          <a:custGeom>
            <a:avLst/>
            <a:gdLst/>
            <a:ahLst/>
            <a:cxnLst/>
            <a:rect l="l" t="t" r="r" b="b"/>
            <a:pathLst>
              <a:path w="3436995" h="1214439" extrusionOk="0">
                <a:moveTo>
                  <a:pt x="377786" y="0"/>
                </a:moveTo>
                <a:lnTo>
                  <a:pt x="3059209" y="0"/>
                </a:lnTo>
                <a:cubicBezTo>
                  <a:pt x="3267854" y="0"/>
                  <a:pt x="3436995" y="169141"/>
                  <a:pt x="3436995" y="377786"/>
                </a:cubicBezTo>
                <a:lnTo>
                  <a:pt x="3436995" y="1214439"/>
                </a:lnTo>
                <a:lnTo>
                  <a:pt x="0" y="1214439"/>
                </a:lnTo>
                <a:lnTo>
                  <a:pt x="0" y="377786"/>
                </a:lnTo>
                <a:cubicBezTo>
                  <a:pt x="0" y="169141"/>
                  <a:pt x="169141" y="0"/>
                  <a:pt x="377786" y="0"/>
                </a:cubicBezTo>
                <a:close/>
              </a:path>
            </a:pathLst>
          </a:custGeom>
          <a:solidFill>
            <a:srgbClr val="717DF4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60;p18"/>
          <p:cNvSpPr/>
          <p:nvPr/>
        </p:nvSpPr>
        <p:spPr>
          <a:xfrm>
            <a:off x="323850" y="1984925"/>
            <a:ext cx="2628653" cy="2674388"/>
          </a:xfrm>
          <a:prstGeom prst="roundRect">
            <a:avLst>
              <a:gd name="adj" fmla="val 11186"/>
            </a:avLst>
          </a:prstGeom>
          <a:solidFill>
            <a:schemeClr val="lt1"/>
          </a:solidFill>
          <a:ln w="31750" cap="flat" cmpd="sng">
            <a:solidFill>
              <a:srgbClr val="717D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61;p18"/>
          <p:cNvSpPr/>
          <p:nvPr/>
        </p:nvSpPr>
        <p:spPr>
          <a:xfrm>
            <a:off x="323850" y="1984926"/>
            <a:ext cx="2628653" cy="873304"/>
          </a:xfrm>
          <a:custGeom>
            <a:avLst/>
            <a:gdLst/>
            <a:ahLst/>
            <a:cxnLst/>
            <a:rect l="l" t="t" r="r" b="b"/>
            <a:pathLst>
              <a:path w="3436995" h="1214439" extrusionOk="0">
                <a:moveTo>
                  <a:pt x="377786" y="0"/>
                </a:moveTo>
                <a:lnTo>
                  <a:pt x="3059209" y="0"/>
                </a:lnTo>
                <a:cubicBezTo>
                  <a:pt x="3267854" y="0"/>
                  <a:pt x="3436995" y="169141"/>
                  <a:pt x="3436995" y="377786"/>
                </a:cubicBezTo>
                <a:lnTo>
                  <a:pt x="3436995" y="1214439"/>
                </a:lnTo>
                <a:lnTo>
                  <a:pt x="0" y="1214439"/>
                </a:lnTo>
                <a:lnTo>
                  <a:pt x="0" y="377786"/>
                </a:lnTo>
                <a:cubicBezTo>
                  <a:pt x="0" y="169141"/>
                  <a:pt x="169141" y="0"/>
                  <a:pt x="377786" y="0"/>
                </a:cubicBezTo>
                <a:close/>
              </a:path>
            </a:pathLst>
          </a:custGeom>
          <a:solidFill>
            <a:srgbClr val="717DF4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62;p18"/>
          <p:cNvSpPr txBox="1"/>
          <p:nvPr/>
        </p:nvSpPr>
        <p:spPr>
          <a:xfrm>
            <a:off x="578477" y="3097858"/>
            <a:ext cx="2093234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000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100"/>
              <a:buFont typeface="Noto Sans Symbols"/>
              <a:buChar char="✔"/>
            </a:pPr>
            <a:r>
              <a:rPr lang="ru-RU" sz="11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Денежная подушка безопасности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00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100"/>
              <a:buFont typeface="Noto Sans Symbols"/>
              <a:buChar char="✔"/>
            </a:pPr>
            <a:r>
              <a:rPr lang="ru-RU" sz="11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Сбережения на случай непредвиденных ситуаций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00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100"/>
              <a:buFont typeface="Noto Sans Symbols"/>
              <a:buChar char="✔"/>
            </a:pPr>
            <a:r>
              <a:rPr lang="ru-RU" sz="11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Регулярный доход </a:t>
            </a:r>
            <a:br>
              <a:rPr lang="ru-RU" sz="11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в будущем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363;p18"/>
          <p:cNvGrpSpPr/>
          <p:nvPr/>
        </p:nvGrpSpPr>
        <p:grpSpPr>
          <a:xfrm>
            <a:off x="483143" y="2133989"/>
            <a:ext cx="731251" cy="537315"/>
            <a:chOff x="1306445" y="3397829"/>
            <a:chExt cx="367255" cy="269855"/>
          </a:xfrm>
        </p:grpSpPr>
        <p:sp>
          <p:nvSpPr>
            <p:cNvPr id="11" name="Google Shape;364;p18"/>
            <p:cNvSpPr/>
            <p:nvPr/>
          </p:nvSpPr>
          <p:spPr>
            <a:xfrm>
              <a:off x="1588395" y="3513054"/>
              <a:ext cx="45517" cy="16297"/>
            </a:xfrm>
            <a:custGeom>
              <a:avLst/>
              <a:gdLst/>
              <a:ahLst/>
              <a:cxnLst/>
              <a:rect l="l" t="t" r="r" b="b"/>
              <a:pathLst>
                <a:path w="1430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cubicBezTo>
                    <a:pt x="358" y="333"/>
                    <a:pt x="906" y="357"/>
                    <a:pt x="1180" y="488"/>
                  </a:cubicBezTo>
                  <a:cubicBezTo>
                    <a:pt x="1204" y="512"/>
                    <a:pt x="1227" y="512"/>
                    <a:pt x="1251" y="512"/>
                  </a:cubicBezTo>
                  <a:cubicBezTo>
                    <a:pt x="1311" y="512"/>
                    <a:pt x="1370" y="476"/>
                    <a:pt x="1406" y="417"/>
                  </a:cubicBezTo>
                  <a:cubicBezTo>
                    <a:pt x="1430" y="333"/>
                    <a:pt x="1406" y="226"/>
                    <a:pt x="1323" y="191"/>
                  </a:cubicBezTo>
                  <a:cubicBezTo>
                    <a:pt x="942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Helvetica Neue"/>
                <a:buNone/>
              </a:pPr>
              <a:endParaRPr sz="135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" name="Google Shape;365;p18"/>
            <p:cNvSpPr/>
            <p:nvPr/>
          </p:nvSpPr>
          <p:spPr>
            <a:xfrm>
              <a:off x="1306445" y="3397829"/>
              <a:ext cx="367255" cy="269091"/>
            </a:xfrm>
            <a:custGeom>
              <a:avLst/>
              <a:gdLst/>
              <a:ahLst/>
              <a:cxnLst/>
              <a:rect l="l" t="t" r="r" b="b"/>
              <a:pathLst>
                <a:path w="11538" h="8454" extrusionOk="0">
                  <a:moveTo>
                    <a:pt x="7573" y="334"/>
                  </a:moveTo>
                  <a:lnTo>
                    <a:pt x="7573" y="1965"/>
                  </a:lnTo>
                  <a:cubicBezTo>
                    <a:pt x="7573" y="2227"/>
                    <a:pt x="7525" y="2465"/>
                    <a:pt x="7418" y="2679"/>
                  </a:cubicBezTo>
                  <a:cubicBezTo>
                    <a:pt x="7395" y="2715"/>
                    <a:pt x="7395" y="2727"/>
                    <a:pt x="7395" y="2763"/>
                  </a:cubicBezTo>
                  <a:lnTo>
                    <a:pt x="7395" y="3239"/>
                  </a:lnTo>
                  <a:cubicBezTo>
                    <a:pt x="7395" y="3691"/>
                    <a:pt x="7216" y="4108"/>
                    <a:pt x="6883" y="4442"/>
                  </a:cubicBezTo>
                  <a:cubicBezTo>
                    <a:pt x="6835" y="4489"/>
                    <a:pt x="6787" y="4513"/>
                    <a:pt x="6740" y="4549"/>
                  </a:cubicBezTo>
                  <a:cubicBezTo>
                    <a:pt x="6466" y="4759"/>
                    <a:pt x="6137" y="4876"/>
                    <a:pt x="5785" y="4876"/>
                  </a:cubicBezTo>
                  <a:cubicBezTo>
                    <a:pt x="5739" y="4876"/>
                    <a:pt x="5692" y="4874"/>
                    <a:pt x="5644" y="4870"/>
                  </a:cubicBezTo>
                  <a:cubicBezTo>
                    <a:pt x="4787" y="4823"/>
                    <a:pt x="4108" y="4072"/>
                    <a:pt x="4108" y="3180"/>
                  </a:cubicBezTo>
                  <a:lnTo>
                    <a:pt x="4108" y="2763"/>
                  </a:lnTo>
                  <a:cubicBezTo>
                    <a:pt x="4108" y="2727"/>
                    <a:pt x="4108" y="2715"/>
                    <a:pt x="4096" y="2679"/>
                  </a:cubicBezTo>
                  <a:cubicBezTo>
                    <a:pt x="3989" y="2465"/>
                    <a:pt x="3930" y="2227"/>
                    <a:pt x="3930" y="1965"/>
                  </a:cubicBezTo>
                  <a:lnTo>
                    <a:pt x="3930" y="1608"/>
                  </a:lnTo>
                  <a:cubicBezTo>
                    <a:pt x="3930" y="917"/>
                    <a:pt x="4513" y="334"/>
                    <a:pt x="5216" y="334"/>
                  </a:cubicBezTo>
                  <a:close/>
                  <a:moveTo>
                    <a:pt x="1763" y="3025"/>
                  </a:moveTo>
                  <a:cubicBezTo>
                    <a:pt x="2049" y="3025"/>
                    <a:pt x="2311" y="3144"/>
                    <a:pt x="2525" y="3358"/>
                  </a:cubicBezTo>
                  <a:cubicBezTo>
                    <a:pt x="2715" y="3561"/>
                    <a:pt x="2846" y="3846"/>
                    <a:pt x="2858" y="4144"/>
                  </a:cubicBezTo>
                  <a:cubicBezTo>
                    <a:pt x="2858" y="4227"/>
                    <a:pt x="2882" y="4346"/>
                    <a:pt x="2882" y="4465"/>
                  </a:cubicBezTo>
                  <a:lnTo>
                    <a:pt x="2882" y="4501"/>
                  </a:lnTo>
                  <a:cubicBezTo>
                    <a:pt x="2703" y="4215"/>
                    <a:pt x="2406" y="4013"/>
                    <a:pt x="2049" y="3894"/>
                  </a:cubicBezTo>
                  <a:cubicBezTo>
                    <a:pt x="1703" y="3787"/>
                    <a:pt x="1406" y="3787"/>
                    <a:pt x="1406" y="3787"/>
                  </a:cubicBezTo>
                  <a:cubicBezTo>
                    <a:pt x="1358" y="3787"/>
                    <a:pt x="1310" y="3799"/>
                    <a:pt x="1287" y="3834"/>
                  </a:cubicBezTo>
                  <a:lnTo>
                    <a:pt x="977" y="4144"/>
                  </a:lnTo>
                  <a:cubicBezTo>
                    <a:pt x="918" y="4215"/>
                    <a:pt x="918" y="4323"/>
                    <a:pt x="977" y="4382"/>
                  </a:cubicBezTo>
                  <a:cubicBezTo>
                    <a:pt x="1013" y="4412"/>
                    <a:pt x="1057" y="4427"/>
                    <a:pt x="1101" y="4427"/>
                  </a:cubicBezTo>
                  <a:cubicBezTo>
                    <a:pt x="1144" y="4427"/>
                    <a:pt x="1185" y="4412"/>
                    <a:pt x="1215" y="4382"/>
                  </a:cubicBezTo>
                  <a:lnTo>
                    <a:pt x="1465" y="4108"/>
                  </a:lnTo>
                  <a:cubicBezTo>
                    <a:pt x="1691" y="4132"/>
                    <a:pt x="2382" y="4203"/>
                    <a:pt x="2668" y="4811"/>
                  </a:cubicBezTo>
                  <a:cubicBezTo>
                    <a:pt x="2596" y="5275"/>
                    <a:pt x="2215" y="5596"/>
                    <a:pt x="1763" y="5596"/>
                  </a:cubicBezTo>
                  <a:cubicBezTo>
                    <a:pt x="1251" y="5596"/>
                    <a:pt x="834" y="5180"/>
                    <a:pt x="834" y="4680"/>
                  </a:cubicBezTo>
                  <a:cubicBezTo>
                    <a:pt x="834" y="4584"/>
                    <a:pt x="763" y="4513"/>
                    <a:pt x="679" y="4513"/>
                  </a:cubicBezTo>
                  <a:lnTo>
                    <a:pt x="644" y="4513"/>
                  </a:lnTo>
                  <a:lnTo>
                    <a:pt x="644" y="4465"/>
                  </a:lnTo>
                  <a:cubicBezTo>
                    <a:pt x="644" y="4346"/>
                    <a:pt x="644" y="4251"/>
                    <a:pt x="656" y="4144"/>
                  </a:cubicBezTo>
                  <a:cubicBezTo>
                    <a:pt x="679" y="3846"/>
                    <a:pt x="810" y="3561"/>
                    <a:pt x="1001" y="3358"/>
                  </a:cubicBezTo>
                  <a:cubicBezTo>
                    <a:pt x="1215" y="3144"/>
                    <a:pt x="1477" y="3025"/>
                    <a:pt x="1763" y="3025"/>
                  </a:cubicBezTo>
                  <a:close/>
                  <a:moveTo>
                    <a:pt x="10657" y="3025"/>
                  </a:moveTo>
                  <a:lnTo>
                    <a:pt x="10657" y="3727"/>
                  </a:lnTo>
                  <a:cubicBezTo>
                    <a:pt x="10657" y="3846"/>
                    <a:pt x="10633" y="3953"/>
                    <a:pt x="10585" y="4049"/>
                  </a:cubicBezTo>
                  <a:lnTo>
                    <a:pt x="10502" y="4251"/>
                  </a:lnTo>
                  <a:cubicBezTo>
                    <a:pt x="10478" y="4275"/>
                    <a:pt x="10478" y="4287"/>
                    <a:pt x="10478" y="4323"/>
                  </a:cubicBezTo>
                  <a:lnTo>
                    <a:pt x="10478" y="4680"/>
                  </a:lnTo>
                  <a:cubicBezTo>
                    <a:pt x="10478" y="4930"/>
                    <a:pt x="10383" y="5168"/>
                    <a:pt x="10204" y="5346"/>
                  </a:cubicBezTo>
                  <a:cubicBezTo>
                    <a:pt x="10044" y="5507"/>
                    <a:pt x="9835" y="5600"/>
                    <a:pt x="9605" y="5600"/>
                  </a:cubicBezTo>
                  <a:cubicBezTo>
                    <a:pt x="9579" y="5600"/>
                    <a:pt x="9552" y="5599"/>
                    <a:pt x="9526" y="5596"/>
                  </a:cubicBezTo>
                  <a:cubicBezTo>
                    <a:pt x="9038" y="5585"/>
                    <a:pt x="8633" y="5156"/>
                    <a:pt x="8633" y="4632"/>
                  </a:cubicBezTo>
                  <a:lnTo>
                    <a:pt x="8633" y="4323"/>
                  </a:lnTo>
                  <a:cubicBezTo>
                    <a:pt x="8633" y="4287"/>
                    <a:pt x="8633" y="4263"/>
                    <a:pt x="8621" y="4251"/>
                  </a:cubicBezTo>
                  <a:lnTo>
                    <a:pt x="8514" y="4037"/>
                  </a:lnTo>
                  <a:cubicBezTo>
                    <a:pt x="8466" y="3965"/>
                    <a:pt x="8454" y="3870"/>
                    <a:pt x="8454" y="3787"/>
                  </a:cubicBezTo>
                  <a:lnTo>
                    <a:pt x="8454" y="3775"/>
                  </a:lnTo>
                  <a:cubicBezTo>
                    <a:pt x="8454" y="3370"/>
                    <a:pt x="8788" y="3025"/>
                    <a:pt x="9204" y="3025"/>
                  </a:cubicBezTo>
                  <a:close/>
                  <a:moveTo>
                    <a:pt x="584" y="5180"/>
                  </a:moveTo>
                  <a:cubicBezTo>
                    <a:pt x="679" y="5406"/>
                    <a:pt x="834" y="5596"/>
                    <a:pt x="1037" y="5739"/>
                  </a:cubicBezTo>
                  <a:lnTo>
                    <a:pt x="1037" y="5925"/>
                  </a:lnTo>
                  <a:lnTo>
                    <a:pt x="1037" y="5925"/>
                  </a:lnTo>
                  <a:cubicBezTo>
                    <a:pt x="723" y="5807"/>
                    <a:pt x="571" y="5655"/>
                    <a:pt x="501" y="5585"/>
                  </a:cubicBezTo>
                  <a:cubicBezTo>
                    <a:pt x="537" y="5466"/>
                    <a:pt x="572" y="5335"/>
                    <a:pt x="584" y="5180"/>
                  </a:cubicBezTo>
                  <a:close/>
                  <a:moveTo>
                    <a:pt x="2918" y="5168"/>
                  </a:moveTo>
                  <a:cubicBezTo>
                    <a:pt x="2942" y="5323"/>
                    <a:pt x="2965" y="5454"/>
                    <a:pt x="3013" y="5573"/>
                  </a:cubicBezTo>
                  <a:cubicBezTo>
                    <a:pt x="2953" y="5656"/>
                    <a:pt x="2787" y="5811"/>
                    <a:pt x="2477" y="5930"/>
                  </a:cubicBezTo>
                  <a:lnTo>
                    <a:pt x="2477" y="5716"/>
                  </a:lnTo>
                  <a:cubicBezTo>
                    <a:pt x="2668" y="5585"/>
                    <a:pt x="2834" y="5394"/>
                    <a:pt x="2918" y="5168"/>
                  </a:cubicBezTo>
                  <a:close/>
                  <a:moveTo>
                    <a:pt x="6668" y="4989"/>
                  </a:moveTo>
                  <a:lnTo>
                    <a:pt x="6668" y="5299"/>
                  </a:lnTo>
                  <a:lnTo>
                    <a:pt x="5751" y="5930"/>
                  </a:lnTo>
                  <a:lnTo>
                    <a:pt x="4823" y="5299"/>
                  </a:lnTo>
                  <a:lnTo>
                    <a:pt x="4823" y="4989"/>
                  </a:lnTo>
                  <a:cubicBezTo>
                    <a:pt x="5061" y="5120"/>
                    <a:pt x="5335" y="5204"/>
                    <a:pt x="5620" y="5215"/>
                  </a:cubicBezTo>
                  <a:lnTo>
                    <a:pt x="5751" y="5215"/>
                  </a:lnTo>
                  <a:cubicBezTo>
                    <a:pt x="6073" y="5215"/>
                    <a:pt x="6394" y="5144"/>
                    <a:pt x="6668" y="4989"/>
                  </a:cubicBezTo>
                  <a:close/>
                  <a:moveTo>
                    <a:pt x="9942" y="5882"/>
                  </a:moveTo>
                  <a:lnTo>
                    <a:pt x="9942" y="5954"/>
                  </a:lnTo>
                  <a:cubicBezTo>
                    <a:pt x="9942" y="5989"/>
                    <a:pt x="9942" y="6025"/>
                    <a:pt x="9966" y="6061"/>
                  </a:cubicBezTo>
                  <a:lnTo>
                    <a:pt x="9561" y="6454"/>
                  </a:lnTo>
                  <a:lnTo>
                    <a:pt x="9169" y="6061"/>
                  </a:lnTo>
                  <a:cubicBezTo>
                    <a:pt x="9169" y="6025"/>
                    <a:pt x="9192" y="6001"/>
                    <a:pt x="9192" y="5954"/>
                  </a:cubicBezTo>
                  <a:lnTo>
                    <a:pt x="9192" y="5882"/>
                  </a:lnTo>
                  <a:cubicBezTo>
                    <a:pt x="9288" y="5918"/>
                    <a:pt x="9407" y="5942"/>
                    <a:pt x="9526" y="5942"/>
                  </a:cubicBezTo>
                  <a:lnTo>
                    <a:pt x="9573" y="5942"/>
                  </a:lnTo>
                  <a:cubicBezTo>
                    <a:pt x="9704" y="5942"/>
                    <a:pt x="9823" y="5930"/>
                    <a:pt x="9942" y="5882"/>
                  </a:cubicBezTo>
                  <a:close/>
                  <a:moveTo>
                    <a:pt x="2120" y="5882"/>
                  </a:moveTo>
                  <a:lnTo>
                    <a:pt x="2120" y="6061"/>
                  </a:lnTo>
                  <a:cubicBezTo>
                    <a:pt x="2120" y="6120"/>
                    <a:pt x="2132" y="6180"/>
                    <a:pt x="2168" y="6228"/>
                  </a:cubicBezTo>
                  <a:lnTo>
                    <a:pt x="2013" y="6394"/>
                  </a:lnTo>
                  <a:cubicBezTo>
                    <a:pt x="1941" y="6460"/>
                    <a:pt x="1849" y="6492"/>
                    <a:pt x="1755" y="6492"/>
                  </a:cubicBezTo>
                  <a:cubicBezTo>
                    <a:pt x="1662" y="6492"/>
                    <a:pt x="1566" y="6460"/>
                    <a:pt x="1489" y="6394"/>
                  </a:cubicBezTo>
                  <a:lnTo>
                    <a:pt x="1322" y="6239"/>
                  </a:lnTo>
                  <a:cubicBezTo>
                    <a:pt x="1358" y="6192"/>
                    <a:pt x="1370" y="6132"/>
                    <a:pt x="1370" y="6073"/>
                  </a:cubicBezTo>
                  <a:lnTo>
                    <a:pt x="1370" y="5882"/>
                  </a:lnTo>
                  <a:cubicBezTo>
                    <a:pt x="1489" y="5918"/>
                    <a:pt x="1608" y="5942"/>
                    <a:pt x="1751" y="5942"/>
                  </a:cubicBezTo>
                  <a:cubicBezTo>
                    <a:pt x="1882" y="5942"/>
                    <a:pt x="2001" y="5930"/>
                    <a:pt x="2120" y="5882"/>
                  </a:cubicBezTo>
                  <a:close/>
                  <a:moveTo>
                    <a:pt x="4692" y="5620"/>
                  </a:moveTo>
                  <a:lnTo>
                    <a:pt x="5490" y="6168"/>
                  </a:lnTo>
                  <a:lnTo>
                    <a:pt x="5061" y="6585"/>
                  </a:lnTo>
                  <a:lnTo>
                    <a:pt x="5049" y="6585"/>
                  </a:lnTo>
                  <a:lnTo>
                    <a:pt x="4525" y="5799"/>
                  </a:lnTo>
                  <a:lnTo>
                    <a:pt x="4692" y="5620"/>
                  </a:lnTo>
                  <a:close/>
                  <a:moveTo>
                    <a:pt x="6823" y="5596"/>
                  </a:moveTo>
                  <a:lnTo>
                    <a:pt x="6978" y="5775"/>
                  </a:lnTo>
                  <a:lnTo>
                    <a:pt x="6466" y="6585"/>
                  </a:lnTo>
                  <a:lnTo>
                    <a:pt x="6442" y="6585"/>
                  </a:lnTo>
                  <a:lnTo>
                    <a:pt x="6013" y="6156"/>
                  </a:lnTo>
                  <a:lnTo>
                    <a:pt x="6823" y="5596"/>
                  </a:lnTo>
                  <a:close/>
                  <a:moveTo>
                    <a:pt x="5251" y="1"/>
                  </a:moveTo>
                  <a:cubicBezTo>
                    <a:pt x="4358" y="1"/>
                    <a:pt x="3632" y="739"/>
                    <a:pt x="3632" y="1632"/>
                  </a:cubicBezTo>
                  <a:lnTo>
                    <a:pt x="3632" y="1989"/>
                  </a:lnTo>
                  <a:cubicBezTo>
                    <a:pt x="3632" y="2263"/>
                    <a:pt x="3692" y="2548"/>
                    <a:pt x="3811" y="2799"/>
                  </a:cubicBezTo>
                  <a:lnTo>
                    <a:pt x="3811" y="3191"/>
                  </a:lnTo>
                  <a:cubicBezTo>
                    <a:pt x="3811" y="3834"/>
                    <a:pt x="4096" y="4394"/>
                    <a:pt x="4537" y="4763"/>
                  </a:cubicBezTo>
                  <a:lnTo>
                    <a:pt x="4537" y="5335"/>
                  </a:lnTo>
                  <a:lnTo>
                    <a:pt x="4227" y="5656"/>
                  </a:lnTo>
                  <a:cubicBezTo>
                    <a:pt x="4204" y="5692"/>
                    <a:pt x="4180" y="5751"/>
                    <a:pt x="4180" y="5799"/>
                  </a:cubicBezTo>
                  <a:lnTo>
                    <a:pt x="3144" y="6168"/>
                  </a:lnTo>
                  <a:cubicBezTo>
                    <a:pt x="3073" y="6192"/>
                    <a:pt x="2989" y="6228"/>
                    <a:pt x="2930" y="6275"/>
                  </a:cubicBezTo>
                  <a:lnTo>
                    <a:pt x="2775" y="6180"/>
                  </a:lnTo>
                  <a:cubicBezTo>
                    <a:pt x="3263" y="5977"/>
                    <a:pt x="3406" y="5680"/>
                    <a:pt x="3430" y="5656"/>
                  </a:cubicBezTo>
                  <a:cubicBezTo>
                    <a:pt x="3454" y="5620"/>
                    <a:pt x="3454" y="5561"/>
                    <a:pt x="3430" y="5513"/>
                  </a:cubicBezTo>
                  <a:cubicBezTo>
                    <a:pt x="3311" y="5275"/>
                    <a:pt x="3287" y="4811"/>
                    <a:pt x="3275" y="4453"/>
                  </a:cubicBezTo>
                  <a:cubicBezTo>
                    <a:pt x="3275" y="4334"/>
                    <a:pt x="3263" y="4215"/>
                    <a:pt x="3263" y="4132"/>
                  </a:cubicBezTo>
                  <a:cubicBezTo>
                    <a:pt x="3204" y="3310"/>
                    <a:pt x="2596" y="2691"/>
                    <a:pt x="1822" y="2691"/>
                  </a:cubicBezTo>
                  <a:cubicBezTo>
                    <a:pt x="1060" y="2691"/>
                    <a:pt x="429" y="3310"/>
                    <a:pt x="370" y="4132"/>
                  </a:cubicBezTo>
                  <a:cubicBezTo>
                    <a:pt x="370" y="4227"/>
                    <a:pt x="358" y="4334"/>
                    <a:pt x="358" y="4453"/>
                  </a:cubicBezTo>
                  <a:cubicBezTo>
                    <a:pt x="346" y="4811"/>
                    <a:pt x="334" y="5263"/>
                    <a:pt x="215" y="5513"/>
                  </a:cubicBezTo>
                  <a:cubicBezTo>
                    <a:pt x="179" y="5561"/>
                    <a:pt x="179" y="5620"/>
                    <a:pt x="215" y="5656"/>
                  </a:cubicBezTo>
                  <a:cubicBezTo>
                    <a:pt x="215" y="5680"/>
                    <a:pt x="370" y="5977"/>
                    <a:pt x="870" y="6180"/>
                  </a:cubicBezTo>
                  <a:lnTo>
                    <a:pt x="406" y="6406"/>
                  </a:lnTo>
                  <a:cubicBezTo>
                    <a:pt x="167" y="6525"/>
                    <a:pt x="1" y="6775"/>
                    <a:pt x="1" y="7049"/>
                  </a:cubicBezTo>
                  <a:lnTo>
                    <a:pt x="1" y="8299"/>
                  </a:lnTo>
                  <a:cubicBezTo>
                    <a:pt x="1" y="8383"/>
                    <a:pt x="72" y="8454"/>
                    <a:pt x="167" y="8454"/>
                  </a:cubicBezTo>
                  <a:cubicBezTo>
                    <a:pt x="251" y="8454"/>
                    <a:pt x="334" y="8383"/>
                    <a:pt x="334" y="8299"/>
                  </a:cubicBezTo>
                  <a:lnTo>
                    <a:pt x="334" y="7049"/>
                  </a:lnTo>
                  <a:cubicBezTo>
                    <a:pt x="334" y="6894"/>
                    <a:pt x="406" y="6775"/>
                    <a:pt x="537" y="6704"/>
                  </a:cubicBezTo>
                  <a:lnTo>
                    <a:pt x="1108" y="6418"/>
                  </a:lnTo>
                  <a:lnTo>
                    <a:pt x="1299" y="6609"/>
                  </a:lnTo>
                  <a:cubicBezTo>
                    <a:pt x="1429" y="6751"/>
                    <a:pt x="1608" y="6811"/>
                    <a:pt x="1787" y="6811"/>
                  </a:cubicBezTo>
                  <a:cubicBezTo>
                    <a:pt x="1965" y="6811"/>
                    <a:pt x="2144" y="6751"/>
                    <a:pt x="2275" y="6609"/>
                  </a:cubicBezTo>
                  <a:lnTo>
                    <a:pt x="2477" y="6418"/>
                  </a:lnTo>
                  <a:lnTo>
                    <a:pt x="2656" y="6513"/>
                  </a:lnTo>
                  <a:cubicBezTo>
                    <a:pt x="2561" y="6644"/>
                    <a:pt x="2513" y="6811"/>
                    <a:pt x="2513" y="6990"/>
                  </a:cubicBezTo>
                  <a:lnTo>
                    <a:pt x="2513" y="8299"/>
                  </a:lnTo>
                  <a:cubicBezTo>
                    <a:pt x="2513" y="8383"/>
                    <a:pt x="2596" y="8454"/>
                    <a:pt x="2680" y="8454"/>
                  </a:cubicBezTo>
                  <a:cubicBezTo>
                    <a:pt x="2775" y="8454"/>
                    <a:pt x="2846" y="8383"/>
                    <a:pt x="2846" y="8299"/>
                  </a:cubicBezTo>
                  <a:lnTo>
                    <a:pt x="2846" y="6990"/>
                  </a:lnTo>
                  <a:cubicBezTo>
                    <a:pt x="2846" y="6751"/>
                    <a:pt x="2989" y="6537"/>
                    <a:pt x="3215" y="6466"/>
                  </a:cubicBezTo>
                  <a:lnTo>
                    <a:pt x="4323" y="6061"/>
                  </a:lnTo>
                  <a:lnTo>
                    <a:pt x="4775" y="6751"/>
                  </a:lnTo>
                  <a:cubicBezTo>
                    <a:pt x="4835" y="6835"/>
                    <a:pt x="4930" y="6894"/>
                    <a:pt x="5037" y="6894"/>
                  </a:cubicBezTo>
                  <a:lnTo>
                    <a:pt x="5061" y="6894"/>
                  </a:lnTo>
                  <a:cubicBezTo>
                    <a:pt x="5156" y="6894"/>
                    <a:pt x="5239" y="6870"/>
                    <a:pt x="5311" y="6787"/>
                  </a:cubicBezTo>
                  <a:lnTo>
                    <a:pt x="5597" y="6513"/>
                  </a:lnTo>
                  <a:lnTo>
                    <a:pt x="5597" y="8275"/>
                  </a:lnTo>
                  <a:cubicBezTo>
                    <a:pt x="5597" y="8371"/>
                    <a:pt x="5668" y="8442"/>
                    <a:pt x="5763" y="8442"/>
                  </a:cubicBezTo>
                  <a:cubicBezTo>
                    <a:pt x="5847" y="8442"/>
                    <a:pt x="5930" y="8371"/>
                    <a:pt x="5930" y="8275"/>
                  </a:cubicBezTo>
                  <a:lnTo>
                    <a:pt x="5930" y="6513"/>
                  </a:lnTo>
                  <a:lnTo>
                    <a:pt x="6204" y="6787"/>
                  </a:lnTo>
                  <a:cubicBezTo>
                    <a:pt x="6263" y="6847"/>
                    <a:pt x="6359" y="6894"/>
                    <a:pt x="6466" y="6894"/>
                  </a:cubicBezTo>
                  <a:lnTo>
                    <a:pt x="6490" y="6894"/>
                  </a:lnTo>
                  <a:cubicBezTo>
                    <a:pt x="6597" y="6882"/>
                    <a:pt x="6680" y="6835"/>
                    <a:pt x="6740" y="6751"/>
                  </a:cubicBezTo>
                  <a:lnTo>
                    <a:pt x="7204" y="6061"/>
                  </a:lnTo>
                  <a:lnTo>
                    <a:pt x="8311" y="6466"/>
                  </a:lnTo>
                  <a:cubicBezTo>
                    <a:pt x="8526" y="6537"/>
                    <a:pt x="8680" y="6751"/>
                    <a:pt x="8680" y="6990"/>
                  </a:cubicBezTo>
                  <a:lnTo>
                    <a:pt x="8680" y="8299"/>
                  </a:lnTo>
                  <a:cubicBezTo>
                    <a:pt x="8680" y="8383"/>
                    <a:pt x="8752" y="8454"/>
                    <a:pt x="8847" y="8454"/>
                  </a:cubicBezTo>
                  <a:cubicBezTo>
                    <a:pt x="8930" y="8454"/>
                    <a:pt x="9002" y="8383"/>
                    <a:pt x="9002" y="8299"/>
                  </a:cubicBezTo>
                  <a:lnTo>
                    <a:pt x="9002" y="6990"/>
                  </a:lnTo>
                  <a:cubicBezTo>
                    <a:pt x="9002" y="6751"/>
                    <a:pt x="8919" y="6525"/>
                    <a:pt x="8752" y="6358"/>
                  </a:cubicBezTo>
                  <a:lnTo>
                    <a:pt x="8799" y="6347"/>
                  </a:lnTo>
                  <a:cubicBezTo>
                    <a:pt x="8847" y="6335"/>
                    <a:pt x="8907" y="6311"/>
                    <a:pt x="8966" y="6287"/>
                  </a:cubicBezTo>
                  <a:lnTo>
                    <a:pt x="9395" y="6716"/>
                  </a:lnTo>
                  <a:lnTo>
                    <a:pt x="9395" y="8275"/>
                  </a:lnTo>
                  <a:cubicBezTo>
                    <a:pt x="9395" y="8371"/>
                    <a:pt x="9466" y="8442"/>
                    <a:pt x="9561" y="8442"/>
                  </a:cubicBezTo>
                  <a:cubicBezTo>
                    <a:pt x="9645" y="8442"/>
                    <a:pt x="9728" y="8371"/>
                    <a:pt x="9728" y="8275"/>
                  </a:cubicBezTo>
                  <a:lnTo>
                    <a:pt x="9728" y="6716"/>
                  </a:lnTo>
                  <a:lnTo>
                    <a:pt x="10157" y="6287"/>
                  </a:lnTo>
                  <a:cubicBezTo>
                    <a:pt x="10181" y="6299"/>
                    <a:pt x="10204" y="6299"/>
                    <a:pt x="10228" y="6311"/>
                  </a:cubicBezTo>
                  <a:lnTo>
                    <a:pt x="10931" y="6513"/>
                  </a:lnTo>
                  <a:cubicBezTo>
                    <a:pt x="11097" y="6549"/>
                    <a:pt x="11193" y="6704"/>
                    <a:pt x="11193" y="6870"/>
                  </a:cubicBezTo>
                  <a:lnTo>
                    <a:pt x="11193" y="8263"/>
                  </a:lnTo>
                  <a:cubicBezTo>
                    <a:pt x="11193" y="8359"/>
                    <a:pt x="11276" y="8430"/>
                    <a:pt x="11359" y="8430"/>
                  </a:cubicBezTo>
                  <a:cubicBezTo>
                    <a:pt x="11455" y="8430"/>
                    <a:pt x="11526" y="8359"/>
                    <a:pt x="11526" y="8263"/>
                  </a:cubicBezTo>
                  <a:lnTo>
                    <a:pt x="11526" y="6870"/>
                  </a:lnTo>
                  <a:cubicBezTo>
                    <a:pt x="11538" y="6597"/>
                    <a:pt x="11335" y="6311"/>
                    <a:pt x="11014" y="6228"/>
                  </a:cubicBezTo>
                  <a:lnTo>
                    <a:pt x="10323" y="6037"/>
                  </a:lnTo>
                  <a:cubicBezTo>
                    <a:pt x="10288" y="6013"/>
                    <a:pt x="10276" y="6001"/>
                    <a:pt x="10276" y="5954"/>
                  </a:cubicBezTo>
                  <a:lnTo>
                    <a:pt x="10276" y="5716"/>
                  </a:lnTo>
                  <a:cubicBezTo>
                    <a:pt x="10335" y="5680"/>
                    <a:pt x="10383" y="5632"/>
                    <a:pt x="10443" y="5585"/>
                  </a:cubicBezTo>
                  <a:cubicBezTo>
                    <a:pt x="10693" y="5346"/>
                    <a:pt x="10824" y="5025"/>
                    <a:pt x="10824" y="4680"/>
                  </a:cubicBezTo>
                  <a:lnTo>
                    <a:pt x="10824" y="4346"/>
                  </a:lnTo>
                  <a:lnTo>
                    <a:pt x="10895" y="4215"/>
                  </a:lnTo>
                  <a:cubicBezTo>
                    <a:pt x="10978" y="4072"/>
                    <a:pt x="11014" y="3906"/>
                    <a:pt x="11014" y="3739"/>
                  </a:cubicBezTo>
                  <a:lnTo>
                    <a:pt x="11014" y="2858"/>
                  </a:lnTo>
                  <a:cubicBezTo>
                    <a:pt x="11014" y="2775"/>
                    <a:pt x="10943" y="2691"/>
                    <a:pt x="10859" y="2691"/>
                  </a:cubicBezTo>
                  <a:lnTo>
                    <a:pt x="9216" y="2691"/>
                  </a:lnTo>
                  <a:cubicBezTo>
                    <a:pt x="8621" y="2691"/>
                    <a:pt x="8145" y="3180"/>
                    <a:pt x="8145" y="3775"/>
                  </a:cubicBezTo>
                  <a:lnTo>
                    <a:pt x="8145" y="3787"/>
                  </a:lnTo>
                  <a:cubicBezTo>
                    <a:pt x="8145" y="3918"/>
                    <a:pt x="8180" y="4072"/>
                    <a:pt x="8240" y="4192"/>
                  </a:cubicBezTo>
                  <a:lnTo>
                    <a:pt x="8323" y="4370"/>
                  </a:lnTo>
                  <a:lnTo>
                    <a:pt x="8323" y="4644"/>
                  </a:lnTo>
                  <a:cubicBezTo>
                    <a:pt x="8323" y="5096"/>
                    <a:pt x="8549" y="5477"/>
                    <a:pt x="8871" y="5716"/>
                  </a:cubicBezTo>
                  <a:lnTo>
                    <a:pt x="8871" y="5954"/>
                  </a:lnTo>
                  <a:cubicBezTo>
                    <a:pt x="8871" y="6001"/>
                    <a:pt x="8871" y="6013"/>
                    <a:pt x="8740" y="6049"/>
                  </a:cubicBezTo>
                  <a:lnTo>
                    <a:pt x="8395" y="6156"/>
                  </a:lnTo>
                  <a:lnTo>
                    <a:pt x="7418" y="5799"/>
                  </a:lnTo>
                  <a:cubicBezTo>
                    <a:pt x="7418" y="5751"/>
                    <a:pt x="7406" y="5704"/>
                    <a:pt x="7371" y="5656"/>
                  </a:cubicBezTo>
                  <a:lnTo>
                    <a:pt x="7061" y="5335"/>
                  </a:lnTo>
                  <a:lnTo>
                    <a:pt x="7061" y="4787"/>
                  </a:lnTo>
                  <a:cubicBezTo>
                    <a:pt x="7085" y="4751"/>
                    <a:pt x="7121" y="4727"/>
                    <a:pt x="7168" y="4692"/>
                  </a:cubicBezTo>
                  <a:cubicBezTo>
                    <a:pt x="7561" y="4323"/>
                    <a:pt x="7787" y="3787"/>
                    <a:pt x="7787" y="3251"/>
                  </a:cubicBezTo>
                  <a:lnTo>
                    <a:pt x="7787" y="2799"/>
                  </a:lnTo>
                  <a:cubicBezTo>
                    <a:pt x="7906" y="2537"/>
                    <a:pt x="7966" y="2263"/>
                    <a:pt x="7966" y="1989"/>
                  </a:cubicBezTo>
                  <a:lnTo>
                    <a:pt x="7966" y="167"/>
                  </a:lnTo>
                  <a:cubicBezTo>
                    <a:pt x="7966" y="84"/>
                    <a:pt x="7895" y="1"/>
                    <a:pt x="7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Helvetica Neue"/>
                <a:buNone/>
              </a:pPr>
              <a:endParaRPr sz="135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" name="Google Shape;366;p18"/>
            <p:cNvSpPr/>
            <p:nvPr/>
          </p:nvSpPr>
          <p:spPr>
            <a:xfrm>
              <a:off x="1639960" y="3622549"/>
              <a:ext cx="10631" cy="45135"/>
            </a:xfrm>
            <a:custGeom>
              <a:avLst/>
              <a:gdLst/>
              <a:ahLst/>
              <a:cxnLst/>
              <a:rect l="l" t="t" r="r" b="b"/>
              <a:pathLst>
                <a:path w="334" h="1418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1251"/>
                  </a:lnTo>
                  <a:cubicBezTo>
                    <a:pt x="0" y="1334"/>
                    <a:pt x="84" y="1418"/>
                    <a:pt x="167" y="1418"/>
                  </a:cubicBezTo>
                  <a:cubicBezTo>
                    <a:pt x="262" y="1418"/>
                    <a:pt x="334" y="1334"/>
                    <a:pt x="334" y="1251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Helvetica Neue"/>
                <a:buNone/>
              </a:pPr>
              <a:endParaRPr sz="135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" name="Google Shape;367;p18"/>
            <p:cNvSpPr/>
            <p:nvPr/>
          </p:nvSpPr>
          <p:spPr>
            <a:xfrm>
              <a:off x="1444014" y="3446466"/>
              <a:ext cx="91734" cy="30589"/>
            </a:xfrm>
            <a:custGeom>
              <a:avLst/>
              <a:gdLst/>
              <a:ahLst/>
              <a:cxnLst/>
              <a:rect l="l" t="t" r="r" b="b"/>
              <a:pathLst>
                <a:path w="2882" h="961" extrusionOk="0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20" y="104"/>
                    <a:pt x="1" y="247"/>
                    <a:pt x="1" y="413"/>
                  </a:cubicBezTo>
                  <a:lnTo>
                    <a:pt x="1" y="794"/>
                  </a:lnTo>
                  <a:cubicBezTo>
                    <a:pt x="1" y="890"/>
                    <a:pt x="72" y="961"/>
                    <a:pt x="167" y="961"/>
                  </a:cubicBezTo>
                  <a:cubicBezTo>
                    <a:pt x="251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4" y="373"/>
                    <a:pt x="820" y="331"/>
                    <a:pt x="1157" y="331"/>
                  </a:cubicBezTo>
                  <a:cubicBezTo>
                    <a:pt x="1250" y="331"/>
                    <a:pt x="1346" y="334"/>
                    <a:pt x="1441" y="342"/>
                  </a:cubicBezTo>
                  <a:cubicBezTo>
                    <a:pt x="1977" y="366"/>
                    <a:pt x="2346" y="497"/>
                    <a:pt x="2584" y="735"/>
                  </a:cubicBezTo>
                  <a:cubicBezTo>
                    <a:pt x="2614" y="765"/>
                    <a:pt x="2659" y="779"/>
                    <a:pt x="2703" y="779"/>
                  </a:cubicBezTo>
                  <a:cubicBezTo>
                    <a:pt x="2748" y="779"/>
                    <a:pt x="2793" y="765"/>
                    <a:pt x="2822" y="735"/>
                  </a:cubicBezTo>
                  <a:cubicBezTo>
                    <a:pt x="2882" y="675"/>
                    <a:pt x="2882" y="556"/>
                    <a:pt x="2822" y="497"/>
                  </a:cubicBezTo>
                  <a:cubicBezTo>
                    <a:pt x="2428" y="102"/>
                    <a:pt x="1753" y="1"/>
                    <a:pt x="11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Helvetica Neue"/>
                <a:buNone/>
              </a:pPr>
              <a:endParaRPr sz="135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" name="Google Shape;368;p18"/>
            <p:cNvSpPr/>
            <p:nvPr/>
          </p:nvSpPr>
          <p:spPr>
            <a:xfrm>
              <a:off x="142052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893"/>
                  </a:lnTo>
                  <a:cubicBezTo>
                    <a:pt x="1" y="976"/>
                    <a:pt x="84" y="1060"/>
                    <a:pt x="167" y="1060"/>
                  </a:cubicBezTo>
                  <a:cubicBezTo>
                    <a:pt x="262" y="1060"/>
                    <a:pt x="334" y="976"/>
                    <a:pt x="334" y="893"/>
                  </a:cubicBezTo>
                  <a:lnTo>
                    <a:pt x="334" y="167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Helvetica Neue"/>
                <a:buNone/>
              </a:pPr>
              <a:endParaRPr sz="135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" name="Google Shape;369;p18"/>
            <p:cNvSpPr/>
            <p:nvPr/>
          </p:nvSpPr>
          <p:spPr>
            <a:xfrm>
              <a:off x="154749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893"/>
                  </a:lnTo>
                  <a:cubicBezTo>
                    <a:pt x="0" y="976"/>
                    <a:pt x="83" y="1060"/>
                    <a:pt x="167" y="1060"/>
                  </a:cubicBezTo>
                  <a:cubicBezTo>
                    <a:pt x="262" y="1060"/>
                    <a:pt x="333" y="976"/>
                    <a:pt x="333" y="893"/>
                  </a:cubicBezTo>
                  <a:lnTo>
                    <a:pt x="333" y="167"/>
                  </a:lnTo>
                  <a:cubicBezTo>
                    <a:pt x="345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Helvetica Neue"/>
                <a:buNone/>
              </a:pPr>
              <a:endParaRPr sz="135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8" name="Google Shape;371;p18"/>
          <p:cNvSpPr txBox="1"/>
          <p:nvPr/>
        </p:nvSpPr>
        <p:spPr>
          <a:xfrm>
            <a:off x="3612323" y="2919100"/>
            <a:ext cx="2131188" cy="1776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0000" marR="0" lvl="0" indent="-180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1100"/>
              <a:buFont typeface="Noto Sans Symbols"/>
              <a:buChar char="✔"/>
            </a:pPr>
            <a:r>
              <a:rPr lang="ru-RU" sz="11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Добровольных взносов гражданина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000" marR="0" lvl="0" indent="-180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1100"/>
              <a:buFont typeface="Noto Sans Symbols"/>
              <a:buChar char="✔"/>
            </a:pPr>
            <a:r>
              <a:rPr lang="ru-RU" sz="11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Средств пенсионных </a:t>
            </a:r>
            <a:br>
              <a:rPr lang="ru-RU" sz="11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накоплений по ОПС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000" marR="0" lvl="0" indent="-180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1100"/>
              <a:buFont typeface="Noto Sans Symbols"/>
              <a:buChar char="✔"/>
            </a:pPr>
            <a:r>
              <a:rPr lang="ru-RU" sz="11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Софинансирования </a:t>
            </a:r>
            <a:br>
              <a:rPr lang="ru-RU" sz="11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государства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000" marR="0" lvl="0" indent="-180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1100"/>
              <a:buFont typeface="Noto Sans Symbols"/>
              <a:buChar char="✔"/>
            </a:pPr>
            <a:r>
              <a:rPr lang="ru-RU" sz="11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Инвестиционного дохода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000" marR="0" lvl="0" indent="-180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1100"/>
              <a:buFont typeface="Noto Sans Symbols"/>
              <a:buChar char="✔"/>
            </a:pPr>
            <a:r>
              <a:rPr lang="ru-RU" sz="11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Взносов работодателей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372;p18"/>
          <p:cNvGrpSpPr/>
          <p:nvPr/>
        </p:nvGrpSpPr>
        <p:grpSpPr>
          <a:xfrm>
            <a:off x="3445437" y="2103398"/>
            <a:ext cx="664331" cy="598500"/>
            <a:chOff x="3988156" y="3380210"/>
            <a:chExt cx="353954" cy="318880"/>
          </a:xfrm>
        </p:grpSpPr>
        <p:sp>
          <p:nvSpPr>
            <p:cNvPr id="20" name="Google Shape;373;p18"/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Helvetica Neue"/>
                <a:buNone/>
              </a:pPr>
              <a:endParaRPr sz="13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74;p18"/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Helvetica Neue"/>
                <a:buNone/>
              </a:pPr>
              <a:endParaRPr sz="13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75;p18"/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Helvetica Neue"/>
                <a:buNone/>
              </a:pPr>
              <a:endParaRPr sz="13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376;p18"/>
          <p:cNvGrpSpPr/>
          <p:nvPr/>
        </p:nvGrpSpPr>
        <p:grpSpPr>
          <a:xfrm>
            <a:off x="6372925" y="2066697"/>
            <a:ext cx="682696" cy="671902"/>
            <a:chOff x="10344147" y="5261922"/>
            <a:chExt cx="965190" cy="949930"/>
          </a:xfrm>
        </p:grpSpPr>
        <p:grpSp>
          <p:nvGrpSpPr>
            <p:cNvPr id="24" name="Google Shape;377;p18"/>
            <p:cNvGrpSpPr/>
            <p:nvPr/>
          </p:nvGrpSpPr>
          <p:grpSpPr>
            <a:xfrm>
              <a:off x="10344147" y="5261922"/>
              <a:ext cx="965190" cy="949930"/>
              <a:chOff x="4687894" y="2289713"/>
              <a:chExt cx="359594" cy="353909"/>
            </a:xfrm>
          </p:grpSpPr>
          <p:sp>
            <p:nvSpPr>
              <p:cNvPr id="26" name="Google Shape;378;p18"/>
              <p:cNvSpPr/>
              <p:nvPr/>
            </p:nvSpPr>
            <p:spPr>
              <a:xfrm>
                <a:off x="4955207" y="2477227"/>
                <a:ext cx="34041" cy="22356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704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8"/>
                    </a:cubicBezTo>
                    <a:cubicBezTo>
                      <a:pt x="0" y="465"/>
                      <a:pt x="238" y="703"/>
                      <a:pt x="536" y="703"/>
                    </a:cubicBezTo>
                    <a:cubicBezTo>
                      <a:pt x="834" y="703"/>
                      <a:pt x="1072" y="465"/>
                      <a:pt x="1072" y="168"/>
                    </a:cubicBezTo>
                    <a:cubicBezTo>
                      <a:pt x="1072" y="72"/>
                      <a:pt x="1000" y="1"/>
                      <a:pt x="905" y="1"/>
                    </a:cubicBezTo>
                    <a:cubicBezTo>
                      <a:pt x="822" y="1"/>
                      <a:pt x="750" y="72"/>
                      <a:pt x="750" y="168"/>
                    </a:cubicBezTo>
                    <a:cubicBezTo>
                      <a:pt x="750" y="287"/>
                      <a:pt x="655" y="370"/>
                      <a:pt x="536" y="370"/>
                    </a:cubicBezTo>
                    <a:cubicBezTo>
                      <a:pt x="417" y="370"/>
                      <a:pt x="334" y="287"/>
                      <a:pt x="334" y="168"/>
                    </a:cubicBezTo>
                    <a:cubicBezTo>
                      <a:pt x="334" y="72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50" tIns="68550" rIns="685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Helvetica Neue"/>
                  <a:buNone/>
                </a:pPr>
                <a:endParaRPr sz="135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379;p18"/>
              <p:cNvSpPr/>
              <p:nvPr/>
            </p:nvSpPr>
            <p:spPr>
              <a:xfrm>
                <a:off x="4687894" y="2289713"/>
                <a:ext cx="359594" cy="353909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11145" extrusionOk="0">
                    <a:moveTo>
                      <a:pt x="9180" y="3036"/>
                    </a:moveTo>
                    <a:cubicBezTo>
                      <a:pt x="9204" y="3036"/>
                      <a:pt x="9228" y="3036"/>
                      <a:pt x="9240" y="3048"/>
                    </a:cubicBezTo>
                    <a:cubicBezTo>
                      <a:pt x="9299" y="3108"/>
                      <a:pt x="9371" y="3417"/>
                      <a:pt x="9299" y="3977"/>
                    </a:cubicBezTo>
                    <a:cubicBezTo>
                      <a:pt x="9240" y="4513"/>
                      <a:pt x="9061" y="4989"/>
                      <a:pt x="8895" y="5072"/>
                    </a:cubicBezTo>
                    <a:cubicBezTo>
                      <a:pt x="8813" y="5119"/>
                      <a:pt x="8682" y="5149"/>
                      <a:pt x="8533" y="5149"/>
                    </a:cubicBezTo>
                    <a:cubicBezTo>
                      <a:pt x="8336" y="5149"/>
                      <a:pt x="8108" y="5096"/>
                      <a:pt x="7918" y="4953"/>
                    </a:cubicBezTo>
                    <a:cubicBezTo>
                      <a:pt x="7573" y="4703"/>
                      <a:pt x="7466" y="4263"/>
                      <a:pt x="7585" y="3667"/>
                    </a:cubicBezTo>
                    <a:cubicBezTo>
                      <a:pt x="7597" y="3608"/>
                      <a:pt x="7644" y="3572"/>
                      <a:pt x="7704" y="3537"/>
                    </a:cubicBezTo>
                    <a:cubicBezTo>
                      <a:pt x="8526" y="3167"/>
                      <a:pt x="9002" y="3036"/>
                      <a:pt x="9180" y="3036"/>
                    </a:cubicBezTo>
                    <a:close/>
                    <a:moveTo>
                      <a:pt x="620" y="5608"/>
                    </a:moveTo>
                    <a:cubicBezTo>
                      <a:pt x="691" y="5620"/>
                      <a:pt x="798" y="5703"/>
                      <a:pt x="858" y="5846"/>
                    </a:cubicBezTo>
                    <a:cubicBezTo>
                      <a:pt x="870" y="5882"/>
                      <a:pt x="894" y="5942"/>
                      <a:pt x="894" y="6001"/>
                    </a:cubicBezTo>
                    <a:cubicBezTo>
                      <a:pt x="667" y="5953"/>
                      <a:pt x="501" y="5882"/>
                      <a:pt x="453" y="5799"/>
                    </a:cubicBezTo>
                    <a:cubicBezTo>
                      <a:pt x="441" y="5775"/>
                      <a:pt x="489" y="5703"/>
                      <a:pt x="501" y="5668"/>
                    </a:cubicBezTo>
                    <a:cubicBezTo>
                      <a:pt x="548" y="5608"/>
                      <a:pt x="572" y="5608"/>
                      <a:pt x="608" y="5608"/>
                    </a:cubicBezTo>
                    <a:close/>
                    <a:moveTo>
                      <a:pt x="5073" y="0"/>
                    </a:moveTo>
                    <a:cubicBezTo>
                      <a:pt x="4477" y="0"/>
                      <a:pt x="3906" y="238"/>
                      <a:pt x="3477" y="655"/>
                    </a:cubicBezTo>
                    <a:cubicBezTo>
                      <a:pt x="3049" y="1084"/>
                      <a:pt x="2822" y="1632"/>
                      <a:pt x="2822" y="2239"/>
                    </a:cubicBezTo>
                    <a:cubicBezTo>
                      <a:pt x="2822" y="2834"/>
                      <a:pt x="3061" y="3406"/>
                      <a:pt x="3477" y="3834"/>
                    </a:cubicBezTo>
                    <a:cubicBezTo>
                      <a:pt x="3596" y="3953"/>
                      <a:pt x="3727" y="4060"/>
                      <a:pt x="3882" y="4144"/>
                    </a:cubicBezTo>
                    <a:cubicBezTo>
                      <a:pt x="3775" y="4179"/>
                      <a:pt x="3668" y="4203"/>
                      <a:pt x="3584" y="4239"/>
                    </a:cubicBezTo>
                    <a:cubicBezTo>
                      <a:pt x="3489" y="4263"/>
                      <a:pt x="3453" y="4358"/>
                      <a:pt x="3477" y="4441"/>
                    </a:cubicBezTo>
                    <a:cubicBezTo>
                      <a:pt x="3505" y="4515"/>
                      <a:pt x="3561" y="4560"/>
                      <a:pt x="3629" y="4560"/>
                    </a:cubicBezTo>
                    <a:cubicBezTo>
                      <a:pt x="3649" y="4560"/>
                      <a:pt x="3670" y="4557"/>
                      <a:pt x="3692" y="4549"/>
                    </a:cubicBezTo>
                    <a:cubicBezTo>
                      <a:pt x="4138" y="4400"/>
                      <a:pt x="4608" y="4325"/>
                      <a:pt x="5079" y="4325"/>
                    </a:cubicBezTo>
                    <a:cubicBezTo>
                      <a:pt x="5549" y="4325"/>
                      <a:pt x="6019" y="4400"/>
                      <a:pt x="6466" y="4549"/>
                    </a:cubicBezTo>
                    <a:cubicBezTo>
                      <a:pt x="6490" y="4549"/>
                      <a:pt x="6501" y="4560"/>
                      <a:pt x="6525" y="4560"/>
                    </a:cubicBezTo>
                    <a:cubicBezTo>
                      <a:pt x="6609" y="4560"/>
                      <a:pt x="6668" y="4525"/>
                      <a:pt x="6680" y="4441"/>
                    </a:cubicBezTo>
                    <a:cubicBezTo>
                      <a:pt x="6704" y="4358"/>
                      <a:pt x="6668" y="4263"/>
                      <a:pt x="6573" y="4239"/>
                    </a:cubicBezTo>
                    <a:cubicBezTo>
                      <a:pt x="6466" y="4203"/>
                      <a:pt x="6370" y="4179"/>
                      <a:pt x="6275" y="4144"/>
                    </a:cubicBezTo>
                    <a:cubicBezTo>
                      <a:pt x="6406" y="4060"/>
                      <a:pt x="6549" y="3953"/>
                      <a:pt x="6680" y="3834"/>
                    </a:cubicBezTo>
                    <a:cubicBezTo>
                      <a:pt x="6787" y="3727"/>
                      <a:pt x="6882" y="3608"/>
                      <a:pt x="6966" y="3477"/>
                    </a:cubicBezTo>
                    <a:cubicBezTo>
                      <a:pt x="7002" y="3489"/>
                      <a:pt x="7049" y="3489"/>
                      <a:pt x="7097" y="3513"/>
                    </a:cubicBezTo>
                    <a:lnTo>
                      <a:pt x="7275" y="3548"/>
                    </a:lnTo>
                    <a:lnTo>
                      <a:pt x="7275" y="3572"/>
                    </a:lnTo>
                    <a:cubicBezTo>
                      <a:pt x="7204" y="3953"/>
                      <a:pt x="7204" y="4287"/>
                      <a:pt x="7287" y="4560"/>
                    </a:cubicBezTo>
                    <a:cubicBezTo>
                      <a:pt x="7359" y="4822"/>
                      <a:pt x="7513" y="5025"/>
                      <a:pt x="7716" y="5180"/>
                    </a:cubicBezTo>
                    <a:cubicBezTo>
                      <a:pt x="7954" y="5358"/>
                      <a:pt x="8252" y="5430"/>
                      <a:pt x="8526" y="5430"/>
                    </a:cubicBezTo>
                    <a:cubicBezTo>
                      <a:pt x="8728" y="5430"/>
                      <a:pt x="8907" y="5382"/>
                      <a:pt x="9049" y="5311"/>
                    </a:cubicBezTo>
                    <a:cubicBezTo>
                      <a:pt x="9192" y="5215"/>
                      <a:pt x="9323" y="5037"/>
                      <a:pt x="9430" y="4763"/>
                    </a:cubicBezTo>
                    <a:cubicBezTo>
                      <a:pt x="9478" y="4822"/>
                      <a:pt x="9526" y="4882"/>
                      <a:pt x="9561" y="4930"/>
                    </a:cubicBezTo>
                    <a:cubicBezTo>
                      <a:pt x="9740" y="5168"/>
                      <a:pt x="9859" y="5418"/>
                      <a:pt x="9954" y="5692"/>
                    </a:cubicBezTo>
                    <a:cubicBezTo>
                      <a:pt x="10002" y="5858"/>
                      <a:pt x="10133" y="5977"/>
                      <a:pt x="10300" y="6037"/>
                    </a:cubicBezTo>
                    <a:lnTo>
                      <a:pt x="10752" y="6192"/>
                    </a:lnTo>
                    <a:cubicBezTo>
                      <a:pt x="10871" y="6239"/>
                      <a:pt x="10966" y="6334"/>
                      <a:pt x="10966" y="6465"/>
                    </a:cubicBezTo>
                    <a:lnTo>
                      <a:pt x="10966" y="7239"/>
                    </a:lnTo>
                    <a:cubicBezTo>
                      <a:pt x="10966" y="7382"/>
                      <a:pt x="10895" y="7477"/>
                      <a:pt x="10752" y="7525"/>
                    </a:cubicBezTo>
                    <a:lnTo>
                      <a:pt x="10014" y="7763"/>
                    </a:lnTo>
                    <a:cubicBezTo>
                      <a:pt x="9895" y="7811"/>
                      <a:pt x="9788" y="7882"/>
                      <a:pt x="9728" y="8001"/>
                    </a:cubicBezTo>
                    <a:cubicBezTo>
                      <a:pt x="9430" y="8513"/>
                      <a:pt x="8966" y="8930"/>
                      <a:pt x="8359" y="9252"/>
                    </a:cubicBezTo>
                    <a:cubicBezTo>
                      <a:pt x="8287" y="9287"/>
                      <a:pt x="8240" y="9359"/>
                      <a:pt x="8228" y="9430"/>
                    </a:cubicBezTo>
                    <a:lnTo>
                      <a:pt x="7990" y="10692"/>
                    </a:lnTo>
                    <a:cubicBezTo>
                      <a:pt x="7990" y="10728"/>
                      <a:pt x="7954" y="10752"/>
                      <a:pt x="7918" y="10752"/>
                    </a:cubicBezTo>
                    <a:lnTo>
                      <a:pt x="7144" y="10752"/>
                    </a:lnTo>
                    <a:cubicBezTo>
                      <a:pt x="7109" y="10752"/>
                      <a:pt x="7085" y="10728"/>
                      <a:pt x="7061" y="10692"/>
                    </a:cubicBezTo>
                    <a:lnTo>
                      <a:pt x="6930" y="10002"/>
                    </a:lnTo>
                    <a:cubicBezTo>
                      <a:pt x="6897" y="9868"/>
                      <a:pt x="6800" y="9786"/>
                      <a:pt x="6661" y="9786"/>
                    </a:cubicBezTo>
                    <a:cubicBezTo>
                      <a:pt x="6652" y="9786"/>
                      <a:pt x="6642" y="9787"/>
                      <a:pt x="6632" y="9787"/>
                    </a:cubicBezTo>
                    <a:cubicBezTo>
                      <a:pt x="6299" y="9835"/>
                      <a:pt x="5954" y="9859"/>
                      <a:pt x="5608" y="9859"/>
                    </a:cubicBezTo>
                    <a:cubicBezTo>
                      <a:pt x="5358" y="9859"/>
                      <a:pt x="5097" y="9847"/>
                      <a:pt x="4846" y="9823"/>
                    </a:cubicBezTo>
                    <a:cubicBezTo>
                      <a:pt x="4833" y="9821"/>
                      <a:pt x="4819" y="9819"/>
                      <a:pt x="4806" y="9819"/>
                    </a:cubicBezTo>
                    <a:cubicBezTo>
                      <a:pt x="4692" y="9819"/>
                      <a:pt x="4593" y="9908"/>
                      <a:pt x="4561" y="10025"/>
                    </a:cubicBezTo>
                    <a:lnTo>
                      <a:pt x="4442" y="10692"/>
                    </a:lnTo>
                    <a:cubicBezTo>
                      <a:pt x="4442" y="10728"/>
                      <a:pt x="4418" y="10752"/>
                      <a:pt x="4370" y="10752"/>
                    </a:cubicBezTo>
                    <a:lnTo>
                      <a:pt x="3596" y="10752"/>
                    </a:lnTo>
                    <a:cubicBezTo>
                      <a:pt x="3573" y="10752"/>
                      <a:pt x="3537" y="10728"/>
                      <a:pt x="3525" y="10692"/>
                    </a:cubicBezTo>
                    <a:lnTo>
                      <a:pt x="3299" y="9502"/>
                    </a:lnTo>
                    <a:cubicBezTo>
                      <a:pt x="3287" y="9430"/>
                      <a:pt x="3239" y="9359"/>
                      <a:pt x="3168" y="9323"/>
                    </a:cubicBezTo>
                    <a:cubicBezTo>
                      <a:pt x="2108" y="8763"/>
                      <a:pt x="1560" y="7823"/>
                      <a:pt x="1560" y="6620"/>
                    </a:cubicBezTo>
                    <a:cubicBezTo>
                      <a:pt x="1560" y="6013"/>
                      <a:pt x="1691" y="5477"/>
                      <a:pt x="1965" y="5013"/>
                    </a:cubicBezTo>
                    <a:cubicBezTo>
                      <a:pt x="2215" y="4584"/>
                      <a:pt x="2572" y="4239"/>
                      <a:pt x="3037" y="3965"/>
                    </a:cubicBezTo>
                    <a:cubicBezTo>
                      <a:pt x="3108" y="3929"/>
                      <a:pt x="3132" y="3822"/>
                      <a:pt x="3096" y="3751"/>
                    </a:cubicBezTo>
                    <a:cubicBezTo>
                      <a:pt x="3065" y="3696"/>
                      <a:pt x="3008" y="3667"/>
                      <a:pt x="2952" y="3667"/>
                    </a:cubicBezTo>
                    <a:cubicBezTo>
                      <a:pt x="2923" y="3667"/>
                      <a:pt x="2895" y="3675"/>
                      <a:pt x="2870" y="3691"/>
                    </a:cubicBezTo>
                    <a:cubicBezTo>
                      <a:pt x="1977" y="4203"/>
                      <a:pt x="1429" y="5013"/>
                      <a:pt x="1275" y="6025"/>
                    </a:cubicBezTo>
                    <a:lnTo>
                      <a:pt x="1227" y="6025"/>
                    </a:lnTo>
                    <a:cubicBezTo>
                      <a:pt x="1227" y="5918"/>
                      <a:pt x="1215" y="5799"/>
                      <a:pt x="1167" y="5692"/>
                    </a:cubicBezTo>
                    <a:cubicBezTo>
                      <a:pt x="1084" y="5453"/>
                      <a:pt x="870" y="5299"/>
                      <a:pt x="667" y="5263"/>
                    </a:cubicBezTo>
                    <a:cubicBezTo>
                      <a:pt x="654" y="5262"/>
                      <a:pt x="640" y="5261"/>
                      <a:pt x="626" y="5261"/>
                    </a:cubicBezTo>
                    <a:cubicBezTo>
                      <a:pt x="474" y="5261"/>
                      <a:pt x="326" y="5323"/>
                      <a:pt x="239" y="5465"/>
                    </a:cubicBezTo>
                    <a:cubicBezTo>
                      <a:pt x="72" y="5668"/>
                      <a:pt x="96" y="5834"/>
                      <a:pt x="144" y="5942"/>
                    </a:cubicBezTo>
                    <a:cubicBezTo>
                      <a:pt x="239" y="6096"/>
                      <a:pt x="441" y="6239"/>
                      <a:pt x="798" y="6311"/>
                    </a:cubicBezTo>
                    <a:cubicBezTo>
                      <a:pt x="786" y="6323"/>
                      <a:pt x="786" y="6334"/>
                      <a:pt x="775" y="6358"/>
                    </a:cubicBezTo>
                    <a:cubicBezTo>
                      <a:pt x="560" y="6620"/>
                      <a:pt x="310" y="6680"/>
                      <a:pt x="155" y="6680"/>
                    </a:cubicBezTo>
                    <a:cubicBezTo>
                      <a:pt x="72" y="6680"/>
                      <a:pt x="1" y="6751"/>
                      <a:pt x="1" y="6858"/>
                    </a:cubicBezTo>
                    <a:cubicBezTo>
                      <a:pt x="1" y="6954"/>
                      <a:pt x="72" y="7025"/>
                      <a:pt x="155" y="7037"/>
                    </a:cubicBezTo>
                    <a:lnTo>
                      <a:pt x="191" y="7037"/>
                    </a:lnTo>
                    <a:cubicBezTo>
                      <a:pt x="394" y="7037"/>
                      <a:pt x="715" y="6966"/>
                      <a:pt x="1025" y="6573"/>
                    </a:cubicBezTo>
                    <a:cubicBezTo>
                      <a:pt x="1072" y="6513"/>
                      <a:pt x="1108" y="6442"/>
                      <a:pt x="1144" y="6382"/>
                    </a:cubicBezTo>
                    <a:cubicBezTo>
                      <a:pt x="1167" y="6382"/>
                      <a:pt x="1203" y="6382"/>
                      <a:pt x="1227" y="6394"/>
                    </a:cubicBezTo>
                    <a:cubicBezTo>
                      <a:pt x="1227" y="6489"/>
                      <a:pt x="1215" y="6573"/>
                      <a:pt x="1215" y="6668"/>
                    </a:cubicBezTo>
                    <a:cubicBezTo>
                      <a:pt x="1215" y="7347"/>
                      <a:pt x="1382" y="7954"/>
                      <a:pt x="1703" y="8478"/>
                    </a:cubicBezTo>
                    <a:cubicBezTo>
                      <a:pt x="2001" y="8954"/>
                      <a:pt x="2441" y="9359"/>
                      <a:pt x="2977" y="9644"/>
                    </a:cubicBezTo>
                    <a:lnTo>
                      <a:pt x="3192" y="10799"/>
                    </a:lnTo>
                    <a:cubicBezTo>
                      <a:pt x="3227" y="11002"/>
                      <a:pt x="3406" y="11133"/>
                      <a:pt x="3596" y="11133"/>
                    </a:cubicBezTo>
                    <a:lnTo>
                      <a:pt x="4370" y="11133"/>
                    </a:lnTo>
                    <a:cubicBezTo>
                      <a:pt x="4561" y="11133"/>
                      <a:pt x="4727" y="11002"/>
                      <a:pt x="4775" y="10799"/>
                    </a:cubicBezTo>
                    <a:lnTo>
                      <a:pt x="4894" y="10204"/>
                    </a:lnTo>
                    <a:cubicBezTo>
                      <a:pt x="5132" y="10240"/>
                      <a:pt x="5370" y="10252"/>
                      <a:pt x="5620" y="10252"/>
                    </a:cubicBezTo>
                    <a:cubicBezTo>
                      <a:pt x="5966" y="10252"/>
                      <a:pt x="6311" y="10228"/>
                      <a:pt x="6632" y="10180"/>
                    </a:cubicBezTo>
                    <a:lnTo>
                      <a:pt x="6751" y="10823"/>
                    </a:lnTo>
                    <a:cubicBezTo>
                      <a:pt x="6787" y="11014"/>
                      <a:pt x="6966" y="11145"/>
                      <a:pt x="7156" y="11145"/>
                    </a:cubicBezTo>
                    <a:lnTo>
                      <a:pt x="7930" y="11145"/>
                    </a:lnTo>
                    <a:cubicBezTo>
                      <a:pt x="8121" y="11145"/>
                      <a:pt x="8287" y="11014"/>
                      <a:pt x="8335" y="10823"/>
                    </a:cubicBezTo>
                    <a:lnTo>
                      <a:pt x="8573" y="9585"/>
                    </a:lnTo>
                    <a:cubicBezTo>
                      <a:pt x="9228" y="9240"/>
                      <a:pt x="9716" y="8775"/>
                      <a:pt x="10038" y="8228"/>
                    </a:cubicBezTo>
                    <a:cubicBezTo>
                      <a:pt x="10073" y="8180"/>
                      <a:pt x="10097" y="8156"/>
                      <a:pt x="10145" y="8132"/>
                    </a:cubicBezTo>
                    <a:lnTo>
                      <a:pt x="10895" y="7894"/>
                    </a:lnTo>
                    <a:cubicBezTo>
                      <a:pt x="11145" y="7811"/>
                      <a:pt x="11323" y="7573"/>
                      <a:pt x="11323" y="7299"/>
                    </a:cubicBezTo>
                    <a:lnTo>
                      <a:pt x="11323" y="6525"/>
                    </a:lnTo>
                    <a:cubicBezTo>
                      <a:pt x="11312" y="6251"/>
                      <a:pt x="11133" y="6013"/>
                      <a:pt x="10871" y="5918"/>
                    </a:cubicBezTo>
                    <a:lnTo>
                      <a:pt x="10419" y="5775"/>
                    </a:lnTo>
                    <a:cubicBezTo>
                      <a:pt x="10359" y="5763"/>
                      <a:pt x="10311" y="5715"/>
                      <a:pt x="10300" y="5644"/>
                    </a:cubicBezTo>
                    <a:cubicBezTo>
                      <a:pt x="10192" y="5322"/>
                      <a:pt x="10061" y="5049"/>
                      <a:pt x="9859" y="4775"/>
                    </a:cubicBezTo>
                    <a:cubicBezTo>
                      <a:pt x="9776" y="4656"/>
                      <a:pt x="9680" y="4537"/>
                      <a:pt x="9561" y="4429"/>
                    </a:cubicBezTo>
                    <a:cubicBezTo>
                      <a:pt x="9645" y="4132"/>
                      <a:pt x="9669" y="3798"/>
                      <a:pt x="9669" y="3501"/>
                    </a:cubicBezTo>
                    <a:cubicBezTo>
                      <a:pt x="9669" y="3084"/>
                      <a:pt x="9585" y="2822"/>
                      <a:pt x="9418" y="2739"/>
                    </a:cubicBezTo>
                    <a:cubicBezTo>
                      <a:pt x="9384" y="2722"/>
                      <a:pt x="9329" y="2693"/>
                      <a:pt x="9204" y="2693"/>
                    </a:cubicBezTo>
                    <a:cubicBezTo>
                      <a:pt x="8980" y="2693"/>
                      <a:pt x="8533" y="2787"/>
                      <a:pt x="7585" y="3215"/>
                    </a:cubicBezTo>
                    <a:cubicBezTo>
                      <a:pt x="7561" y="3227"/>
                      <a:pt x="7513" y="3239"/>
                      <a:pt x="7478" y="3275"/>
                    </a:cubicBezTo>
                    <a:cubicBezTo>
                      <a:pt x="7383" y="3239"/>
                      <a:pt x="7287" y="3227"/>
                      <a:pt x="7180" y="3191"/>
                    </a:cubicBezTo>
                    <a:cubicBezTo>
                      <a:pt x="7168" y="3191"/>
                      <a:pt x="7156" y="3191"/>
                      <a:pt x="7144" y="3179"/>
                    </a:cubicBezTo>
                    <a:cubicBezTo>
                      <a:pt x="7263" y="2929"/>
                      <a:pt x="7335" y="2644"/>
                      <a:pt x="7347" y="2346"/>
                    </a:cubicBezTo>
                    <a:cubicBezTo>
                      <a:pt x="7347" y="2263"/>
                      <a:pt x="7287" y="2179"/>
                      <a:pt x="7180" y="2167"/>
                    </a:cubicBezTo>
                    <a:cubicBezTo>
                      <a:pt x="7097" y="2167"/>
                      <a:pt x="7025" y="2227"/>
                      <a:pt x="7002" y="2334"/>
                    </a:cubicBezTo>
                    <a:cubicBezTo>
                      <a:pt x="6990" y="2810"/>
                      <a:pt x="6787" y="3251"/>
                      <a:pt x="6442" y="3596"/>
                    </a:cubicBezTo>
                    <a:cubicBezTo>
                      <a:pt x="6228" y="3810"/>
                      <a:pt x="5989" y="3953"/>
                      <a:pt x="5739" y="4048"/>
                    </a:cubicBezTo>
                    <a:cubicBezTo>
                      <a:pt x="5525" y="4019"/>
                      <a:pt x="5302" y="4004"/>
                      <a:pt x="5079" y="4004"/>
                    </a:cubicBezTo>
                    <a:cubicBezTo>
                      <a:pt x="4855" y="4004"/>
                      <a:pt x="4632" y="4019"/>
                      <a:pt x="4418" y="4048"/>
                    </a:cubicBezTo>
                    <a:cubicBezTo>
                      <a:pt x="4168" y="3953"/>
                      <a:pt x="3930" y="3810"/>
                      <a:pt x="3715" y="3596"/>
                    </a:cubicBezTo>
                    <a:cubicBezTo>
                      <a:pt x="3358" y="3239"/>
                      <a:pt x="3156" y="2751"/>
                      <a:pt x="3156" y="2239"/>
                    </a:cubicBezTo>
                    <a:cubicBezTo>
                      <a:pt x="3156" y="1739"/>
                      <a:pt x="3346" y="1251"/>
                      <a:pt x="3715" y="893"/>
                    </a:cubicBezTo>
                    <a:cubicBezTo>
                      <a:pt x="4073" y="536"/>
                      <a:pt x="4561" y="322"/>
                      <a:pt x="5073" y="322"/>
                    </a:cubicBezTo>
                    <a:cubicBezTo>
                      <a:pt x="5573" y="322"/>
                      <a:pt x="6073" y="512"/>
                      <a:pt x="6430" y="893"/>
                    </a:cubicBezTo>
                    <a:cubicBezTo>
                      <a:pt x="6573" y="1036"/>
                      <a:pt x="6692" y="1203"/>
                      <a:pt x="6787" y="1381"/>
                    </a:cubicBezTo>
                    <a:cubicBezTo>
                      <a:pt x="6813" y="1433"/>
                      <a:pt x="6870" y="1472"/>
                      <a:pt x="6930" y="1472"/>
                    </a:cubicBezTo>
                    <a:cubicBezTo>
                      <a:pt x="6954" y="1472"/>
                      <a:pt x="6978" y="1466"/>
                      <a:pt x="7002" y="1453"/>
                    </a:cubicBezTo>
                    <a:cubicBezTo>
                      <a:pt x="7085" y="1405"/>
                      <a:pt x="7121" y="1322"/>
                      <a:pt x="7085" y="1227"/>
                    </a:cubicBezTo>
                    <a:cubicBezTo>
                      <a:pt x="6978" y="1024"/>
                      <a:pt x="6823" y="834"/>
                      <a:pt x="6668" y="655"/>
                    </a:cubicBezTo>
                    <a:cubicBezTo>
                      <a:pt x="6228" y="215"/>
                      <a:pt x="5680" y="0"/>
                      <a:pt x="50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50" tIns="68550" rIns="68550" bIns="685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Helvetica Neue"/>
                  <a:buNone/>
                </a:pPr>
                <a:endParaRPr sz="135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5" name="Google Shape;380;p1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698228" y="5341483"/>
              <a:ext cx="164252" cy="22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381;p18"/>
          <p:cNvSpPr txBox="1"/>
          <p:nvPr/>
        </p:nvSpPr>
        <p:spPr>
          <a:xfrm>
            <a:off x="1367011" y="2085165"/>
            <a:ext cx="1449875" cy="67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0"/>
              <a:buFont typeface="Arial"/>
              <a:buNone/>
            </a:pPr>
            <a:r>
              <a:rPr lang="ru-RU" sz="117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Новая возможность накоплений</a:t>
            </a:r>
            <a:endParaRPr sz="117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382;p18"/>
          <p:cNvSpPr txBox="1"/>
          <p:nvPr/>
        </p:nvSpPr>
        <p:spPr>
          <a:xfrm>
            <a:off x="7212272" y="2085165"/>
            <a:ext cx="1076596" cy="67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0"/>
              <a:buFont typeface="Arial"/>
              <a:buNone/>
            </a:pPr>
            <a:r>
              <a:rPr lang="ru-RU" sz="117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Калькулятор накоплений по ПДС</a:t>
            </a:r>
            <a:endParaRPr sz="117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83;p18"/>
          <p:cNvSpPr txBox="1"/>
          <p:nvPr/>
        </p:nvSpPr>
        <p:spPr>
          <a:xfrm>
            <a:off x="4225808" y="2103632"/>
            <a:ext cx="1469091" cy="63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0"/>
              <a:buFont typeface="Arial"/>
              <a:buNone/>
            </a:pPr>
            <a:r>
              <a:rPr lang="ru-RU" sz="117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ПДС формируется </a:t>
            </a:r>
            <a:br>
              <a:rPr lang="ru-RU" sz="117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7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 счет:</a:t>
            </a:r>
            <a:endParaRPr sz="117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84;p18"/>
          <p:cNvGrpSpPr/>
          <p:nvPr/>
        </p:nvGrpSpPr>
        <p:grpSpPr>
          <a:xfrm>
            <a:off x="2843127" y="3795673"/>
            <a:ext cx="531163" cy="616149"/>
            <a:chOff x="2900613" y="1421681"/>
            <a:chExt cx="687183" cy="797132"/>
          </a:xfrm>
        </p:grpSpPr>
        <p:sp>
          <p:nvSpPr>
            <p:cNvPr id="32" name="Google Shape;385;p18"/>
            <p:cNvSpPr/>
            <p:nvPr/>
          </p:nvSpPr>
          <p:spPr>
            <a:xfrm rot="5400000">
              <a:off x="2845638" y="1476655"/>
              <a:ext cx="797132" cy="687183"/>
            </a:xfrm>
            <a:prstGeom prst="hexagon">
              <a:avLst>
                <a:gd name="adj" fmla="val 28610"/>
                <a:gd name="vf" fmla="val 115470"/>
              </a:avLst>
            </a:prstGeom>
            <a:solidFill>
              <a:srgbClr val="717DF4"/>
            </a:solidFill>
            <a:ln>
              <a:noFill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Helvetica Neue"/>
                <a:buNone/>
              </a:pPr>
              <a:endParaRPr sz="135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" name="Google Shape;386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16907" y="1591160"/>
              <a:ext cx="445450" cy="445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" name="Google Shape;387;p18"/>
          <p:cNvGrpSpPr/>
          <p:nvPr/>
        </p:nvGrpSpPr>
        <p:grpSpPr>
          <a:xfrm>
            <a:off x="5788456" y="3795673"/>
            <a:ext cx="531163" cy="616149"/>
            <a:chOff x="2900613" y="1421681"/>
            <a:chExt cx="687183" cy="797132"/>
          </a:xfrm>
        </p:grpSpPr>
        <p:sp>
          <p:nvSpPr>
            <p:cNvPr id="35" name="Google Shape;388;p18"/>
            <p:cNvSpPr/>
            <p:nvPr/>
          </p:nvSpPr>
          <p:spPr>
            <a:xfrm rot="5400000">
              <a:off x="2845638" y="1476655"/>
              <a:ext cx="797132" cy="687183"/>
            </a:xfrm>
            <a:prstGeom prst="hexagon">
              <a:avLst>
                <a:gd name="adj" fmla="val 28610"/>
                <a:gd name="vf" fmla="val 115470"/>
              </a:avLst>
            </a:prstGeom>
            <a:solidFill>
              <a:srgbClr val="717DF4"/>
            </a:solidFill>
            <a:ln>
              <a:noFill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Helvetica Neue"/>
                <a:buNone/>
              </a:pPr>
              <a:endParaRPr sz="135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" name="Google Shape;389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16907" y="1591160"/>
              <a:ext cx="445450" cy="445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75A8856-E569-CDCD-8ADB-321441F10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9517" y="2877611"/>
            <a:ext cx="1734081" cy="1734081"/>
          </a:xfrm>
          <a:prstGeom prst="rect">
            <a:avLst/>
          </a:prstGeom>
        </p:spPr>
      </p:pic>
      <p:sp>
        <p:nvSpPr>
          <p:cNvPr id="41" name="Google Shape;157;p5">
            <a:extLst>
              <a:ext uri="{FF2B5EF4-FFF2-40B4-BE49-F238E27FC236}">
                <a16:creationId xmlns:a16="http://schemas.microsoft.com/office/drawing/2014/main" id="{2F7A7D00-9135-FFE3-090A-6C2FDF6E31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39054" y="4781951"/>
            <a:ext cx="278803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14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4856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4;p19"/>
          <p:cNvSpPr txBox="1">
            <a:spLocks/>
          </p:cNvSpPr>
          <p:nvPr/>
        </p:nvSpPr>
        <p:spPr>
          <a:xfrm>
            <a:off x="323849" y="1000583"/>
            <a:ext cx="7849189" cy="42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262626"/>
              </a:buClr>
              <a:buSzPts val="2200"/>
              <a:buFont typeface="Tahoma"/>
              <a:buNone/>
            </a:pPr>
            <a:r>
              <a:rPr lang="ru-RU" sz="2600" b="1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Виды выплат по ПДС</a:t>
            </a:r>
          </a:p>
        </p:txBody>
      </p:sp>
      <p:sp>
        <p:nvSpPr>
          <p:cNvPr id="3" name="Google Shape;395;p19"/>
          <p:cNvSpPr txBox="1"/>
          <p:nvPr/>
        </p:nvSpPr>
        <p:spPr>
          <a:xfrm>
            <a:off x="470153" y="1511689"/>
            <a:ext cx="7809750" cy="263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Основания для назначения выплат:</a:t>
            </a:r>
            <a:endParaRPr sz="1400" b="1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96;p19"/>
          <p:cNvSpPr txBox="1"/>
          <p:nvPr/>
        </p:nvSpPr>
        <p:spPr>
          <a:xfrm>
            <a:off x="248421" y="1909672"/>
            <a:ext cx="3111573" cy="38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Срок участия в Программе </a:t>
            </a:r>
            <a:br>
              <a:rPr lang="ru-RU" sz="14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не менее чем 15 лет</a:t>
            </a:r>
            <a:endParaRPr sz="1400" b="1" i="0" u="none" strike="noStrike" cap="none" dirty="0">
              <a:solidFill>
                <a:srgbClr val="717D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98;p19"/>
          <p:cNvSpPr txBox="1"/>
          <p:nvPr/>
        </p:nvSpPr>
        <p:spPr>
          <a:xfrm>
            <a:off x="3954009" y="2011048"/>
            <a:ext cx="818889" cy="25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99;p19"/>
          <p:cNvSpPr/>
          <p:nvPr/>
        </p:nvSpPr>
        <p:spPr>
          <a:xfrm>
            <a:off x="3508055" y="1879639"/>
            <a:ext cx="519015" cy="519015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</a:pPr>
            <a:r>
              <a:rPr lang="ru-RU"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</a:t>
            </a: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400;p19"/>
          <p:cNvSpPr txBox="1"/>
          <p:nvPr/>
        </p:nvSpPr>
        <p:spPr>
          <a:xfrm>
            <a:off x="2596569" y="2503644"/>
            <a:ext cx="3556917" cy="263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Варианты выплат</a:t>
            </a:r>
            <a:endParaRPr sz="1400" b="1" i="0" u="none" strike="noStrike" cap="none" dirty="0">
              <a:solidFill>
                <a:srgbClr val="717D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401;p19"/>
          <p:cNvSpPr txBox="1"/>
          <p:nvPr/>
        </p:nvSpPr>
        <p:spPr>
          <a:xfrm>
            <a:off x="5446452" y="3654056"/>
            <a:ext cx="1436529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 счет личных взносов участника ПДС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402;p19"/>
          <p:cNvSpPr txBox="1"/>
          <p:nvPr/>
        </p:nvSpPr>
        <p:spPr>
          <a:xfrm>
            <a:off x="3137311" y="3603256"/>
            <a:ext cx="1564519" cy="82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Дорогостоящие виды лечения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Потеря кормильца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403;p19"/>
          <p:cNvSpPr txBox="1"/>
          <p:nvPr/>
        </p:nvSpPr>
        <p:spPr>
          <a:xfrm>
            <a:off x="596675" y="3603256"/>
            <a:ext cx="2173479" cy="13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Пожизненно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Срочная выплата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Единовременно (после 15 лет участия или при  возрасте 55/60, если сбережений на счете менее 10% от прожиточного минимума пенсионера)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404;p19"/>
          <p:cNvCxnSpPr/>
          <p:nvPr/>
        </p:nvCxnSpPr>
        <p:spPr>
          <a:xfrm>
            <a:off x="372745" y="3457939"/>
            <a:ext cx="0" cy="871133"/>
          </a:xfrm>
          <a:prstGeom prst="straightConnector1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405;p19"/>
          <p:cNvCxnSpPr/>
          <p:nvPr/>
        </p:nvCxnSpPr>
        <p:spPr>
          <a:xfrm>
            <a:off x="372745" y="3773952"/>
            <a:ext cx="105964" cy="0"/>
          </a:xfrm>
          <a:prstGeom prst="straightConnector1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diamond" w="med" len="med"/>
            <a:tailEnd type="diamond" w="med" len="med"/>
          </a:ln>
        </p:spPr>
      </p:cxnSp>
      <p:sp>
        <p:nvSpPr>
          <p:cNvPr id="13" name="Google Shape;406;p19"/>
          <p:cNvSpPr txBox="1"/>
          <p:nvPr/>
        </p:nvSpPr>
        <p:spPr>
          <a:xfrm>
            <a:off x="7299905" y="3663200"/>
            <a:ext cx="16162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случае смерти участника ПДС </a:t>
            </a:r>
            <a:br>
              <a:rPr lang="ru-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(исключение — назначенная пожизненная выплата участнику ПДС)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07;p19"/>
          <p:cNvSpPr txBox="1"/>
          <p:nvPr/>
        </p:nvSpPr>
        <p:spPr>
          <a:xfrm>
            <a:off x="323849" y="3197119"/>
            <a:ext cx="195286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66175" marR="0" lvl="0" indent="-266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ts val="1100"/>
              <a:buFont typeface="Arial"/>
              <a:buAutoNum type="arabicPeriod"/>
            </a:pPr>
            <a:r>
              <a:rPr lang="ru-RU" sz="11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Периодические выплаты</a:t>
            </a:r>
            <a:endParaRPr sz="1100" b="1" i="0" u="none" strike="noStrike" cap="none" dirty="0">
              <a:solidFill>
                <a:srgbClr val="717D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8;p19"/>
          <p:cNvSpPr txBox="1"/>
          <p:nvPr/>
        </p:nvSpPr>
        <p:spPr>
          <a:xfrm>
            <a:off x="2847638" y="3197119"/>
            <a:ext cx="22873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66175" marR="0" lvl="0" indent="-266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ts val="1100"/>
              <a:buFont typeface="Arial"/>
              <a:buAutoNum type="arabicPeriod" startAt="2"/>
            </a:pPr>
            <a:r>
              <a:rPr lang="ru-RU" sz="1100" b="1" i="0" u="none" strike="noStrike" cap="none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Выплаты в особой жизненной ситуации</a:t>
            </a:r>
            <a:endParaRPr sz="1100" b="1" i="0" u="none" strike="noStrike" cap="none">
              <a:solidFill>
                <a:srgbClr val="717D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409;p19"/>
          <p:cNvSpPr txBox="1"/>
          <p:nvPr/>
        </p:nvSpPr>
        <p:spPr>
          <a:xfrm>
            <a:off x="5156134" y="3197119"/>
            <a:ext cx="194299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66175" marR="0" lvl="0" indent="-266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ts val="1100"/>
              <a:buFont typeface="Arial"/>
              <a:buAutoNum type="arabicPeriod" startAt="3"/>
            </a:pPr>
            <a:r>
              <a:rPr lang="ru-RU" sz="1100" b="1" i="0" u="none" strike="noStrike" cap="none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Выплата выкупной суммы</a:t>
            </a:r>
            <a:endParaRPr sz="1100" b="1" i="0" u="none" strike="noStrike" cap="none">
              <a:solidFill>
                <a:srgbClr val="717D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410;p19"/>
          <p:cNvSpPr txBox="1"/>
          <p:nvPr/>
        </p:nvSpPr>
        <p:spPr>
          <a:xfrm>
            <a:off x="7035631" y="3197119"/>
            <a:ext cx="16162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66175" marR="0" lvl="0" indent="-266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ts val="1100"/>
              <a:buFont typeface="Arial"/>
              <a:buAutoNum type="arabicPeriod" startAt="4"/>
            </a:pPr>
            <a:r>
              <a:rPr lang="ru-RU" sz="1100" b="1" i="0" u="none" strike="noStrike" cap="none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Выплата наследникам </a:t>
            </a:r>
            <a:endParaRPr sz="1100" b="1" i="0" u="none" strike="noStrike" cap="none">
              <a:solidFill>
                <a:srgbClr val="717D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411;p19"/>
          <p:cNvCxnSpPr/>
          <p:nvPr/>
        </p:nvCxnSpPr>
        <p:spPr>
          <a:xfrm>
            <a:off x="372745" y="4054954"/>
            <a:ext cx="105964" cy="0"/>
          </a:xfrm>
          <a:prstGeom prst="straightConnector1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diamond" w="med" len="med"/>
            <a:tailEnd type="diamond" w="med" len="med"/>
          </a:ln>
        </p:spPr>
      </p:cxnSp>
      <p:cxnSp>
        <p:nvCxnSpPr>
          <p:cNvPr id="19" name="Google Shape;412;p19"/>
          <p:cNvCxnSpPr/>
          <p:nvPr/>
        </p:nvCxnSpPr>
        <p:spPr>
          <a:xfrm>
            <a:off x="372745" y="4310741"/>
            <a:ext cx="101066" cy="0"/>
          </a:xfrm>
          <a:prstGeom prst="straightConnector1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diamond" w="med" len="med"/>
            <a:tailEnd type="diamond" w="med" len="med"/>
          </a:ln>
        </p:spPr>
      </p:cxnSp>
      <p:cxnSp>
        <p:nvCxnSpPr>
          <p:cNvPr id="20" name="Google Shape;413;p19"/>
          <p:cNvCxnSpPr/>
          <p:nvPr/>
        </p:nvCxnSpPr>
        <p:spPr>
          <a:xfrm>
            <a:off x="2906868" y="3457938"/>
            <a:ext cx="0" cy="679110"/>
          </a:xfrm>
          <a:prstGeom prst="straightConnector1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414;p19"/>
          <p:cNvCxnSpPr/>
          <p:nvPr/>
        </p:nvCxnSpPr>
        <p:spPr>
          <a:xfrm>
            <a:off x="2906868" y="3764304"/>
            <a:ext cx="105964" cy="0"/>
          </a:xfrm>
          <a:prstGeom prst="straightConnector1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diamond" w="med" len="med"/>
            <a:tailEnd type="diamond" w="med" len="med"/>
          </a:ln>
        </p:spPr>
      </p:cxnSp>
      <p:cxnSp>
        <p:nvCxnSpPr>
          <p:cNvPr id="22" name="Google Shape;415;p19"/>
          <p:cNvCxnSpPr/>
          <p:nvPr/>
        </p:nvCxnSpPr>
        <p:spPr>
          <a:xfrm>
            <a:off x="2906868" y="4137048"/>
            <a:ext cx="105964" cy="0"/>
          </a:xfrm>
          <a:prstGeom prst="straightConnector1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diamond" w="med" len="med"/>
            <a:tailEnd type="diamond" w="med" len="med"/>
          </a:ln>
        </p:spPr>
      </p:cxnSp>
      <p:cxnSp>
        <p:nvCxnSpPr>
          <p:cNvPr id="23" name="Google Shape;416;p19"/>
          <p:cNvCxnSpPr/>
          <p:nvPr/>
        </p:nvCxnSpPr>
        <p:spPr>
          <a:xfrm>
            <a:off x="5203774" y="3457938"/>
            <a:ext cx="0" cy="316014"/>
          </a:xfrm>
          <a:prstGeom prst="straightConnector1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417;p19"/>
          <p:cNvCxnSpPr/>
          <p:nvPr/>
        </p:nvCxnSpPr>
        <p:spPr>
          <a:xfrm>
            <a:off x="5203774" y="3754853"/>
            <a:ext cx="105964" cy="0"/>
          </a:xfrm>
          <a:prstGeom prst="straightConnector1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diamond" w="med" len="med"/>
            <a:tailEnd type="diamond" w="med" len="med"/>
          </a:ln>
        </p:spPr>
      </p:cxnSp>
      <p:cxnSp>
        <p:nvCxnSpPr>
          <p:cNvPr id="25" name="Google Shape;418;p19"/>
          <p:cNvCxnSpPr/>
          <p:nvPr/>
        </p:nvCxnSpPr>
        <p:spPr>
          <a:xfrm>
            <a:off x="7106354" y="3457938"/>
            <a:ext cx="0" cy="348876"/>
          </a:xfrm>
          <a:prstGeom prst="straightConnector1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419;p19"/>
          <p:cNvCxnSpPr/>
          <p:nvPr/>
        </p:nvCxnSpPr>
        <p:spPr>
          <a:xfrm>
            <a:off x="7101056" y="3742806"/>
            <a:ext cx="116560" cy="0"/>
          </a:xfrm>
          <a:prstGeom prst="straightConnector1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diamond" w="med" len="med"/>
            <a:tailEnd type="diamond" w="med" len="med"/>
          </a:ln>
        </p:spPr>
      </p:cxnSp>
      <p:cxnSp>
        <p:nvCxnSpPr>
          <p:cNvPr id="27" name="Google Shape;420;p19"/>
          <p:cNvCxnSpPr/>
          <p:nvPr/>
        </p:nvCxnSpPr>
        <p:spPr>
          <a:xfrm>
            <a:off x="3960685" y="2831328"/>
            <a:ext cx="0" cy="201148"/>
          </a:xfrm>
          <a:prstGeom prst="straightConnector1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421;p19"/>
          <p:cNvCxnSpPr/>
          <p:nvPr/>
        </p:nvCxnSpPr>
        <p:spPr>
          <a:xfrm>
            <a:off x="4538163" y="2820442"/>
            <a:ext cx="0" cy="197214"/>
          </a:xfrm>
          <a:prstGeom prst="straightConnector1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422;p19"/>
          <p:cNvCxnSpPr/>
          <p:nvPr/>
        </p:nvCxnSpPr>
        <p:spPr>
          <a:xfrm>
            <a:off x="5185486" y="3032475"/>
            <a:ext cx="0" cy="141850"/>
          </a:xfrm>
          <a:prstGeom prst="straightConnector1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0" name="Google Shape;423;p19"/>
          <p:cNvCxnSpPr/>
          <p:nvPr/>
        </p:nvCxnSpPr>
        <p:spPr>
          <a:xfrm>
            <a:off x="4538163" y="3032475"/>
            <a:ext cx="647323" cy="0"/>
          </a:xfrm>
          <a:prstGeom prst="straightConnector1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1" name="Google Shape;424;p19"/>
          <p:cNvCxnSpPr/>
          <p:nvPr/>
        </p:nvCxnSpPr>
        <p:spPr>
          <a:xfrm>
            <a:off x="2906868" y="3032475"/>
            <a:ext cx="1053817" cy="0"/>
          </a:xfrm>
          <a:prstGeom prst="straightConnector1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425;p19"/>
          <p:cNvCxnSpPr/>
          <p:nvPr/>
        </p:nvCxnSpPr>
        <p:spPr>
          <a:xfrm>
            <a:off x="2906868" y="3032475"/>
            <a:ext cx="0" cy="141850"/>
          </a:xfrm>
          <a:prstGeom prst="straightConnector1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426;p19"/>
          <p:cNvCxnSpPr/>
          <p:nvPr/>
        </p:nvCxnSpPr>
        <p:spPr>
          <a:xfrm>
            <a:off x="5389099" y="2670095"/>
            <a:ext cx="1717255" cy="0"/>
          </a:xfrm>
          <a:prstGeom prst="straightConnector1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427;p19"/>
          <p:cNvCxnSpPr/>
          <p:nvPr/>
        </p:nvCxnSpPr>
        <p:spPr>
          <a:xfrm>
            <a:off x="7106354" y="2670095"/>
            <a:ext cx="0" cy="504230"/>
          </a:xfrm>
          <a:prstGeom prst="straightConnector1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5" name="Google Shape;428;p19"/>
          <p:cNvCxnSpPr/>
          <p:nvPr/>
        </p:nvCxnSpPr>
        <p:spPr>
          <a:xfrm>
            <a:off x="372745" y="2649782"/>
            <a:ext cx="2987249" cy="0"/>
          </a:xfrm>
          <a:prstGeom prst="straightConnector1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6" name="Google Shape;429;p19"/>
          <p:cNvCxnSpPr/>
          <p:nvPr/>
        </p:nvCxnSpPr>
        <p:spPr>
          <a:xfrm>
            <a:off x="372745" y="2649782"/>
            <a:ext cx="0" cy="524543"/>
          </a:xfrm>
          <a:prstGeom prst="straightConnector1">
            <a:avLst/>
          </a:prstGeom>
          <a:noFill/>
          <a:ln w="12700" cap="flat" cmpd="sng">
            <a:solidFill>
              <a:srgbClr val="262626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7" name="Google Shape;430;p19"/>
          <p:cNvSpPr/>
          <p:nvPr/>
        </p:nvSpPr>
        <p:spPr>
          <a:xfrm>
            <a:off x="4707945" y="1879639"/>
            <a:ext cx="519015" cy="519015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</a:pPr>
            <a:r>
              <a:rPr lang="ru-RU"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Б</a:t>
            </a: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57;p5">
            <a:extLst>
              <a:ext uri="{FF2B5EF4-FFF2-40B4-BE49-F238E27FC236}">
                <a16:creationId xmlns:a16="http://schemas.microsoft.com/office/drawing/2014/main" id="{BE902A09-DD3D-FD21-7B10-095C86EC0BC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39054" y="4781951"/>
            <a:ext cx="278803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15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755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5;p16"/>
          <p:cNvSpPr txBox="1">
            <a:spLocks/>
          </p:cNvSpPr>
          <p:nvPr/>
        </p:nvSpPr>
        <p:spPr>
          <a:xfrm>
            <a:off x="323849" y="1038489"/>
            <a:ext cx="8354484" cy="3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262626"/>
              </a:buClr>
              <a:buSzPts val="2800"/>
              <a:buFont typeface="Arial Black"/>
              <a:buNone/>
            </a:pPr>
            <a:r>
              <a:rPr lang="ru-RU" sz="2800" b="1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Долевое страхование жизни (ДСЖ) </a:t>
            </a:r>
            <a:endParaRPr lang="ru-RU" sz="2600" b="1" dirty="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43C8C4E-BC80-BB23-D696-C1616FDD619F}"/>
              </a:ext>
            </a:extLst>
          </p:cNvPr>
          <p:cNvSpPr/>
          <p:nvPr/>
        </p:nvSpPr>
        <p:spPr>
          <a:xfrm>
            <a:off x="323849" y="1577192"/>
            <a:ext cx="7884317" cy="689793"/>
          </a:xfrm>
          <a:prstGeom prst="roundRect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rgbClr val="717DF4"/>
              </a:solidFill>
            </a:endParaRPr>
          </a:p>
        </p:txBody>
      </p:sp>
      <p:sp>
        <p:nvSpPr>
          <p:cNvPr id="4" name="Google Shape;161;p37"/>
          <p:cNvSpPr txBox="1"/>
          <p:nvPr/>
        </p:nvSpPr>
        <p:spPr>
          <a:xfrm>
            <a:off x="487243" y="1605473"/>
            <a:ext cx="7632290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ДСЖ</a:t>
            </a:r>
            <a:r>
              <a:rPr lang="ru-RU" sz="1800" dirty="0">
                <a:solidFill>
                  <a:schemeClr val="bg1"/>
                </a:solidFill>
              </a:rPr>
              <a:t> – это долгосрочный финансовый инструмент, который совмещает элементы страхования жизни и инвестиционного дохода </a:t>
            </a:r>
          </a:p>
        </p:txBody>
      </p:sp>
      <p:sp>
        <p:nvSpPr>
          <p:cNvPr id="5" name="Google Shape;171;p37">
            <a:extLst>
              <a:ext uri="{FF2B5EF4-FFF2-40B4-BE49-F238E27FC236}">
                <a16:creationId xmlns:a16="http://schemas.microsoft.com/office/drawing/2014/main" id="{A577F810-8363-A989-BEA3-01865D36D0B3}"/>
              </a:ext>
            </a:extLst>
          </p:cNvPr>
          <p:cNvSpPr txBox="1"/>
          <p:nvPr/>
        </p:nvSpPr>
        <p:spPr>
          <a:xfrm>
            <a:off x="896121" y="2430047"/>
            <a:ext cx="4226211" cy="204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sz="1350" dirty="0"/>
              <a:t>ДСЖ – </a:t>
            </a:r>
            <a:r>
              <a:rPr lang="ru-RU" b="1" dirty="0">
                <a:solidFill>
                  <a:srgbClr val="717DF4"/>
                </a:solidFill>
              </a:rPr>
              <a:t>комбинированный </a:t>
            </a:r>
            <a:r>
              <a:rPr lang="ru-RU" sz="1350" dirty="0"/>
              <a:t>продукт:</a:t>
            </a:r>
          </a:p>
          <a:p>
            <a:pPr marL="285750" indent="-28575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17DF4"/>
                </a:solidFill>
              </a:rPr>
              <a:t>Страховая</a:t>
            </a:r>
            <a:r>
              <a:rPr lang="ru-RU" sz="1350" dirty="0"/>
              <a:t> часть: минимум, на случай дожития </a:t>
            </a:r>
            <a:br>
              <a:rPr lang="ru-RU" sz="1350" dirty="0"/>
            </a:br>
            <a:r>
              <a:rPr lang="ru-RU" sz="1350" dirty="0"/>
              <a:t>и смерти по любой причине. Дополнительно: </a:t>
            </a:r>
            <a:br>
              <a:rPr lang="ru-RU" sz="1350" dirty="0"/>
            </a:br>
            <a:r>
              <a:rPr lang="ru-RU" sz="1350" dirty="0"/>
              <a:t>на потерю трудоспособности, потерю работы, критические заболевания, ДМС, долгосрочный уход и т.д.</a:t>
            </a:r>
          </a:p>
          <a:p>
            <a:pPr marL="285750" indent="-28575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17DF4"/>
                </a:solidFill>
              </a:rPr>
              <a:t>Инвестиционная</a:t>
            </a:r>
            <a:r>
              <a:rPr lang="ru-RU" sz="1350" dirty="0"/>
              <a:t> часть: вложение </a:t>
            </a:r>
            <a:br>
              <a:rPr lang="ru-RU" sz="1350" dirty="0"/>
            </a:br>
            <a:r>
              <a:rPr lang="ru-RU" sz="1350" dirty="0"/>
              <a:t>в инвестиционные паи паевых фондов. Инвестиционный доход выплачивается единовременно, регулярные выплаты дохода </a:t>
            </a:r>
            <a:br>
              <a:rPr lang="ru-RU" sz="1350" dirty="0"/>
            </a:br>
            <a:r>
              <a:rPr lang="ru-RU" sz="1350" dirty="0"/>
              <a:t>не предусмотрены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710716-A840-46E1-9168-F6FACF9F1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59" y="2673987"/>
            <a:ext cx="174554" cy="196074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1A698C83-CFDC-6E32-427A-E0FC573AC0DE}"/>
              </a:ext>
            </a:extLst>
          </p:cNvPr>
          <p:cNvSpPr/>
          <p:nvPr/>
        </p:nvSpPr>
        <p:spPr>
          <a:xfrm>
            <a:off x="323849" y="2430047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9FAEB4-56CC-3EA6-C0E6-60264F5A3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97" y="2542529"/>
            <a:ext cx="217639" cy="236711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7CDE171B-F88C-03F5-EA8A-E6CFB5F40C9D}"/>
              </a:ext>
            </a:extLst>
          </p:cNvPr>
          <p:cNvSpPr/>
          <p:nvPr/>
        </p:nvSpPr>
        <p:spPr>
          <a:xfrm>
            <a:off x="5260142" y="3744131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9" name="Google Shape;171;p37">
            <a:extLst>
              <a:ext uri="{FF2B5EF4-FFF2-40B4-BE49-F238E27FC236}">
                <a16:creationId xmlns:a16="http://schemas.microsoft.com/office/drawing/2014/main" id="{B792A464-19EA-BBB3-AA12-AF256618D8EA}"/>
              </a:ext>
            </a:extLst>
          </p:cNvPr>
          <p:cNvSpPr txBox="1"/>
          <p:nvPr/>
        </p:nvSpPr>
        <p:spPr>
          <a:xfrm>
            <a:off x="5362742" y="3722919"/>
            <a:ext cx="229262" cy="45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625" b="1" dirty="0">
                <a:solidFill>
                  <a:schemeClr val="bg1"/>
                </a:solidFill>
              </a:rPr>
              <a:t>!</a:t>
            </a:r>
            <a:endParaRPr sz="2625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89329" y="2430047"/>
            <a:ext cx="32089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b="1" dirty="0">
                <a:solidFill>
                  <a:srgbClr val="717DF4"/>
                </a:solidFill>
              </a:rPr>
              <a:t>Выгоды: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Высокий потенциал доходности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Широкий выбор инструментов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Налоговый вычет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Управляемость вложений</a:t>
            </a:r>
          </a:p>
          <a:p>
            <a:pPr>
              <a:buClr>
                <a:schemeClr val="dk1"/>
              </a:buClr>
              <a:buSzPts val="2400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dk1"/>
              </a:buClr>
              <a:buSzPts val="2400"/>
            </a:pPr>
            <a:r>
              <a:rPr lang="ru-RU" b="1" dirty="0">
                <a:solidFill>
                  <a:srgbClr val="717DF4"/>
                </a:solidFill>
              </a:rPr>
              <a:t>Риски: 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Инвестиционный риск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Ограничение состава инвестиций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Ограничения по налоговому вычету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CDE171B-F88C-03F5-EA8A-E6CFB5F40C9D}"/>
              </a:ext>
            </a:extLst>
          </p:cNvPr>
          <p:cNvSpPr/>
          <p:nvPr/>
        </p:nvSpPr>
        <p:spPr>
          <a:xfrm>
            <a:off x="5260142" y="2430047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2" name="Google Shape;171;p37">
            <a:extLst>
              <a:ext uri="{FF2B5EF4-FFF2-40B4-BE49-F238E27FC236}">
                <a16:creationId xmlns:a16="http://schemas.microsoft.com/office/drawing/2014/main" id="{B792A464-19EA-BBB3-AA12-AF256618D8EA}"/>
              </a:ext>
            </a:extLst>
          </p:cNvPr>
          <p:cNvSpPr txBox="1"/>
          <p:nvPr/>
        </p:nvSpPr>
        <p:spPr>
          <a:xfrm>
            <a:off x="5327017" y="2400551"/>
            <a:ext cx="317032" cy="45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sz="2625" b="1" dirty="0">
                <a:solidFill>
                  <a:schemeClr val="bg1"/>
                </a:solidFill>
              </a:rPr>
              <a:t>₽</a:t>
            </a:r>
            <a:endParaRPr sz="2625" b="1" dirty="0">
              <a:solidFill>
                <a:schemeClr val="bg1"/>
              </a:solidFill>
            </a:endParaRPr>
          </a:p>
        </p:txBody>
      </p:sp>
      <p:sp>
        <p:nvSpPr>
          <p:cNvPr id="8" name="Google Shape;157;p5">
            <a:extLst>
              <a:ext uri="{FF2B5EF4-FFF2-40B4-BE49-F238E27FC236}">
                <a16:creationId xmlns:a16="http://schemas.microsoft.com/office/drawing/2014/main" id="{0899E07D-93F8-584C-F53B-FDD9D228438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39054" y="4781951"/>
            <a:ext cx="278803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16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6273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5;p16"/>
          <p:cNvSpPr txBox="1">
            <a:spLocks/>
          </p:cNvSpPr>
          <p:nvPr/>
        </p:nvSpPr>
        <p:spPr>
          <a:xfrm>
            <a:off x="323849" y="1038489"/>
            <a:ext cx="6874393" cy="3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262626"/>
              </a:buClr>
              <a:buSzPts val="2800"/>
              <a:buFont typeface="Arial Black"/>
              <a:buNone/>
            </a:pPr>
            <a:r>
              <a:rPr lang="ru-RU" sz="2800" b="1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Ключевые идеи</a:t>
            </a:r>
            <a:endParaRPr lang="ru-RU" sz="2600" b="1" dirty="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" name="Google Shape;171;p37">
            <a:extLst>
              <a:ext uri="{FF2B5EF4-FFF2-40B4-BE49-F238E27FC236}">
                <a16:creationId xmlns:a16="http://schemas.microsoft.com/office/drawing/2014/main" id="{A577F810-8363-A989-BEA3-01865D36D0B3}"/>
              </a:ext>
            </a:extLst>
          </p:cNvPr>
          <p:cNvSpPr txBox="1"/>
          <p:nvPr/>
        </p:nvSpPr>
        <p:spPr>
          <a:xfrm>
            <a:off x="804333" y="1565883"/>
            <a:ext cx="7916334" cy="223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dirty="0"/>
              <a:t>Создайте финансовую подушку безопасности перед тем, как начать. Никогда не инвестируйте заёмные деньги!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Диверсифицируйте портфель: распределяйте капитал между разными активами, отраслями, валютами и странами, чтобы снизить зависимость от неудачи одного из них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Понимайте связь риска и доходности: чем выше потенциальная доходность инструмента, </a:t>
            </a:r>
            <a:br>
              <a:rPr lang="ru-RU" dirty="0"/>
            </a:br>
            <a:r>
              <a:rPr lang="ru-RU" dirty="0"/>
              <a:t>тем выше риск потери вложений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Оценивайте характеристики инструментов: при выборе инвестиционного инструмента анализируйте его риск, доходность, ликвидность, срок и наличие гарантий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Используйте налоговые льготы: рассмотрите возможность открытия ИИС-3 или участия </a:t>
            </a:r>
            <a:br>
              <a:rPr lang="ru-RU" dirty="0"/>
            </a:br>
            <a:r>
              <a:rPr lang="ru-RU" dirty="0"/>
              <a:t>в Программе долгосрочных сбережений (ПДС) для оформления налоговых вычетов </a:t>
            </a:r>
            <a:br>
              <a:rPr lang="ru-RU" dirty="0"/>
            </a:br>
            <a:r>
              <a:rPr lang="ru-RU" dirty="0"/>
              <a:t>и дополнительного дохода</a:t>
            </a:r>
          </a:p>
          <a:p>
            <a:pPr>
              <a:buClr>
                <a:schemeClr val="dk1"/>
              </a:buClr>
              <a:buSzPts val="2400"/>
            </a:pP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Google Shape;160;p5"/>
          <p:cNvSpPr txBox="1"/>
          <p:nvPr/>
        </p:nvSpPr>
        <p:spPr>
          <a:xfrm>
            <a:off x="306592" y="1487941"/>
            <a:ext cx="350354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4000" b="1" i="0" u="none" strike="noStrike" cap="none" dirty="0">
                <a:solidFill>
                  <a:srgbClr val="717DF4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dirty="0">
              <a:solidFill>
                <a:srgbClr val="717DF4"/>
              </a:solidFill>
            </a:endParaRPr>
          </a:p>
        </p:txBody>
      </p:sp>
      <p:sp>
        <p:nvSpPr>
          <p:cNvPr id="11" name="Google Shape;161;p5"/>
          <p:cNvSpPr txBox="1"/>
          <p:nvPr/>
        </p:nvSpPr>
        <p:spPr>
          <a:xfrm>
            <a:off x="306592" y="2145348"/>
            <a:ext cx="350354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4000" b="1" i="0" u="none" strike="noStrike" cap="none" dirty="0">
                <a:solidFill>
                  <a:srgbClr val="717DF4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dirty="0">
              <a:solidFill>
                <a:srgbClr val="717DF4"/>
              </a:solidFill>
            </a:endParaRPr>
          </a:p>
        </p:txBody>
      </p:sp>
      <p:sp>
        <p:nvSpPr>
          <p:cNvPr id="12" name="Google Shape;163;p5"/>
          <p:cNvSpPr txBox="1"/>
          <p:nvPr/>
        </p:nvSpPr>
        <p:spPr>
          <a:xfrm>
            <a:off x="306592" y="2754742"/>
            <a:ext cx="350354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4000" b="1" i="0" u="none" strike="noStrike" cap="none" dirty="0">
                <a:solidFill>
                  <a:srgbClr val="717DF4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dirty="0">
              <a:solidFill>
                <a:srgbClr val="717DF4"/>
              </a:solidFill>
            </a:endParaRPr>
          </a:p>
        </p:txBody>
      </p:sp>
      <p:sp>
        <p:nvSpPr>
          <p:cNvPr id="13" name="Google Shape;164;p5"/>
          <p:cNvSpPr txBox="1"/>
          <p:nvPr/>
        </p:nvSpPr>
        <p:spPr>
          <a:xfrm>
            <a:off x="316558" y="3423768"/>
            <a:ext cx="340388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4000" b="1" i="0" u="none" strike="noStrike" cap="none" dirty="0">
                <a:solidFill>
                  <a:srgbClr val="717DF4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dirty="0">
              <a:solidFill>
                <a:srgbClr val="717DF4"/>
              </a:solidFill>
            </a:endParaRPr>
          </a:p>
        </p:txBody>
      </p:sp>
      <p:sp>
        <p:nvSpPr>
          <p:cNvPr id="14" name="Google Shape;164;p5"/>
          <p:cNvSpPr txBox="1"/>
          <p:nvPr/>
        </p:nvSpPr>
        <p:spPr>
          <a:xfrm>
            <a:off x="316558" y="4160368"/>
            <a:ext cx="340388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4000" b="1" i="0" u="none" strike="noStrike" cap="none" dirty="0">
                <a:solidFill>
                  <a:srgbClr val="717DF4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endParaRPr dirty="0">
              <a:solidFill>
                <a:srgbClr val="717DF4"/>
              </a:solidFill>
            </a:endParaRPr>
          </a:p>
        </p:txBody>
      </p:sp>
      <p:sp>
        <p:nvSpPr>
          <p:cNvPr id="3" name="Google Shape;157;p5">
            <a:extLst>
              <a:ext uri="{FF2B5EF4-FFF2-40B4-BE49-F238E27FC236}">
                <a16:creationId xmlns:a16="http://schemas.microsoft.com/office/drawing/2014/main" id="{805886E3-D439-9791-405E-ACD994B3C8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39054" y="4781951"/>
            <a:ext cx="278803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17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16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>
          <a:extLst>
            <a:ext uri="{FF2B5EF4-FFF2-40B4-BE49-F238E27FC236}">
              <a16:creationId xmlns:a16="http://schemas.microsoft.com/office/drawing/2014/main" id="{DF4F7866-535C-656E-CBD2-B188815E8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>
            <a:extLst>
              <a:ext uri="{FF2B5EF4-FFF2-40B4-BE49-F238E27FC236}">
                <a16:creationId xmlns:a16="http://schemas.microsoft.com/office/drawing/2014/main" id="{AEABB312-F2CA-E293-941D-22BDC68FBED7}"/>
              </a:ext>
            </a:extLst>
          </p:cNvPr>
          <p:cNvSpPr/>
          <p:nvPr/>
        </p:nvSpPr>
        <p:spPr>
          <a:xfrm>
            <a:off x="0" y="1643487"/>
            <a:ext cx="9143999" cy="3168000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1" name="Google Shape;231;p27">
            <a:extLst>
              <a:ext uri="{FF2B5EF4-FFF2-40B4-BE49-F238E27FC236}">
                <a16:creationId xmlns:a16="http://schemas.microsoft.com/office/drawing/2014/main" id="{50128659-7C6D-153A-F355-322AF66336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1312" y="2962750"/>
            <a:ext cx="1394639" cy="139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>
            <a:extLst>
              <a:ext uri="{FF2B5EF4-FFF2-40B4-BE49-F238E27FC236}">
                <a16:creationId xmlns:a16="http://schemas.microsoft.com/office/drawing/2014/main" id="{D6BA4FCD-C116-0058-CB46-66F798FDAED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2164" y="2963293"/>
            <a:ext cx="1399672" cy="139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>
            <a:extLst>
              <a:ext uri="{FF2B5EF4-FFF2-40B4-BE49-F238E27FC236}">
                <a16:creationId xmlns:a16="http://schemas.microsoft.com/office/drawing/2014/main" id="{5F45A46C-F194-A880-94D7-48C93E6645F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3017" y="2963293"/>
            <a:ext cx="1399672" cy="139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>
            <a:extLst>
              <a:ext uri="{FF2B5EF4-FFF2-40B4-BE49-F238E27FC236}">
                <a16:creationId xmlns:a16="http://schemas.microsoft.com/office/drawing/2014/main" id="{B4DE8D23-D3F9-1802-5187-D749BAAE2CD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52131" y="2599293"/>
            <a:ext cx="340433" cy="20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>
            <a:extLst>
              <a:ext uri="{FF2B5EF4-FFF2-40B4-BE49-F238E27FC236}">
                <a16:creationId xmlns:a16="http://schemas.microsoft.com/office/drawing/2014/main" id="{C8724DDE-60B8-4484-D0F8-8042AD48F88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75371" y="2546201"/>
            <a:ext cx="280801" cy="233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>
            <a:extLst>
              <a:ext uri="{FF2B5EF4-FFF2-40B4-BE49-F238E27FC236}">
                <a16:creationId xmlns:a16="http://schemas.microsoft.com/office/drawing/2014/main" id="{3A322437-5091-DF0B-40D5-41E9CCE7380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98609" y="2509067"/>
            <a:ext cx="280802" cy="29761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7">
            <a:extLst>
              <a:ext uri="{FF2B5EF4-FFF2-40B4-BE49-F238E27FC236}">
                <a16:creationId xmlns:a16="http://schemas.microsoft.com/office/drawing/2014/main" id="{560F4FC3-A88D-2413-4EA3-BC1914944AC6}"/>
              </a:ext>
            </a:extLst>
          </p:cNvPr>
          <p:cNvSpPr txBox="1"/>
          <p:nvPr/>
        </p:nvSpPr>
        <p:spPr>
          <a:xfrm>
            <a:off x="569638" y="753340"/>
            <a:ext cx="7828259" cy="91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Больше полезной информации </a:t>
            </a:r>
            <a:endParaRPr sz="28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можно найти</a:t>
            </a:r>
            <a:endParaRPr sz="28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7">
            <a:extLst>
              <a:ext uri="{FF2B5EF4-FFF2-40B4-BE49-F238E27FC236}">
                <a16:creationId xmlns:a16="http://schemas.microsoft.com/office/drawing/2014/main" id="{ED41FA93-EC93-4781-2F47-2BA3720C6AFC}"/>
              </a:ext>
            </a:extLst>
          </p:cNvPr>
          <p:cNvSpPr txBox="1"/>
          <p:nvPr/>
        </p:nvSpPr>
        <p:spPr>
          <a:xfrm>
            <a:off x="2041593" y="1643486"/>
            <a:ext cx="4884350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портале моифинансы.рф </a:t>
            </a:r>
            <a:b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в социальных сетях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1;p31">
            <a:extLst>
              <a:ext uri="{FF2B5EF4-FFF2-40B4-BE49-F238E27FC236}">
                <a16:creationId xmlns:a16="http://schemas.microsoft.com/office/drawing/2014/main" id="{6D968DDC-98A2-7E59-76D3-C59A4806FFA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1889" y="4842833"/>
            <a:ext cx="304774" cy="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5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66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;p5"/>
          <p:cNvSpPr txBox="1"/>
          <p:nvPr/>
        </p:nvSpPr>
        <p:spPr>
          <a:xfrm>
            <a:off x="306592" y="866052"/>
            <a:ext cx="7112303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ПРАВИЛА НАЧИНАЮЩЕГО ИНВЕСТОРА</a:t>
            </a:r>
            <a:endParaRPr sz="2000" b="1" i="0" u="none" strike="noStrike" cap="none" dirty="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" name="Google Shape;159;p5">
            <a:extLst>
              <a:ext uri="{FF2B5EF4-FFF2-40B4-BE49-F238E27FC236}">
                <a16:creationId xmlns:a16="http://schemas.microsoft.com/office/drawing/2014/main" id="{4293B6BB-C7D4-A0BF-F859-5D476472ED39}"/>
              </a:ext>
            </a:extLst>
          </p:cNvPr>
          <p:cNvSpPr txBox="1"/>
          <p:nvPr/>
        </p:nvSpPr>
        <p:spPr>
          <a:xfrm>
            <a:off x="995351" y="1494786"/>
            <a:ext cx="3767667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Сначала подушка, потом биржа:</a:t>
            </a:r>
          </a:p>
          <a:p>
            <a:pPr lvl="0">
              <a:buClr>
                <a:schemeClr val="accent2"/>
              </a:buClr>
              <a:buSzPts val="1600"/>
            </a:pPr>
            <a:r>
              <a:rPr lang="ru-RU" b="0" i="0" u="none" strike="noStrike" cap="none" dirty="0">
                <a:latin typeface="Arial"/>
                <a:ea typeface="Arial"/>
                <a:cs typeface="Arial"/>
                <a:sym typeface="Arial"/>
              </a:rPr>
              <a:t>Не инвестируйте деньги, которые могут внезапно понадобиться</a:t>
            </a:r>
            <a:br>
              <a:rPr lang="ru-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ru-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b="1" dirty="0">
                <a:solidFill>
                  <a:srgbClr val="717DF4"/>
                </a:solidFill>
              </a:rPr>
              <a:t>Инвестируйте только то, что готовы потерять: </a:t>
            </a:r>
            <a:r>
              <a:rPr lang="ru-RU" b="0" i="0" u="none" strike="noStrike" cap="none" dirty="0">
                <a:latin typeface="Arial"/>
                <a:ea typeface="Arial"/>
                <a:cs typeface="Arial"/>
                <a:sym typeface="Arial"/>
              </a:rPr>
              <a:t>поймите, готовы ли вы психологически к потере капитала</a:t>
            </a:r>
            <a:endParaRPr b="1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endParaRPr b="1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Диверсифицируйте: </a:t>
            </a:r>
            <a:r>
              <a:rPr lang="ru-RU" b="0" i="0" u="none" strike="noStrike" cap="none" dirty="0">
                <a:latin typeface="Arial"/>
                <a:ea typeface="Arial"/>
                <a:cs typeface="Arial"/>
                <a:sym typeface="Arial"/>
              </a:rPr>
              <a:t>распределяйте капитал между разными активами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endParaRPr lang="ru-RU" dirty="0"/>
          </a:p>
          <a:p>
            <a:pPr lvl="0">
              <a:buClr>
                <a:schemeClr val="accent2"/>
              </a:buClr>
              <a:buSzPts val="1600"/>
            </a:pPr>
            <a:r>
              <a:rPr lang="ru-RU" b="1" dirty="0">
                <a:solidFill>
                  <a:srgbClr val="717DF4"/>
                </a:solidFill>
              </a:rPr>
              <a:t>Начинайте с малого: </a:t>
            </a:r>
            <a:r>
              <a:rPr lang="ru-RU" dirty="0"/>
              <a:t>протестируйте свою стратегию, инструменты и брокерскую платформу</a:t>
            </a:r>
            <a:endParaRPr dirty="0"/>
          </a:p>
        </p:txBody>
      </p:sp>
      <p:sp>
        <p:nvSpPr>
          <p:cNvPr id="15" name="Google Shape;162;p5">
            <a:extLst>
              <a:ext uri="{FF2B5EF4-FFF2-40B4-BE49-F238E27FC236}">
                <a16:creationId xmlns:a16="http://schemas.microsoft.com/office/drawing/2014/main" id="{9FFDC6E0-269A-6CAB-EB01-41BA64CA1A0F}"/>
              </a:ext>
            </a:extLst>
          </p:cNvPr>
          <p:cNvSpPr txBox="1"/>
          <p:nvPr/>
        </p:nvSpPr>
        <p:spPr>
          <a:xfrm>
            <a:off x="5503333" y="1494786"/>
            <a:ext cx="3327400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Не поддавайтесь эмоциям: </a:t>
            </a:r>
            <a:endParaRPr b="1" i="0" u="none" strike="noStrike" cap="none" dirty="0">
              <a:solidFill>
                <a:srgbClr val="717DF4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600"/>
            </a:pPr>
            <a:r>
              <a:rPr lang="ru-RU" dirty="0"/>
              <a:t>эмоциональные решения скорее убыточны и разрушают заранее составленную стратегию</a:t>
            </a:r>
          </a:p>
          <a:p>
            <a:pPr lvl="0">
              <a:buSzPts val="1600"/>
            </a:pPr>
            <a:endParaRPr b="1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Не верьте мошенникам: </a:t>
            </a:r>
          </a:p>
          <a:p>
            <a:pPr lvl="0">
              <a:buClr>
                <a:schemeClr val="accent2"/>
              </a:buClr>
              <a:buSzPts val="1600"/>
            </a:pPr>
            <a:r>
              <a:rPr lang="ru-RU" dirty="0">
                <a:solidFill>
                  <a:schemeClr val="tx1"/>
                </a:solidFill>
              </a:rPr>
              <a:t>если обещают гарантированную доходность, не объясняют источники дохода, давят на срочность, используют чрезмерно сложную терминологию</a:t>
            </a:r>
          </a:p>
          <a:p>
            <a:pPr lvl="0">
              <a:buClr>
                <a:schemeClr val="accent2"/>
              </a:buClr>
              <a:buSzPts val="1600"/>
            </a:pPr>
            <a:endParaRPr lang="ru-RU" b="1" i="0" u="none" strike="noStrike" cap="none" dirty="0">
              <a:solidFill>
                <a:srgbClr val="717DF4"/>
              </a:solidFill>
              <a:sym typeface="Arial"/>
            </a:endParaRPr>
          </a:p>
          <a:p>
            <a:pPr lvl="0">
              <a:buClr>
                <a:schemeClr val="accent2"/>
              </a:buClr>
              <a:buSzPts val="1600"/>
            </a:pPr>
            <a:r>
              <a:rPr lang="ru-RU" b="1" dirty="0">
                <a:solidFill>
                  <a:srgbClr val="717DF4"/>
                </a:solidFill>
              </a:rPr>
              <a:t>Критически осмысляйте все предложения</a:t>
            </a:r>
            <a:endParaRPr b="1" dirty="0">
              <a:solidFill>
                <a:srgbClr val="717DF4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35BFBAD-2310-7E31-F042-45A864248B80}"/>
              </a:ext>
            </a:extLst>
          </p:cNvPr>
          <p:cNvSpPr/>
          <p:nvPr/>
        </p:nvSpPr>
        <p:spPr>
          <a:xfrm>
            <a:off x="316760" y="1547444"/>
            <a:ext cx="561306" cy="561306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Google Shape;218;p54">
            <a:extLst>
              <a:ext uri="{FF2B5EF4-FFF2-40B4-BE49-F238E27FC236}">
                <a16:creationId xmlns:a16="http://schemas.microsoft.com/office/drawing/2014/main" id="{E311A77F-014C-2B24-041B-454FD9C6D69E}"/>
              </a:ext>
            </a:extLst>
          </p:cNvPr>
          <p:cNvSpPr txBox="1"/>
          <p:nvPr/>
        </p:nvSpPr>
        <p:spPr>
          <a:xfrm>
            <a:off x="516037" y="1674208"/>
            <a:ext cx="2902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8BE054-05EA-1D6D-CA8F-FE065FF9AC96}"/>
              </a:ext>
            </a:extLst>
          </p:cNvPr>
          <p:cNvSpPr/>
          <p:nvPr/>
        </p:nvSpPr>
        <p:spPr>
          <a:xfrm>
            <a:off x="316760" y="2322141"/>
            <a:ext cx="561306" cy="561306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Google Shape;218;p54">
            <a:extLst>
              <a:ext uri="{FF2B5EF4-FFF2-40B4-BE49-F238E27FC236}">
                <a16:creationId xmlns:a16="http://schemas.microsoft.com/office/drawing/2014/main" id="{08404B65-D3F9-9B49-6F0C-9A04015FE3B6}"/>
              </a:ext>
            </a:extLst>
          </p:cNvPr>
          <p:cNvSpPr txBox="1"/>
          <p:nvPr/>
        </p:nvSpPr>
        <p:spPr>
          <a:xfrm>
            <a:off x="516037" y="2448905"/>
            <a:ext cx="2902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12190E3-6C3D-3E16-9629-7EB40511BC43}"/>
              </a:ext>
            </a:extLst>
          </p:cNvPr>
          <p:cNvSpPr/>
          <p:nvPr/>
        </p:nvSpPr>
        <p:spPr>
          <a:xfrm>
            <a:off x="310085" y="3123553"/>
            <a:ext cx="561306" cy="561306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oogle Shape;218;p54">
            <a:extLst>
              <a:ext uri="{FF2B5EF4-FFF2-40B4-BE49-F238E27FC236}">
                <a16:creationId xmlns:a16="http://schemas.microsoft.com/office/drawing/2014/main" id="{1E6A41C4-7F64-A3B3-D05A-E2A488B3F627}"/>
              </a:ext>
            </a:extLst>
          </p:cNvPr>
          <p:cNvSpPr txBox="1"/>
          <p:nvPr/>
        </p:nvSpPr>
        <p:spPr>
          <a:xfrm>
            <a:off x="509362" y="3250317"/>
            <a:ext cx="2902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093CB5E7-44BB-3AE3-A978-36022BDED651}"/>
              </a:ext>
            </a:extLst>
          </p:cNvPr>
          <p:cNvSpPr/>
          <p:nvPr/>
        </p:nvSpPr>
        <p:spPr>
          <a:xfrm>
            <a:off x="306592" y="3857293"/>
            <a:ext cx="561306" cy="561306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Google Shape;218;p54">
            <a:extLst>
              <a:ext uri="{FF2B5EF4-FFF2-40B4-BE49-F238E27FC236}">
                <a16:creationId xmlns:a16="http://schemas.microsoft.com/office/drawing/2014/main" id="{A9EA4877-FAE7-BF4E-A599-6653A3D8842B}"/>
              </a:ext>
            </a:extLst>
          </p:cNvPr>
          <p:cNvSpPr txBox="1"/>
          <p:nvPr/>
        </p:nvSpPr>
        <p:spPr>
          <a:xfrm>
            <a:off x="505869" y="3984057"/>
            <a:ext cx="2902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54FCE2EA-29FD-3F46-29D5-3F6BF2B44614}"/>
              </a:ext>
            </a:extLst>
          </p:cNvPr>
          <p:cNvSpPr/>
          <p:nvPr/>
        </p:nvSpPr>
        <p:spPr>
          <a:xfrm>
            <a:off x="4792289" y="1480575"/>
            <a:ext cx="561306" cy="561306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Google Shape;218;p54">
            <a:extLst>
              <a:ext uri="{FF2B5EF4-FFF2-40B4-BE49-F238E27FC236}">
                <a16:creationId xmlns:a16="http://schemas.microsoft.com/office/drawing/2014/main" id="{4AC505E6-9593-30E2-3C32-3D167D466A1D}"/>
              </a:ext>
            </a:extLst>
          </p:cNvPr>
          <p:cNvSpPr txBox="1"/>
          <p:nvPr/>
        </p:nvSpPr>
        <p:spPr>
          <a:xfrm>
            <a:off x="4991566" y="1607339"/>
            <a:ext cx="2902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76AD5893-5DC9-7549-48B3-8134BC644B3F}"/>
              </a:ext>
            </a:extLst>
          </p:cNvPr>
          <p:cNvSpPr/>
          <p:nvPr/>
        </p:nvSpPr>
        <p:spPr>
          <a:xfrm>
            <a:off x="4792289" y="2534688"/>
            <a:ext cx="561306" cy="561306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Google Shape;218;p54">
            <a:extLst>
              <a:ext uri="{FF2B5EF4-FFF2-40B4-BE49-F238E27FC236}">
                <a16:creationId xmlns:a16="http://schemas.microsoft.com/office/drawing/2014/main" id="{AB59AE25-6073-EEF7-0DB4-44B89085AEFF}"/>
              </a:ext>
            </a:extLst>
          </p:cNvPr>
          <p:cNvSpPr txBox="1"/>
          <p:nvPr/>
        </p:nvSpPr>
        <p:spPr>
          <a:xfrm>
            <a:off x="4991566" y="2661452"/>
            <a:ext cx="2902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5A7B52F1-A591-6466-043C-AE77D9B315A4}"/>
              </a:ext>
            </a:extLst>
          </p:cNvPr>
          <p:cNvSpPr/>
          <p:nvPr/>
        </p:nvSpPr>
        <p:spPr>
          <a:xfrm>
            <a:off x="4792289" y="3942588"/>
            <a:ext cx="561306" cy="561306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Google Shape;218;p54">
            <a:extLst>
              <a:ext uri="{FF2B5EF4-FFF2-40B4-BE49-F238E27FC236}">
                <a16:creationId xmlns:a16="http://schemas.microsoft.com/office/drawing/2014/main" id="{3C4A36F9-3177-CE53-9B99-1B5A321E31CE}"/>
              </a:ext>
            </a:extLst>
          </p:cNvPr>
          <p:cNvSpPr txBox="1"/>
          <p:nvPr/>
        </p:nvSpPr>
        <p:spPr>
          <a:xfrm>
            <a:off x="4991566" y="4069352"/>
            <a:ext cx="2902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57;p5">
            <a:extLst>
              <a:ext uri="{FF2B5EF4-FFF2-40B4-BE49-F238E27FC236}">
                <a16:creationId xmlns:a16="http://schemas.microsoft.com/office/drawing/2014/main" id="{B22FE9ED-0891-8CD8-CDC2-289AB36496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1731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2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93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50;p5"/>
          <p:cNvSpPr txBox="1"/>
          <p:nvPr/>
        </p:nvSpPr>
        <p:spPr>
          <a:xfrm>
            <a:off x="323850" y="1038489"/>
            <a:ext cx="7042141" cy="35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Arial Black"/>
              <a:buNone/>
            </a:pPr>
            <a:r>
              <a:rPr lang="ru-RU" sz="2600" b="1" i="0" u="none" strike="noStrike" cap="none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Взаимосвязь риска и доходности</a:t>
            </a:r>
            <a:endParaRPr dirty="0"/>
          </a:p>
        </p:txBody>
      </p:sp>
      <p:sp>
        <p:nvSpPr>
          <p:cNvPr id="27" name="Google Shape;157;p5"/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1731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3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126;p5">
            <a:extLst>
              <a:ext uri="{FF2B5EF4-FFF2-40B4-BE49-F238E27FC236}">
                <a16:creationId xmlns:a16="http://schemas.microsoft.com/office/drawing/2014/main" id="{DDD52811-0BBC-0828-38EC-BD5B65DAD7E4}"/>
              </a:ext>
            </a:extLst>
          </p:cNvPr>
          <p:cNvCxnSpPr/>
          <p:nvPr/>
        </p:nvCxnSpPr>
        <p:spPr>
          <a:xfrm>
            <a:off x="372597" y="4659319"/>
            <a:ext cx="8479129" cy="0"/>
          </a:xfrm>
          <a:prstGeom prst="straightConnector1">
            <a:avLst/>
          </a:prstGeom>
          <a:noFill/>
          <a:ln w="38100" cap="flat" cmpd="sng">
            <a:solidFill>
              <a:srgbClr val="EE7D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" name="Google Shape;127;p5">
            <a:extLst>
              <a:ext uri="{FF2B5EF4-FFF2-40B4-BE49-F238E27FC236}">
                <a16:creationId xmlns:a16="http://schemas.microsoft.com/office/drawing/2014/main" id="{2E59DF47-72F6-3E5D-FD02-E6522FD55EF4}"/>
              </a:ext>
            </a:extLst>
          </p:cNvPr>
          <p:cNvCxnSpPr/>
          <p:nvPr/>
        </p:nvCxnSpPr>
        <p:spPr>
          <a:xfrm rot="10800000">
            <a:off x="374644" y="1597725"/>
            <a:ext cx="0" cy="3053048"/>
          </a:xfrm>
          <a:prstGeom prst="straightConnector1">
            <a:avLst/>
          </a:prstGeom>
          <a:noFill/>
          <a:ln w="38100" cap="flat" cmpd="sng">
            <a:solidFill>
              <a:srgbClr val="717DF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" name="Google Shape;128;p5">
            <a:extLst>
              <a:ext uri="{FF2B5EF4-FFF2-40B4-BE49-F238E27FC236}">
                <a16:creationId xmlns:a16="http://schemas.microsoft.com/office/drawing/2014/main" id="{9CC03295-5143-C53E-D35B-D6947EED5E5C}"/>
              </a:ext>
            </a:extLst>
          </p:cNvPr>
          <p:cNvCxnSpPr/>
          <p:nvPr/>
        </p:nvCxnSpPr>
        <p:spPr>
          <a:xfrm rot="10800000" flipH="1">
            <a:off x="372597" y="1833482"/>
            <a:ext cx="7775574" cy="2817291"/>
          </a:xfrm>
          <a:prstGeom prst="straightConnector1">
            <a:avLst/>
          </a:prstGeom>
          <a:noFill/>
          <a:ln w="381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129;p5">
            <a:extLst>
              <a:ext uri="{FF2B5EF4-FFF2-40B4-BE49-F238E27FC236}">
                <a16:creationId xmlns:a16="http://schemas.microsoft.com/office/drawing/2014/main" id="{45B22D51-0D97-4F28-0146-CBDAE95E80F3}"/>
              </a:ext>
            </a:extLst>
          </p:cNvPr>
          <p:cNvSpPr txBox="1"/>
          <p:nvPr/>
        </p:nvSpPr>
        <p:spPr>
          <a:xfrm>
            <a:off x="7566305" y="2619517"/>
            <a:ext cx="1106732" cy="22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ВАЛЮТА</a:t>
            </a:r>
            <a:endParaRPr sz="1200" b="1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130;p5">
            <a:extLst>
              <a:ext uri="{FF2B5EF4-FFF2-40B4-BE49-F238E27FC236}">
                <a16:creationId xmlns:a16="http://schemas.microsoft.com/office/drawing/2014/main" id="{74C4437E-3127-6641-1614-13F32A1E4978}"/>
              </a:ext>
            </a:extLst>
          </p:cNvPr>
          <p:cNvSpPr/>
          <p:nvPr/>
        </p:nvSpPr>
        <p:spPr>
          <a:xfrm>
            <a:off x="565169" y="1590411"/>
            <a:ext cx="17115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Планируемая доходность </a:t>
            </a:r>
            <a:endParaRPr sz="1400" b="0" i="0" u="none" strike="noStrike" cap="none" dirty="0">
              <a:solidFill>
                <a:srgbClr val="717DF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от инвестиций</a:t>
            </a:r>
            <a:endParaRPr sz="1400" b="0" i="0" u="none" strike="noStrike" cap="none" dirty="0">
              <a:solidFill>
                <a:srgbClr val="717D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31;p5">
            <a:extLst>
              <a:ext uri="{FF2B5EF4-FFF2-40B4-BE49-F238E27FC236}">
                <a16:creationId xmlns:a16="http://schemas.microsoft.com/office/drawing/2014/main" id="{D614753D-27A5-27F6-872B-4355DA7BDBA0}"/>
              </a:ext>
            </a:extLst>
          </p:cNvPr>
          <p:cNvSpPr txBox="1"/>
          <p:nvPr/>
        </p:nvSpPr>
        <p:spPr>
          <a:xfrm>
            <a:off x="6033740" y="1463040"/>
            <a:ext cx="1108881" cy="22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АКЦИИ</a:t>
            </a:r>
            <a:endParaRPr sz="1200" b="1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32;p5">
            <a:extLst>
              <a:ext uri="{FF2B5EF4-FFF2-40B4-BE49-F238E27FC236}">
                <a16:creationId xmlns:a16="http://schemas.microsoft.com/office/drawing/2014/main" id="{19AC647E-596C-4A35-641C-C91A33BD722D}"/>
              </a:ext>
            </a:extLst>
          </p:cNvPr>
          <p:cNvSpPr txBox="1"/>
          <p:nvPr/>
        </p:nvSpPr>
        <p:spPr>
          <a:xfrm>
            <a:off x="4660207" y="3431666"/>
            <a:ext cx="148051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ru-RU" sz="1200" b="1" dirty="0">
                <a:solidFill>
                  <a:srgbClr val="262626"/>
                </a:solidFill>
              </a:rPr>
              <a:t>ДРАГОЦЕННЫЕ МЕТАЛЛЫ</a:t>
            </a:r>
            <a:endParaRPr sz="1200" b="1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33;p5">
            <a:extLst>
              <a:ext uri="{FF2B5EF4-FFF2-40B4-BE49-F238E27FC236}">
                <a16:creationId xmlns:a16="http://schemas.microsoft.com/office/drawing/2014/main" id="{4C5BD09F-A0BB-EF1F-685B-E91D7E6C7083}"/>
              </a:ext>
            </a:extLst>
          </p:cNvPr>
          <p:cNvSpPr txBox="1"/>
          <p:nvPr/>
        </p:nvSpPr>
        <p:spPr>
          <a:xfrm>
            <a:off x="3300828" y="2365858"/>
            <a:ext cx="1545198" cy="26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70"/>
              <a:buFont typeface="Arial"/>
              <a:buNone/>
            </a:pPr>
            <a:r>
              <a:rPr lang="ru-RU" sz="12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НЕДВИЖИМОСТЬ</a:t>
            </a:r>
            <a:endParaRPr sz="12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34;p5">
            <a:extLst>
              <a:ext uri="{FF2B5EF4-FFF2-40B4-BE49-F238E27FC236}">
                <a16:creationId xmlns:a16="http://schemas.microsoft.com/office/drawing/2014/main" id="{A1B08E80-12B8-CFA7-F17D-A034969B58A8}"/>
              </a:ext>
            </a:extLst>
          </p:cNvPr>
          <p:cNvSpPr txBox="1"/>
          <p:nvPr/>
        </p:nvSpPr>
        <p:spPr>
          <a:xfrm>
            <a:off x="2344712" y="4379974"/>
            <a:ext cx="1109954" cy="279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69369"/>
              <a:buFont typeface="Arial"/>
              <a:buNone/>
            </a:pPr>
            <a:r>
              <a:rPr lang="ru-RU" sz="12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ОБЛИГАЦИИ</a:t>
            </a:r>
            <a:endParaRPr sz="1200" b="1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135;p5">
            <a:extLst>
              <a:ext uri="{FF2B5EF4-FFF2-40B4-BE49-F238E27FC236}">
                <a16:creationId xmlns:a16="http://schemas.microsoft.com/office/drawing/2014/main" id="{EBDF0CE7-CEBF-117B-B039-8547F0F5E5E2}"/>
              </a:ext>
            </a:extLst>
          </p:cNvPr>
          <p:cNvSpPr txBox="1"/>
          <p:nvPr/>
        </p:nvSpPr>
        <p:spPr>
          <a:xfrm>
            <a:off x="1051566" y="3286332"/>
            <a:ext cx="1114040" cy="317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70"/>
              <a:buFont typeface="Arial"/>
              <a:buNone/>
            </a:pPr>
            <a:r>
              <a:rPr lang="ru-RU" sz="12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ДЕПОЗИТЫ</a:t>
            </a:r>
            <a:endParaRPr sz="1200" b="1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36;p5">
            <a:extLst>
              <a:ext uri="{FF2B5EF4-FFF2-40B4-BE49-F238E27FC236}">
                <a16:creationId xmlns:a16="http://schemas.microsoft.com/office/drawing/2014/main" id="{5E051B9E-5E38-0B90-6129-234BF341CF43}"/>
              </a:ext>
            </a:extLst>
          </p:cNvPr>
          <p:cNvSpPr/>
          <p:nvPr/>
        </p:nvSpPr>
        <p:spPr>
          <a:xfrm>
            <a:off x="5778622" y="4320350"/>
            <a:ext cx="3041528" cy="22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D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EE7D00"/>
                </a:solidFill>
                <a:latin typeface="Arial"/>
                <a:ea typeface="Arial"/>
                <a:cs typeface="Arial"/>
                <a:sym typeface="Arial"/>
              </a:rPr>
              <a:t>Риск потери части инвестиций</a:t>
            </a:r>
            <a:endParaRPr sz="1400" b="0" i="0" u="none" strike="noStrike" cap="none">
              <a:solidFill>
                <a:srgbClr val="EE7D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137;p5">
            <a:extLst>
              <a:ext uri="{FF2B5EF4-FFF2-40B4-BE49-F238E27FC236}">
                <a16:creationId xmlns:a16="http://schemas.microsoft.com/office/drawing/2014/main" id="{30C9BD2D-3C5B-FB70-D882-5CA276E878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7816" y="2039491"/>
            <a:ext cx="583711" cy="58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38;p5">
            <a:extLst>
              <a:ext uri="{FF2B5EF4-FFF2-40B4-BE49-F238E27FC236}">
                <a16:creationId xmlns:a16="http://schemas.microsoft.com/office/drawing/2014/main" id="{ADEF777B-6CED-9950-8031-062D0DC2AC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7107" y="3508518"/>
            <a:ext cx="562957" cy="56295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139;p5">
            <a:extLst>
              <a:ext uri="{FF2B5EF4-FFF2-40B4-BE49-F238E27FC236}">
                <a16:creationId xmlns:a16="http://schemas.microsoft.com/office/drawing/2014/main" id="{61477534-D479-C31E-2EFD-ECEE13677614}"/>
              </a:ext>
            </a:extLst>
          </p:cNvPr>
          <p:cNvSpPr/>
          <p:nvPr/>
        </p:nvSpPr>
        <p:spPr>
          <a:xfrm>
            <a:off x="323850" y="4608525"/>
            <a:ext cx="101588" cy="1015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140;p5">
            <a:extLst>
              <a:ext uri="{FF2B5EF4-FFF2-40B4-BE49-F238E27FC236}">
                <a16:creationId xmlns:a16="http://schemas.microsoft.com/office/drawing/2014/main" id="{E97B6DE0-2BEB-8F7C-D624-98B6DEC477D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159" y="2637605"/>
            <a:ext cx="526537" cy="52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41;p5">
            <a:extLst>
              <a:ext uri="{FF2B5EF4-FFF2-40B4-BE49-F238E27FC236}">
                <a16:creationId xmlns:a16="http://schemas.microsoft.com/office/drawing/2014/main" id="{61ADBB10-7F00-EC89-5FB5-E2DD3C51941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0022" y="2873743"/>
            <a:ext cx="640889" cy="64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42;p5">
            <a:extLst>
              <a:ext uri="{FF2B5EF4-FFF2-40B4-BE49-F238E27FC236}">
                <a16:creationId xmlns:a16="http://schemas.microsoft.com/office/drawing/2014/main" id="{1189AD30-3284-6501-8C24-554F3F4BD6B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18209" y="3798084"/>
            <a:ext cx="562957" cy="56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43;p5">
            <a:extLst>
              <a:ext uri="{FF2B5EF4-FFF2-40B4-BE49-F238E27FC236}">
                <a16:creationId xmlns:a16="http://schemas.microsoft.com/office/drawing/2014/main" id="{E1397873-CCE9-33C7-9927-97F47BD744B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26543" y="1743704"/>
            <a:ext cx="523275" cy="52327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144;p5">
            <a:extLst>
              <a:ext uri="{FF2B5EF4-FFF2-40B4-BE49-F238E27FC236}">
                <a16:creationId xmlns:a16="http://schemas.microsoft.com/office/drawing/2014/main" id="{D95458ED-93ED-A0BD-D839-47280FC838DC}"/>
              </a:ext>
            </a:extLst>
          </p:cNvPr>
          <p:cNvSpPr/>
          <p:nvPr/>
        </p:nvSpPr>
        <p:spPr>
          <a:xfrm>
            <a:off x="1557792" y="4158186"/>
            <a:ext cx="101588" cy="1015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145;p5">
            <a:extLst>
              <a:ext uri="{FF2B5EF4-FFF2-40B4-BE49-F238E27FC236}">
                <a16:creationId xmlns:a16="http://schemas.microsoft.com/office/drawing/2014/main" id="{7744B0A4-11F2-7C47-162D-CE662FE6E8E8}"/>
              </a:ext>
            </a:extLst>
          </p:cNvPr>
          <p:cNvSpPr/>
          <p:nvPr/>
        </p:nvSpPr>
        <p:spPr>
          <a:xfrm>
            <a:off x="2848894" y="3674765"/>
            <a:ext cx="101588" cy="101588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146;p5">
            <a:extLst>
              <a:ext uri="{FF2B5EF4-FFF2-40B4-BE49-F238E27FC236}">
                <a16:creationId xmlns:a16="http://schemas.microsoft.com/office/drawing/2014/main" id="{76031BA8-875F-34BB-735A-6562665FC27C}"/>
              </a:ext>
            </a:extLst>
          </p:cNvPr>
          <p:cNvSpPr/>
          <p:nvPr/>
        </p:nvSpPr>
        <p:spPr>
          <a:xfrm>
            <a:off x="4022633" y="3255170"/>
            <a:ext cx="101588" cy="101588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147;p5">
            <a:extLst>
              <a:ext uri="{FF2B5EF4-FFF2-40B4-BE49-F238E27FC236}">
                <a16:creationId xmlns:a16="http://schemas.microsoft.com/office/drawing/2014/main" id="{145F8ADC-A59D-D390-BC55-5352824E1279}"/>
              </a:ext>
            </a:extLst>
          </p:cNvPr>
          <p:cNvSpPr/>
          <p:nvPr/>
        </p:nvSpPr>
        <p:spPr>
          <a:xfrm>
            <a:off x="5349672" y="2773513"/>
            <a:ext cx="101588" cy="101588"/>
          </a:xfrm>
          <a:prstGeom prst="ellipse">
            <a:avLst/>
          </a:prstGeom>
          <a:solidFill>
            <a:srgbClr val="9F851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148;p5">
            <a:extLst>
              <a:ext uri="{FF2B5EF4-FFF2-40B4-BE49-F238E27FC236}">
                <a16:creationId xmlns:a16="http://schemas.microsoft.com/office/drawing/2014/main" id="{A384E4B1-CF9C-C55D-760B-FDA7B9EA4D1D}"/>
              </a:ext>
            </a:extLst>
          </p:cNvPr>
          <p:cNvSpPr/>
          <p:nvPr/>
        </p:nvSpPr>
        <p:spPr>
          <a:xfrm>
            <a:off x="6537386" y="2349900"/>
            <a:ext cx="101588" cy="101588"/>
          </a:xfrm>
          <a:prstGeom prst="ellipse">
            <a:avLst/>
          </a:prstGeom>
          <a:solidFill>
            <a:srgbClr val="C1821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149;p5">
            <a:extLst>
              <a:ext uri="{FF2B5EF4-FFF2-40B4-BE49-F238E27FC236}">
                <a16:creationId xmlns:a16="http://schemas.microsoft.com/office/drawing/2014/main" id="{C486FC95-643C-67C2-C7AE-2C5CB6207490}"/>
              </a:ext>
            </a:extLst>
          </p:cNvPr>
          <p:cNvSpPr/>
          <p:nvPr/>
        </p:nvSpPr>
        <p:spPr>
          <a:xfrm>
            <a:off x="8082593" y="1791488"/>
            <a:ext cx="101588" cy="101588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87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0" y="668868"/>
            <a:ext cx="3970116" cy="4111476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717D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35;p4"/>
          <p:cNvSpPr txBox="1">
            <a:spLocks/>
          </p:cNvSpPr>
          <p:nvPr/>
        </p:nvSpPr>
        <p:spPr>
          <a:xfrm rot="547">
            <a:off x="399363" y="1577628"/>
            <a:ext cx="3570570" cy="2293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7359A2"/>
              </a:buClr>
              <a:buSzPts val="8533"/>
            </a:pPr>
            <a:r>
              <a:rPr lang="ru-RU" sz="3200" b="1" dirty="0">
                <a:solidFill>
                  <a:schemeClr val="bg1"/>
                </a:solidFill>
                <a:latin typeface="Ultra"/>
                <a:ea typeface="Ultra"/>
                <a:cs typeface="Ultra"/>
                <a:sym typeface="Ultra"/>
              </a:rPr>
              <a:t>Базовые</a:t>
            </a:r>
          </a:p>
          <a:p>
            <a:pPr>
              <a:buClr>
                <a:srgbClr val="7359A2"/>
              </a:buClr>
              <a:buSzPts val="8533"/>
            </a:pPr>
            <a:r>
              <a:rPr lang="ru-RU" sz="3200" b="1" dirty="0">
                <a:solidFill>
                  <a:schemeClr val="bg1"/>
                </a:solidFill>
                <a:latin typeface="Ultra"/>
                <a:ea typeface="Ultra"/>
                <a:cs typeface="Ultra"/>
                <a:sym typeface="Ultra"/>
              </a:rPr>
              <a:t>финансовые инструменты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02759D-F3D3-937D-B047-BF8033A77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093" y="831566"/>
            <a:ext cx="2148281" cy="3786079"/>
          </a:xfrm>
          <a:prstGeom prst="rect">
            <a:avLst/>
          </a:prstGeom>
        </p:spPr>
      </p:pic>
      <p:sp>
        <p:nvSpPr>
          <p:cNvPr id="4" name="Google Shape;157;p5">
            <a:extLst>
              <a:ext uri="{FF2B5EF4-FFF2-40B4-BE49-F238E27FC236}">
                <a16:creationId xmlns:a16="http://schemas.microsoft.com/office/drawing/2014/main" id="{8F34AA32-B5C2-754F-1758-D1398A6C471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1731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4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67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5;p16"/>
          <p:cNvSpPr txBox="1">
            <a:spLocks/>
          </p:cNvSpPr>
          <p:nvPr/>
        </p:nvSpPr>
        <p:spPr>
          <a:xfrm>
            <a:off x="323849" y="1038489"/>
            <a:ext cx="6874393" cy="3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262626"/>
              </a:buClr>
              <a:buSzPts val="2800"/>
              <a:buFont typeface="Arial Black"/>
              <a:buNone/>
            </a:pPr>
            <a:r>
              <a:rPr lang="ru-RU" sz="2800" b="1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Ценные бумаги: облигации</a:t>
            </a:r>
            <a:endParaRPr lang="ru-RU" sz="2600" b="1" dirty="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43C8C4E-BC80-BB23-D696-C1616FDD619F}"/>
              </a:ext>
            </a:extLst>
          </p:cNvPr>
          <p:cNvSpPr/>
          <p:nvPr/>
        </p:nvSpPr>
        <p:spPr>
          <a:xfrm>
            <a:off x="323849" y="1577192"/>
            <a:ext cx="7884317" cy="412249"/>
          </a:xfrm>
          <a:prstGeom prst="roundRect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8" name="Google Shape;161;p37"/>
          <p:cNvSpPr txBox="1"/>
          <p:nvPr/>
        </p:nvSpPr>
        <p:spPr>
          <a:xfrm>
            <a:off x="487243" y="1605473"/>
            <a:ext cx="7516374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ОБЛИГАЦИЯ</a:t>
            </a:r>
            <a:r>
              <a:rPr lang="ru-RU" sz="1800" dirty="0">
                <a:solidFill>
                  <a:schemeClr val="bg1"/>
                </a:solidFill>
              </a:rPr>
              <a:t> – возможность дать в долг компании или государству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9" name="Google Shape;171;p37">
            <a:extLst>
              <a:ext uri="{FF2B5EF4-FFF2-40B4-BE49-F238E27FC236}">
                <a16:creationId xmlns:a16="http://schemas.microsoft.com/office/drawing/2014/main" id="{A577F810-8363-A989-BEA3-01865D36D0B3}"/>
              </a:ext>
            </a:extLst>
          </p:cNvPr>
          <p:cNvSpPr txBox="1"/>
          <p:nvPr/>
        </p:nvSpPr>
        <p:spPr>
          <a:xfrm>
            <a:off x="1078365" y="2248167"/>
            <a:ext cx="3420073" cy="223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sz="1350" b="1" dirty="0">
                <a:solidFill>
                  <a:srgbClr val="717DF4"/>
                </a:solidFill>
              </a:rPr>
              <a:t>Доход от облигаций можно получить </a:t>
            </a:r>
            <a:br>
              <a:rPr lang="en-US" sz="1350" b="1" dirty="0">
                <a:solidFill>
                  <a:srgbClr val="717DF4"/>
                </a:solidFill>
              </a:rPr>
            </a:br>
            <a:r>
              <a:rPr lang="ru-RU" sz="1350" b="1" dirty="0">
                <a:solidFill>
                  <a:srgbClr val="717DF4"/>
                </a:solidFill>
              </a:rPr>
              <a:t>двумя способами: </a:t>
            </a:r>
            <a:endParaRPr lang="en-US" sz="1350" b="1" dirty="0">
              <a:solidFill>
                <a:srgbClr val="717DF4"/>
              </a:solidFill>
            </a:endParaRP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продать облигации, если они </a:t>
            </a:r>
            <a:br>
              <a:rPr lang="en-US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стали дороже номинала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получать купонный доход (но не у всех)</a:t>
            </a:r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dk1"/>
              </a:buClr>
              <a:buSzPts val="2400"/>
            </a:pP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900"/>
              </a:spcAft>
              <a:buClr>
                <a:schemeClr val="dk1"/>
              </a:buClr>
              <a:buSzPts val="2400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 корпоративных облигаций </a:t>
            </a:r>
            <a:r>
              <a:rPr lang="ru-RU" sz="1350" b="1" dirty="0">
                <a:solidFill>
                  <a:srgbClr val="717DF4"/>
                </a:solidFill>
              </a:rPr>
              <a:t>выше доходность</a:t>
            </a: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но и выше риск невозврата вложенных средств. Самые надежные облигации – государственные (ОФЗ)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A698C83-CFDC-6E32-427A-E0FC573AC0DE}"/>
              </a:ext>
            </a:extLst>
          </p:cNvPr>
          <p:cNvSpPr/>
          <p:nvPr/>
        </p:nvSpPr>
        <p:spPr>
          <a:xfrm>
            <a:off x="487243" y="2229771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CDE171B-F88C-03F5-EA8A-E6CFB5F40C9D}"/>
              </a:ext>
            </a:extLst>
          </p:cNvPr>
          <p:cNvSpPr/>
          <p:nvPr/>
        </p:nvSpPr>
        <p:spPr>
          <a:xfrm>
            <a:off x="487243" y="3670549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9FAEB4-56CC-3EA6-C0E6-60264F5A3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91" y="2344497"/>
            <a:ext cx="217639" cy="236711"/>
          </a:xfrm>
          <a:prstGeom prst="rect">
            <a:avLst/>
          </a:prstGeom>
        </p:spPr>
      </p:pic>
      <p:sp>
        <p:nvSpPr>
          <p:cNvPr id="13" name="Google Shape;171;p37">
            <a:extLst>
              <a:ext uri="{FF2B5EF4-FFF2-40B4-BE49-F238E27FC236}">
                <a16:creationId xmlns:a16="http://schemas.microsoft.com/office/drawing/2014/main" id="{B792A464-19EA-BBB3-AA12-AF256618D8EA}"/>
              </a:ext>
            </a:extLst>
          </p:cNvPr>
          <p:cNvSpPr txBox="1"/>
          <p:nvPr/>
        </p:nvSpPr>
        <p:spPr>
          <a:xfrm>
            <a:off x="563950" y="3653382"/>
            <a:ext cx="317032" cy="45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sz="2625" b="1" dirty="0">
                <a:solidFill>
                  <a:schemeClr val="bg1"/>
                </a:solidFill>
              </a:rPr>
              <a:t>₽</a:t>
            </a:r>
            <a:endParaRPr sz="2625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71439" y="2206252"/>
            <a:ext cx="37329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b="1" dirty="0">
                <a:solidFill>
                  <a:srgbClr val="717DF4"/>
                </a:solidFill>
              </a:rPr>
              <a:t>Выгоды облигаций федерального займа (ОФЗ): </a:t>
            </a:r>
          </a:p>
          <a:p>
            <a:pPr marL="285750" indent="-28575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Доходность наравне с банковским депозитом под гарантии государства</a:t>
            </a:r>
          </a:p>
          <a:p>
            <a:pPr marL="285750" indent="-28575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Можно купить и продать в любой момент без потери процентов</a:t>
            </a:r>
          </a:p>
          <a:p>
            <a:pPr marL="285750" indent="-28575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Низкий порог входа</a:t>
            </a:r>
          </a:p>
          <a:p>
            <a:pPr>
              <a:buClr>
                <a:schemeClr val="dk1"/>
              </a:buClr>
              <a:buSzPts val="2400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dk1"/>
              </a:buClr>
              <a:buSzPts val="2400"/>
            </a:pPr>
            <a:r>
              <a:rPr lang="ru-RU" b="1" dirty="0">
                <a:solidFill>
                  <a:srgbClr val="717DF4"/>
                </a:solidFill>
              </a:rPr>
              <a:t>Риски: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банкротство компании или дефолт государства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A698C83-CFDC-6E32-427A-E0FC573AC0DE}"/>
              </a:ext>
            </a:extLst>
          </p:cNvPr>
          <p:cNvSpPr/>
          <p:nvPr/>
        </p:nvSpPr>
        <p:spPr>
          <a:xfrm>
            <a:off x="4695821" y="2229771"/>
            <a:ext cx="434462" cy="434462"/>
          </a:xfrm>
          <a:prstGeom prst="ellipse">
            <a:avLst/>
          </a:prstGeom>
          <a:solidFill>
            <a:srgbClr val="717D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CDE171B-F88C-03F5-EA8A-E6CFB5F40C9D}"/>
              </a:ext>
            </a:extLst>
          </p:cNvPr>
          <p:cNvSpPr/>
          <p:nvPr/>
        </p:nvSpPr>
        <p:spPr>
          <a:xfrm>
            <a:off x="4716762" y="4022605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8" name="Google Shape;171;p37">
            <a:extLst>
              <a:ext uri="{FF2B5EF4-FFF2-40B4-BE49-F238E27FC236}">
                <a16:creationId xmlns:a16="http://schemas.microsoft.com/office/drawing/2014/main" id="{B792A464-19EA-BBB3-AA12-AF256618D8EA}"/>
              </a:ext>
            </a:extLst>
          </p:cNvPr>
          <p:cNvSpPr txBox="1"/>
          <p:nvPr/>
        </p:nvSpPr>
        <p:spPr>
          <a:xfrm>
            <a:off x="4811487" y="4001393"/>
            <a:ext cx="229262" cy="45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625" b="1" dirty="0">
                <a:solidFill>
                  <a:schemeClr val="bg1"/>
                </a:solidFill>
              </a:rPr>
              <a:t>!</a:t>
            </a:r>
            <a:endParaRPr sz="2625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Изображение выглядит как символ, графическая вставка, Графика, 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1F28303-EABC-88EC-C1F8-236797B63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726" y="2281678"/>
            <a:ext cx="364763" cy="359538"/>
          </a:xfrm>
          <a:prstGeom prst="rect">
            <a:avLst/>
          </a:prstGeom>
        </p:spPr>
      </p:pic>
      <p:sp>
        <p:nvSpPr>
          <p:cNvPr id="5" name="Google Shape;157;p5">
            <a:extLst>
              <a:ext uri="{FF2B5EF4-FFF2-40B4-BE49-F238E27FC236}">
                <a16:creationId xmlns:a16="http://schemas.microsoft.com/office/drawing/2014/main" id="{12D6AC8A-8C2F-2A7B-AB0C-0DF72B20F0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1731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5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75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5;p16"/>
          <p:cNvSpPr txBox="1">
            <a:spLocks/>
          </p:cNvSpPr>
          <p:nvPr/>
        </p:nvSpPr>
        <p:spPr>
          <a:xfrm>
            <a:off x="323849" y="1038489"/>
            <a:ext cx="6874393" cy="3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262626"/>
              </a:buClr>
              <a:buSzPts val="2800"/>
              <a:buFont typeface="Arial Black"/>
              <a:buNone/>
            </a:pPr>
            <a:r>
              <a:rPr lang="ru-RU" sz="2800" b="1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Недвижимость</a:t>
            </a:r>
            <a:endParaRPr lang="ru-RU" sz="2600" b="1" dirty="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43C8C4E-BC80-BB23-D696-C1616FDD619F}"/>
              </a:ext>
            </a:extLst>
          </p:cNvPr>
          <p:cNvSpPr/>
          <p:nvPr/>
        </p:nvSpPr>
        <p:spPr>
          <a:xfrm>
            <a:off x="323849" y="1577192"/>
            <a:ext cx="7884317" cy="651498"/>
          </a:xfrm>
          <a:prstGeom prst="roundRect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8" name="Google Shape;161;p37"/>
          <p:cNvSpPr txBox="1"/>
          <p:nvPr/>
        </p:nvSpPr>
        <p:spPr>
          <a:xfrm>
            <a:off x="487243" y="1591333"/>
            <a:ext cx="7516374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ИНВЕСТИЦИИ В НЕДВИЖИМОСТЬ</a:t>
            </a:r>
            <a:r>
              <a:rPr lang="ru-RU" sz="1800" dirty="0">
                <a:solidFill>
                  <a:schemeClr val="bg1"/>
                </a:solidFill>
              </a:rPr>
              <a:t> – это вложение капитала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в объекты недвижимости с целью получения прибыли в будущем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9" name="Google Shape;171;p37">
            <a:extLst>
              <a:ext uri="{FF2B5EF4-FFF2-40B4-BE49-F238E27FC236}">
                <a16:creationId xmlns:a16="http://schemas.microsoft.com/office/drawing/2014/main" id="{A577F810-8363-A989-BEA3-01865D36D0B3}"/>
              </a:ext>
            </a:extLst>
          </p:cNvPr>
          <p:cNvSpPr txBox="1"/>
          <p:nvPr/>
        </p:nvSpPr>
        <p:spPr>
          <a:xfrm>
            <a:off x="1078365" y="2391752"/>
            <a:ext cx="3726900" cy="243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sz="1200" b="1" dirty="0">
                <a:solidFill>
                  <a:srgbClr val="717DF4"/>
                </a:solidFill>
              </a:rPr>
              <a:t>Доход можно получить тремя способами: </a:t>
            </a:r>
            <a:endParaRPr lang="en-US" sz="1200" b="1" dirty="0">
              <a:solidFill>
                <a:srgbClr val="717DF4"/>
              </a:solidFill>
            </a:endParaRP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Сдавать в аренду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Перепродать дороже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Ипотечные облигации</a:t>
            </a:r>
          </a:p>
          <a:p>
            <a:pPr marL="214313" indent="-214313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dk1"/>
              </a:buClr>
              <a:buSzPts val="2400"/>
            </a:pPr>
            <a:r>
              <a:rPr lang="ru-RU" sz="1200" b="1" dirty="0">
                <a:solidFill>
                  <a:srgbClr val="717DF4"/>
                </a:solidFill>
              </a:rPr>
              <a:t>Инвестировать можно в: </a:t>
            </a:r>
          </a:p>
          <a:p>
            <a:pPr marL="285750" indent="-28575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Жилую недвижимость (квартиры и дома)</a:t>
            </a:r>
          </a:p>
          <a:p>
            <a:pPr marL="285750" indent="-28575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Земельные участки </a:t>
            </a:r>
          </a:p>
          <a:p>
            <a:pPr marL="285750" indent="-28575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Коммерческую недвижимость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(помещения для ведения бизнеса)</a:t>
            </a:r>
          </a:p>
          <a:p>
            <a:pPr marL="285750" indent="-28575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Другой тип (гаражи, парковочные места)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A698C83-CFDC-6E32-427A-E0FC573AC0DE}"/>
              </a:ext>
            </a:extLst>
          </p:cNvPr>
          <p:cNvSpPr/>
          <p:nvPr/>
        </p:nvSpPr>
        <p:spPr>
          <a:xfrm>
            <a:off x="487243" y="2391752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CDE171B-F88C-03F5-EA8A-E6CFB5F40C9D}"/>
              </a:ext>
            </a:extLst>
          </p:cNvPr>
          <p:cNvSpPr/>
          <p:nvPr/>
        </p:nvSpPr>
        <p:spPr>
          <a:xfrm>
            <a:off x="4760663" y="3528855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9FAEB4-56CC-3EA6-C0E6-60264F5A3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91" y="2504234"/>
            <a:ext cx="217639" cy="236711"/>
          </a:xfrm>
          <a:prstGeom prst="rect">
            <a:avLst/>
          </a:prstGeom>
        </p:spPr>
      </p:pic>
      <p:sp>
        <p:nvSpPr>
          <p:cNvPr id="13" name="Google Shape;171;p37">
            <a:extLst>
              <a:ext uri="{FF2B5EF4-FFF2-40B4-BE49-F238E27FC236}">
                <a16:creationId xmlns:a16="http://schemas.microsoft.com/office/drawing/2014/main" id="{B792A464-19EA-BBB3-AA12-AF256618D8EA}"/>
              </a:ext>
            </a:extLst>
          </p:cNvPr>
          <p:cNvSpPr txBox="1"/>
          <p:nvPr/>
        </p:nvSpPr>
        <p:spPr>
          <a:xfrm>
            <a:off x="4855388" y="3507643"/>
            <a:ext cx="229262" cy="45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625" b="1" dirty="0">
                <a:solidFill>
                  <a:schemeClr val="bg1"/>
                </a:solidFill>
              </a:rPr>
              <a:t>!</a:t>
            </a:r>
            <a:endParaRPr sz="2625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62465" y="2391752"/>
            <a:ext cx="35642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sz="1200" b="1" dirty="0">
                <a:solidFill>
                  <a:srgbClr val="717DF4"/>
                </a:solidFill>
              </a:rPr>
              <a:t>Выгоды: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 требует профессиональных знаний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Стабильный ежемесячный доход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Возможность использования кредитных денег</a:t>
            </a:r>
          </a:p>
          <a:p>
            <a:pPr>
              <a:buClr>
                <a:schemeClr val="dk1"/>
              </a:buClr>
              <a:buSzPts val="2400"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dk1"/>
              </a:buClr>
              <a:buSzPts val="2400"/>
            </a:pPr>
            <a:r>
              <a:rPr lang="ru-RU" sz="1200" b="1" dirty="0">
                <a:solidFill>
                  <a:srgbClr val="717DF4"/>
                </a:solidFill>
              </a:rPr>
              <a:t>Риски: 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Высокий порог входа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Низкая ликвидность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Дорогое обслуживание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Долгая окупаемость</a:t>
            </a:r>
          </a:p>
          <a:p>
            <a:pPr>
              <a:buClr>
                <a:schemeClr val="dk1"/>
              </a:buClr>
              <a:buSzPts val="2400"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CDE171B-F88C-03F5-EA8A-E6CFB5F40C9D}"/>
              </a:ext>
            </a:extLst>
          </p:cNvPr>
          <p:cNvSpPr/>
          <p:nvPr/>
        </p:nvSpPr>
        <p:spPr>
          <a:xfrm>
            <a:off x="4739927" y="2408919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6" name="Google Shape;171;p37">
            <a:extLst>
              <a:ext uri="{FF2B5EF4-FFF2-40B4-BE49-F238E27FC236}">
                <a16:creationId xmlns:a16="http://schemas.microsoft.com/office/drawing/2014/main" id="{B792A464-19EA-BBB3-AA12-AF256618D8EA}"/>
              </a:ext>
            </a:extLst>
          </p:cNvPr>
          <p:cNvSpPr txBox="1"/>
          <p:nvPr/>
        </p:nvSpPr>
        <p:spPr>
          <a:xfrm>
            <a:off x="4816634" y="2391752"/>
            <a:ext cx="317032" cy="45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sz="2625" b="1" dirty="0">
                <a:solidFill>
                  <a:schemeClr val="bg1"/>
                </a:solidFill>
              </a:rPr>
              <a:t>₽</a:t>
            </a:r>
            <a:endParaRPr sz="2625" b="1" dirty="0">
              <a:solidFill>
                <a:schemeClr val="bg1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CDE171B-F88C-03F5-EA8A-E6CFB5F40C9D}"/>
              </a:ext>
            </a:extLst>
          </p:cNvPr>
          <p:cNvSpPr/>
          <p:nvPr/>
        </p:nvSpPr>
        <p:spPr>
          <a:xfrm>
            <a:off x="466088" y="3528855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C7F143-1B57-FFFA-43E5-2E60FEA6D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832" y="3545914"/>
            <a:ext cx="291152" cy="329075"/>
          </a:xfrm>
          <a:prstGeom prst="rect">
            <a:avLst/>
          </a:prstGeom>
        </p:spPr>
      </p:pic>
      <p:sp>
        <p:nvSpPr>
          <p:cNvPr id="6" name="Google Shape;157;p5">
            <a:extLst>
              <a:ext uri="{FF2B5EF4-FFF2-40B4-BE49-F238E27FC236}">
                <a16:creationId xmlns:a16="http://schemas.microsoft.com/office/drawing/2014/main" id="{6AD2A4C1-5E46-2736-2B63-259E3F329F6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1731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6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97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5;p16"/>
          <p:cNvSpPr txBox="1">
            <a:spLocks/>
          </p:cNvSpPr>
          <p:nvPr/>
        </p:nvSpPr>
        <p:spPr>
          <a:xfrm>
            <a:off x="323849" y="1038489"/>
            <a:ext cx="6874393" cy="3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262626"/>
              </a:buClr>
              <a:buSzPts val="2800"/>
              <a:buFont typeface="Arial Black"/>
              <a:buNone/>
            </a:pPr>
            <a:r>
              <a:rPr lang="ru-RU" sz="2800" b="1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Драгоценные металлы</a:t>
            </a:r>
            <a:endParaRPr lang="ru-RU" sz="2600" b="1" dirty="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43C8C4E-BC80-BB23-D696-C1616FDD619F}"/>
              </a:ext>
            </a:extLst>
          </p:cNvPr>
          <p:cNvSpPr/>
          <p:nvPr/>
        </p:nvSpPr>
        <p:spPr>
          <a:xfrm>
            <a:off x="323849" y="1577192"/>
            <a:ext cx="7884317" cy="651498"/>
          </a:xfrm>
          <a:prstGeom prst="roundRect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8" name="Google Shape;161;p37"/>
          <p:cNvSpPr txBox="1"/>
          <p:nvPr/>
        </p:nvSpPr>
        <p:spPr>
          <a:xfrm>
            <a:off x="487243" y="1605473"/>
            <a:ext cx="7516374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ОБЕЗЛИЧЕННЫЙ МЕТАЛЛИЧЕСКИЙ СЧЁТ (ОМС) </a:t>
            </a:r>
            <a:r>
              <a:rPr lang="ru-RU" sz="1800" dirty="0">
                <a:solidFill>
                  <a:schemeClr val="bg1"/>
                </a:solidFill>
              </a:rPr>
              <a:t>– это счёт, на который зачисляются драгоценные металлы в граммах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A698C83-CFDC-6E32-427A-E0FC573AC0DE}"/>
              </a:ext>
            </a:extLst>
          </p:cNvPr>
          <p:cNvSpPr/>
          <p:nvPr/>
        </p:nvSpPr>
        <p:spPr>
          <a:xfrm>
            <a:off x="487243" y="2391752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9FAEB4-56CC-3EA6-C0E6-60264F5A3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91" y="2504234"/>
            <a:ext cx="217639" cy="23671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444678" y="2391752"/>
            <a:ext cx="388316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b="1" dirty="0">
                <a:solidFill>
                  <a:srgbClr val="717DF4"/>
                </a:solidFill>
              </a:rPr>
              <a:t>Выгоды:</a:t>
            </a:r>
          </a:p>
          <a:p>
            <a:pPr marL="214313" indent="-214313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Защита от системных рисков</a:t>
            </a:r>
          </a:p>
          <a:p>
            <a:pPr marL="214313" indent="-214313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Потенциал долгосрочного роста</a:t>
            </a:r>
          </a:p>
          <a:p>
            <a:pPr marL="214313" indent="-214313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Высокая ликвидность</a:t>
            </a:r>
          </a:p>
          <a:p>
            <a:pPr marL="214313" indent="-214313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Низкий порог входа</a:t>
            </a:r>
          </a:p>
          <a:p>
            <a:pPr>
              <a:buClr>
                <a:schemeClr val="dk1"/>
              </a:buClr>
              <a:buSzPts val="2400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dk1"/>
              </a:buClr>
              <a:buSzPts val="2400"/>
            </a:pPr>
            <a:r>
              <a:rPr lang="ru-RU" b="1" dirty="0">
                <a:solidFill>
                  <a:srgbClr val="717DF4"/>
                </a:solidFill>
              </a:rPr>
              <a:t>Риски: </a:t>
            </a:r>
          </a:p>
          <a:p>
            <a:pPr marL="214313" indent="-214313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Отсутствие текущего дохода</a:t>
            </a:r>
          </a:p>
          <a:p>
            <a:pPr marL="214313" indent="-214313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Налогообложение (если металл на счёте меньше 3 лет)</a:t>
            </a:r>
          </a:p>
          <a:p>
            <a:pPr marL="214313" indent="-214313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Отсутствие страховки АСВ</a:t>
            </a:r>
          </a:p>
        </p:txBody>
      </p:sp>
      <p:sp>
        <p:nvSpPr>
          <p:cNvPr id="9" name="Google Shape;171;p37">
            <a:extLst>
              <a:ext uri="{FF2B5EF4-FFF2-40B4-BE49-F238E27FC236}">
                <a16:creationId xmlns:a16="http://schemas.microsoft.com/office/drawing/2014/main" id="{A577F810-8363-A989-BEA3-01865D36D0B3}"/>
              </a:ext>
            </a:extLst>
          </p:cNvPr>
          <p:cNvSpPr txBox="1"/>
          <p:nvPr/>
        </p:nvSpPr>
        <p:spPr>
          <a:xfrm>
            <a:off x="1078365" y="2391752"/>
            <a:ext cx="2694982" cy="223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sz="1350" b="1" dirty="0">
                <a:solidFill>
                  <a:srgbClr val="717DF4"/>
                </a:solidFill>
              </a:rPr>
              <a:t>Купить можно: </a:t>
            </a:r>
          </a:p>
          <a:p>
            <a:pPr>
              <a:buClr>
                <a:schemeClr val="dk1"/>
              </a:buClr>
              <a:buSzPts val="2400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золото, серебро, платину</a:t>
            </a:r>
            <a:b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или палладий</a:t>
            </a:r>
          </a:p>
          <a:p>
            <a:pPr>
              <a:buClr>
                <a:schemeClr val="dk1"/>
              </a:buClr>
              <a:buSzPts val="2400"/>
            </a:pP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dk1"/>
              </a:buClr>
              <a:buSzPts val="2400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Слиток тоже можно купить, но </a:t>
            </a:r>
            <a:b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 такого актива дополнительные недостатки</a:t>
            </a:r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CDE171B-F88C-03F5-EA8A-E6CFB5F40C9D}"/>
              </a:ext>
            </a:extLst>
          </p:cNvPr>
          <p:cNvSpPr/>
          <p:nvPr/>
        </p:nvSpPr>
        <p:spPr>
          <a:xfrm>
            <a:off x="4010216" y="3774875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3" name="Google Shape;171;p37">
            <a:extLst>
              <a:ext uri="{FF2B5EF4-FFF2-40B4-BE49-F238E27FC236}">
                <a16:creationId xmlns:a16="http://schemas.microsoft.com/office/drawing/2014/main" id="{B792A464-19EA-BBB3-AA12-AF256618D8EA}"/>
              </a:ext>
            </a:extLst>
          </p:cNvPr>
          <p:cNvSpPr txBox="1"/>
          <p:nvPr/>
        </p:nvSpPr>
        <p:spPr>
          <a:xfrm>
            <a:off x="4104941" y="3753663"/>
            <a:ext cx="229262" cy="45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625" b="1" dirty="0">
                <a:solidFill>
                  <a:schemeClr val="bg1"/>
                </a:solidFill>
              </a:rPr>
              <a:t>!</a:t>
            </a:r>
            <a:endParaRPr sz="2625" b="1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CDE171B-F88C-03F5-EA8A-E6CFB5F40C9D}"/>
              </a:ext>
            </a:extLst>
          </p:cNvPr>
          <p:cNvSpPr/>
          <p:nvPr/>
        </p:nvSpPr>
        <p:spPr>
          <a:xfrm>
            <a:off x="3989480" y="2408919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6" name="Google Shape;171;p37">
            <a:extLst>
              <a:ext uri="{FF2B5EF4-FFF2-40B4-BE49-F238E27FC236}">
                <a16:creationId xmlns:a16="http://schemas.microsoft.com/office/drawing/2014/main" id="{B792A464-19EA-BBB3-AA12-AF256618D8EA}"/>
              </a:ext>
            </a:extLst>
          </p:cNvPr>
          <p:cNvSpPr txBox="1"/>
          <p:nvPr/>
        </p:nvSpPr>
        <p:spPr>
          <a:xfrm>
            <a:off x="4066187" y="2391752"/>
            <a:ext cx="317032" cy="45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sz="2625" b="1" dirty="0">
                <a:solidFill>
                  <a:schemeClr val="bg1"/>
                </a:solidFill>
              </a:rPr>
              <a:t>₽</a:t>
            </a:r>
            <a:endParaRPr sz="2625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6CC941-655B-6673-B62C-B8FA4DB39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4692" y="3648281"/>
            <a:ext cx="1612744" cy="1142360"/>
          </a:xfrm>
          <a:prstGeom prst="rect">
            <a:avLst/>
          </a:prstGeom>
        </p:spPr>
      </p:pic>
      <p:sp>
        <p:nvSpPr>
          <p:cNvPr id="17" name="Google Shape;157;p5">
            <a:extLst>
              <a:ext uri="{FF2B5EF4-FFF2-40B4-BE49-F238E27FC236}">
                <a16:creationId xmlns:a16="http://schemas.microsoft.com/office/drawing/2014/main" id="{8B510EAA-6A6D-E693-6194-9FFCE75E05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1731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7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972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5;p16"/>
          <p:cNvSpPr txBox="1">
            <a:spLocks/>
          </p:cNvSpPr>
          <p:nvPr/>
        </p:nvSpPr>
        <p:spPr>
          <a:xfrm>
            <a:off x="323849" y="1038489"/>
            <a:ext cx="6874393" cy="3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262626"/>
              </a:buClr>
              <a:buSzPts val="2800"/>
              <a:buFont typeface="Arial Black"/>
              <a:buNone/>
            </a:pPr>
            <a:r>
              <a:rPr lang="ru-RU" sz="2800" b="1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Ценные бумаги: акции</a:t>
            </a:r>
            <a:endParaRPr lang="ru-RU" sz="2600" b="1" dirty="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43C8C4E-BC80-BB23-D696-C1616FDD619F}"/>
              </a:ext>
            </a:extLst>
          </p:cNvPr>
          <p:cNvSpPr/>
          <p:nvPr/>
        </p:nvSpPr>
        <p:spPr>
          <a:xfrm>
            <a:off x="323849" y="1577192"/>
            <a:ext cx="7884317" cy="412249"/>
          </a:xfrm>
          <a:prstGeom prst="roundRect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8" name="Google Shape;161;p37"/>
          <p:cNvSpPr txBox="1"/>
          <p:nvPr/>
        </p:nvSpPr>
        <p:spPr>
          <a:xfrm>
            <a:off x="487243" y="1605473"/>
            <a:ext cx="7516374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АКЦИЯ</a:t>
            </a:r>
            <a:r>
              <a:rPr lang="ru-RU" sz="1800" dirty="0">
                <a:solidFill>
                  <a:schemeClr val="bg1"/>
                </a:solidFill>
              </a:rPr>
              <a:t> – право владеть долей компании</a:t>
            </a:r>
          </a:p>
        </p:txBody>
      </p:sp>
      <p:sp>
        <p:nvSpPr>
          <p:cNvPr id="15" name="Google Shape;171;p37">
            <a:extLst>
              <a:ext uri="{FF2B5EF4-FFF2-40B4-BE49-F238E27FC236}">
                <a16:creationId xmlns:a16="http://schemas.microsoft.com/office/drawing/2014/main" id="{A577F810-8363-A989-BEA3-01865D36D0B3}"/>
              </a:ext>
            </a:extLst>
          </p:cNvPr>
          <p:cNvSpPr txBox="1"/>
          <p:nvPr/>
        </p:nvSpPr>
        <p:spPr>
          <a:xfrm>
            <a:off x="1078365" y="2346968"/>
            <a:ext cx="3279275" cy="223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b="1" dirty="0">
                <a:solidFill>
                  <a:srgbClr val="717DF4"/>
                </a:solidFill>
              </a:rPr>
              <a:t>Доход от акций можно получить </a:t>
            </a:r>
            <a:br>
              <a:rPr lang="en-US" b="1" dirty="0">
                <a:solidFill>
                  <a:srgbClr val="717DF4"/>
                </a:solidFill>
              </a:rPr>
            </a:br>
            <a:r>
              <a:rPr lang="ru-RU" b="1" dirty="0">
                <a:solidFill>
                  <a:srgbClr val="717DF4"/>
                </a:solidFill>
              </a:rPr>
              <a:t>двумя способами: </a:t>
            </a:r>
            <a:endParaRPr lang="en-US" b="1" dirty="0">
              <a:solidFill>
                <a:srgbClr val="717DF4"/>
              </a:solidFill>
            </a:endParaRP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продать акции, если </a:t>
            </a:r>
            <a:b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они подорожали в цене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получить выплату из части прибыли компании (дивиденды)</a:t>
            </a:r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dk1"/>
              </a:buClr>
              <a:buSzPts val="2400"/>
            </a:pP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900"/>
              </a:spcAft>
              <a:buClr>
                <a:schemeClr val="dk1"/>
              </a:buClr>
              <a:buSzPts val="2400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 </a:t>
            </a:r>
            <a:r>
              <a:rPr lang="ru-RU" sz="1350" b="1" dirty="0">
                <a:solidFill>
                  <a:srgbClr val="717DF4"/>
                </a:solidFill>
              </a:rPr>
              <a:t>акций выше доходность</a:t>
            </a: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но и выше риск невозврата вложенных средств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7710716-A840-46E1-9168-F6FACF9F1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53" y="2590908"/>
            <a:ext cx="174554" cy="196074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1A698C83-CFDC-6E32-427A-E0FC573AC0DE}"/>
              </a:ext>
            </a:extLst>
          </p:cNvPr>
          <p:cNvSpPr/>
          <p:nvPr/>
        </p:nvSpPr>
        <p:spPr>
          <a:xfrm>
            <a:off x="487243" y="2346968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CDE171B-F88C-03F5-EA8A-E6CFB5F40C9D}"/>
              </a:ext>
            </a:extLst>
          </p:cNvPr>
          <p:cNvSpPr/>
          <p:nvPr/>
        </p:nvSpPr>
        <p:spPr>
          <a:xfrm>
            <a:off x="487243" y="3784454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19FAEB4-56CC-3EA6-C0E6-60264F5A3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91" y="2459450"/>
            <a:ext cx="217639" cy="236711"/>
          </a:xfrm>
          <a:prstGeom prst="rect">
            <a:avLst/>
          </a:prstGeom>
        </p:spPr>
      </p:pic>
      <p:sp>
        <p:nvSpPr>
          <p:cNvPr id="23" name="Google Shape;171;p37">
            <a:extLst>
              <a:ext uri="{FF2B5EF4-FFF2-40B4-BE49-F238E27FC236}">
                <a16:creationId xmlns:a16="http://schemas.microsoft.com/office/drawing/2014/main" id="{B792A464-19EA-BBB3-AA12-AF256618D8EA}"/>
              </a:ext>
            </a:extLst>
          </p:cNvPr>
          <p:cNvSpPr txBox="1"/>
          <p:nvPr/>
        </p:nvSpPr>
        <p:spPr>
          <a:xfrm>
            <a:off x="581968" y="3763242"/>
            <a:ext cx="229262" cy="45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625" b="1" dirty="0">
                <a:solidFill>
                  <a:schemeClr val="bg1"/>
                </a:solidFill>
              </a:rPr>
              <a:t>!</a:t>
            </a:r>
            <a:endParaRPr sz="2625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87760" y="2323906"/>
            <a:ext cx="3883163" cy="2608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b="1" dirty="0">
                <a:solidFill>
                  <a:srgbClr val="717DF4"/>
                </a:solidFill>
              </a:rPr>
              <a:t>Выгоды: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Высокий потенциал доходности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Возможность получать дивиденды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Высокая ликвидность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Низкий порог входа</a:t>
            </a:r>
          </a:p>
          <a:p>
            <a:pPr>
              <a:buClr>
                <a:schemeClr val="dk1"/>
              </a:buClr>
              <a:buSzPts val="2400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dk1"/>
              </a:buClr>
              <a:buSzPts val="2400"/>
            </a:pPr>
            <a:r>
              <a:rPr lang="ru-RU" b="1" dirty="0">
                <a:solidFill>
                  <a:srgbClr val="717DF4"/>
                </a:solidFill>
              </a:rPr>
              <a:t>Риски: 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Непредсказуемость цены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Психологическая нагрузка</a:t>
            </a:r>
          </a:p>
          <a:p>
            <a:pPr marL="214313" indent="-214313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Сложность анализа</a:t>
            </a:r>
          </a:p>
          <a:p>
            <a:pPr marL="214313" indent="-214313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14313" indent="-214313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CDE171B-F88C-03F5-EA8A-E6CFB5F40C9D}"/>
              </a:ext>
            </a:extLst>
          </p:cNvPr>
          <p:cNvSpPr/>
          <p:nvPr/>
        </p:nvSpPr>
        <p:spPr>
          <a:xfrm>
            <a:off x="4535036" y="3698404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6" name="Google Shape;171;p37">
            <a:extLst>
              <a:ext uri="{FF2B5EF4-FFF2-40B4-BE49-F238E27FC236}">
                <a16:creationId xmlns:a16="http://schemas.microsoft.com/office/drawing/2014/main" id="{B792A464-19EA-BBB3-AA12-AF256618D8EA}"/>
              </a:ext>
            </a:extLst>
          </p:cNvPr>
          <p:cNvSpPr txBox="1"/>
          <p:nvPr/>
        </p:nvSpPr>
        <p:spPr>
          <a:xfrm>
            <a:off x="4629761" y="3677192"/>
            <a:ext cx="229262" cy="45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625" b="1" dirty="0">
                <a:solidFill>
                  <a:schemeClr val="bg1"/>
                </a:solidFill>
              </a:rPr>
              <a:t>!</a:t>
            </a:r>
            <a:endParaRPr sz="2625" b="1" dirty="0">
              <a:solidFill>
                <a:schemeClr val="bg1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7CDE171B-F88C-03F5-EA8A-E6CFB5F40C9D}"/>
              </a:ext>
            </a:extLst>
          </p:cNvPr>
          <p:cNvSpPr/>
          <p:nvPr/>
        </p:nvSpPr>
        <p:spPr>
          <a:xfrm>
            <a:off x="4514300" y="2346968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8" name="Google Shape;171;p37">
            <a:extLst>
              <a:ext uri="{FF2B5EF4-FFF2-40B4-BE49-F238E27FC236}">
                <a16:creationId xmlns:a16="http://schemas.microsoft.com/office/drawing/2014/main" id="{B792A464-19EA-BBB3-AA12-AF256618D8EA}"/>
              </a:ext>
            </a:extLst>
          </p:cNvPr>
          <p:cNvSpPr txBox="1"/>
          <p:nvPr/>
        </p:nvSpPr>
        <p:spPr>
          <a:xfrm>
            <a:off x="4591007" y="2329801"/>
            <a:ext cx="317032" cy="45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sz="2625" b="1" dirty="0">
                <a:solidFill>
                  <a:schemeClr val="bg1"/>
                </a:solidFill>
              </a:rPr>
              <a:t>₽</a:t>
            </a:r>
            <a:endParaRPr sz="2625" b="1" dirty="0">
              <a:solidFill>
                <a:schemeClr val="bg1"/>
              </a:solidFill>
            </a:endParaRPr>
          </a:p>
        </p:txBody>
      </p:sp>
      <p:sp>
        <p:nvSpPr>
          <p:cNvPr id="3" name="Google Shape;157;p5">
            <a:extLst>
              <a:ext uri="{FF2B5EF4-FFF2-40B4-BE49-F238E27FC236}">
                <a16:creationId xmlns:a16="http://schemas.microsoft.com/office/drawing/2014/main" id="{A7316E8F-64FD-50C3-C9DD-A17FB7FB76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1731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8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02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5;p16"/>
          <p:cNvSpPr txBox="1">
            <a:spLocks/>
          </p:cNvSpPr>
          <p:nvPr/>
        </p:nvSpPr>
        <p:spPr>
          <a:xfrm>
            <a:off x="323849" y="1038489"/>
            <a:ext cx="7363884" cy="3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262626"/>
              </a:buClr>
              <a:buSzPts val="2800"/>
              <a:buFont typeface="Arial Black"/>
              <a:buNone/>
            </a:pPr>
            <a:r>
              <a:rPr lang="ru-RU" sz="2800" b="1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Ценные бумаги: индексы и </a:t>
            </a:r>
            <a:r>
              <a:rPr lang="ru-RU" sz="2800" b="1" dirty="0" err="1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ПИФы</a:t>
            </a:r>
            <a:endParaRPr lang="ru-RU" sz="2600" b="1" dirty="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43C8C4E-BC80-BB23-D696-C1616FDD619F}"/>
              </a:ext>
            </a:extLst>
          </p:cNvPr>
          <p:cNvSpPr/>
          <p:nvPr/>
        </p:nvSpPr>
        <p:spPr>
          <a:xfrm>
            <a:off x="323851" y="1586367"/>
            <a:ext cx="3867150" cy="675332"/>
          </a:xfrm>
          <a:prstGeom prst="roundRect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8" name="Google Shape;161;p37"/>
          <p:cNvSpPr txBox="1"/>
          <p:nvPr/>
        </p:nvSpPr>
        <p:spPr>
          <a:xfrm>
            <a:off x="354976" y="1614648"/>
            <a:ext cx="3870397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ИНДЕКС</a:t>
            </a:r>
            <a:r>
              <a:rPr lang="ru-RU" sz="1800" dirty="0">
                <a:solidFill>
                  <a:schemeClr val="bg1"/>
                </a:solidFill>
              </a:rPr>
              <a:t> – показатель изменения цен определенной группы акций</a:t>
            </a:r>
          </a:p>
        </p:txBody>
      </p:sp>
      <p:sp>
        <p:nvSpPr>
          <p:cNvPr id="15" name="Google Shape;171;p37">
            <a:extLst>
              <a:ext uri="{FF2B5EF4-FFF2-40B4-BE49-F238E27FC236}">
                <a16:creationId xmlns:a16="http://schemas.microsoft.com/office/drawing/2014/main" id="{A577F810-8363-A989-BEA3-01865D36D0B3}"/>
              </a:ext>
            </a:extLst>
          </p:cNvPr>
          <p:cNvSpPr txBox="1"/>
          <p:nvPr/>
        </p:nvSpPr>
        <p:spPr>
          <a:xfrm>
            <a:off x="946098" y="2511798"/>
            <a:ext cx="3279275" cy="223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dirty="0"/>
              <a:t>Собирают </a:t>
            </a:r>
            <a:r>
              <a:rPr lang="ru-RU" b="1" dirty="0">
                <a:solidFill>
                  <a:srgbClr val="717DF4"/>
                </a:solidFill>
              </a:rPr>
              <a:t>профессионалы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по определённому принципу: </a:t>
            </a:r>
            <a:br>
              <a:rPr lang="ru-RU" dirty="0"/>
            </a:br>
            <a:r>
              <a:rPr lang="ru-RU" dirty="0"/>
              <a:t>по отрасли экономике, размеру компаний или стране</a:t>
            </a:r>
          </a:p>
          <a:p>
            <a:pPr>
              <a:buClr>
                <a:schemeClr val="dk1"/>
              </a:buClr>
              <a:buSzPts val="2400"/>
            </a:pP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dk1"/>
              </a:buClr>
              <a:buSzPts val="2400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Инвестор повторяет среднюю доходность индекса, которая </a:t>
            </a:r>
            <a:b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долгосрочной перспективе растет</a:t>
            </a:r>
          </a:p>
          <a:p>
            <a:pPr>
              <a:buClr>
                <a:schemeClr val="dk1"/>
              </a:buClr>
              <a:buSzPts val="2400"/>
            </a:pP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dk1"/>
              </a:buClr>
              <a:buSzPts val="2400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Высокий уровень диверсификации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7710716-A840-46E1-9168-F6FACF9F1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30" y="2755738"/>
            <a:ext cx="174554" cy="196074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1A698C83-CFDC-6E32-427A-E0FC573AC0DE}"/>
              </a:ext>
            </a:extLst>
          </p:cNvPr>
          <p:cNvSpPr/>
          <p:nvPr/>
        </p:nvSpPr>
        <p:spPr>
          <a:xfrm>
            <a:off x="354976" y="2511798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CDE171B-F88C-03F5-EA8A-E6CFB5F40C9D}"/>
              </a:ext>
            </a:extLst>
          </p:cNvPr>
          <p:cNvSpPr/>
          <p:nvPr/>
        </p:nvSpPr>
        <p:spPr>
          <a:xfrm>
            <a:off x="354976" y="3576751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C43C8C4E-BC80-BB23-D696-C1616FDD619F}"/>
              </a:ext>
            </a:extLst>
          </p:cNvPr>
          <p:cNvSpPr/>
          <p:nvPr/>
        </p:nvSpPr>
        <p:spPr>
          <a:xfrm>
            <a:off x="4599518" y="1585900"/>
            <a:ext cx="3867150" cy="675332"/>
          </a:xfrm>
          <a:prstGeom prst="roundRect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13" name="Google Shape;161;p37"/>
          <p:cNvSpPr txBox="1"/>
          <p:nvPr/>
        </p:nvSpPr>
        <p:spPr>
          <a:xfrm>
            <a:off x="4630643" y="1614181"/>
            <a:ext cx="3870397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ПИФ</a:t>
            </a:r>
            <a:r>
              <a:rPr lang="ru-RU" sz="1800" dirty="0">
                <a:solidFill>
                  <a:schemeClr val="bg1"/>
                </a:solidFill>
              </a:rPr>
              <a:t> – доля в активах, которым руководит управляющая компания</a:t>
            </a:r>
          </a:p>
        </p:txBody>
      </p:sp>
      <p:sp>
        <p:nvSpPr>
          <p:cNvPr id="14" name="Google Shape;171;p37">
            <a:extLst>
              <a:ext uri="{FF2B5EF4-FFF2-40B4-BE49-F238E27FC236}">
                <a16:creationId xmlns:a16="http://schemas.microsoft.com/office/drawing/2014/main" id="{A577F810-8363-A989-BEA3-01865D36D0B3}"/>
              </a:ext>
            </a:extLst>
          </p:cNvPr>
          <p:cNvSpPr txBox="1"/>
          <p:nvPr/>
        </p:nvSpPr>
        <p:spPr>
          <a:xfrm>
            <a:off x="5148750" y="2511798"/>
            <a:ext cx="3454906" cy="223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ru-RU" dirty="0"/>
              <a:t>Паевой инвестиционный фонд (ПИФ) – это </a:t>
            </a:r>
            <a:r>
              <a:rPr lang="ru-RU" b="1" dirty="0">
                <a:solidFill>
                  <a:srgbClr val="717DF4"/>
                </a:solidFill>
              </a:rPr>
              <a:t>коллективный портфель</a:t>
            </a:r>
            <a:r>
              <a:rPr lang="ru-RU" dirty="0"/>
              <a:t> ценных бумаг и других активов, находящийся под профессиональным управлением </a:t>
            </a:r>
          </a:p>
          <a:p>
            <a:pPr>
              <a:buClr>
                <a:schemeClr val="dk1"/>
              </a:buClr>
              <a:buSzPts val="2400"/>
            </a:pPr>
            <a:endParaRPr lang="ru-RU" dirty="0"/>
          </a:p>
          <a:p>
            <a:pPr>
              <a:buClr>
                <a:schemeClr val="dk1"/>
              </a:buClr>
              <a:buSzPts val="2400"/>
            </a:pPr>
            <a:r>
              <a:rPr lang="ru-RU" dirty="0"/>
              <a:t>Инвестор получает право на долю </a:t>
            </a:r>
            <a:br>
              <a:rPr lang="ru-RU" dirty="0"/>
            </a:br>
            <a:r>
              <a:rPr lang="ru-RU" dirty="0"/>
              <a:t>во всём имуществе фонда, пропорциональную сумме его вложений</a:t>
            </a:r>
          </a:p>
          <a:p>
            <a:pPr>
              <a:buClr>
                <a:schemeClr val="dk1"/>
              </a:buClr>
              <a:buSzPts val="2400"/>
            </a:pPr>
            <a:endParaRPr lang="ru-RU" dirty="0"/>
          </a:p>
          <a:p>
            <a:pPr>
              <a:buClr>
                <a:schemeClr val="dk1"/>
              </a:buClr>
              <a:buSzPts val="2400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Высокий уровень диверсификации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CDE171B-F88C-03F5-EA8A-E6CFB5F40C9D}"/>
              </a:ext>
            </a:extLst>
          </p:cNvPr>
          <p:cNvSpPr/>
          <p:nvPr/>
        </p:nvSpPr>
        <p:spPr>
          <a:xfrm>
            <a:off x="354976" y="4317209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7710716-A840-46E1-9168-F6FACF9F1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472" y="2755738"/>
            <a:ext cx="174554" cy="196074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1A698C83-CFDC-6E32-427A-E0FC573AC0DE}"/>
              </a:ext>
            </a:extLst>
          </p:cNvPr>
          <p:cNvSpPr/>
          <p:nvPr/>
        </p:nvSpPr>
        <p:spPr>
          <a:xfrm>
            <a:off x="4599518" y="2511798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CDE171B-F88C-03F5-EA8A-E6CFB5F40C9D}"/>
              </a:ext>
            </a:extLst>
          </p:cNvPr>
          <p:cNvSpPr/>
          <p:nvPr/>
        </p:nvSpPr>
        <p:spPr>
          <a:xfrm>
            <a:off x="4599518" y="3576751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7CDE171B-F88C-03F5-EA8A-E6CFB5F40C9D}"/>
              </a:ext>
            </a:extLst>
          </p:cNvPr>
          <p:cNvSpPr/>
          <p:nvPr/>
        </p:nvSpPr>
        <p:spPr>
          <a:xfrm>
            <a:off x="4599518" y="4317209"/>
            <a:ext cx="434462" cy="434462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DDB449-B854-6C40-D374-210A07528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67" y="2500037"/>
            <a:ext cx="399481" cy="3994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6D063B-A593-9326-DE73-91682AF43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529" y="2555334"/>
            <a:ext cx="298441" cy="2984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38F092-7C2E-66E8-1F4F-4E2E6CB40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55" y="3641080"/>
            <a:ext cx="248104" cy="2481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D19FB5-D7BE-FD0E-4978-91AC74164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2697" y="3641080"/>
            <a:ext cx="248104" cy="248104"/>
          </a:xfrm>
          <a:prstGeom prst="rect">
            <a:avLst/>
          </a:prstGeom>
        </p:spPr>
      </p:pic>
      <p:sp>
        <p:nvSpPr>
          <p:cNvPr id="31" name="Стрелка вправо 30">
            <a:extLst>
              <a:ext uri="{FF2B5EF4-FFF2-40B4-BE49-F238E27FC236}">
                <a16:creationId xmlns:a16="http://schemas.microsoft.com/office/drawing/2014/main" id="{29545E59-BE01-CD1B-9210-2241F540B094}"/>
              </a:ext>
            </a:extLst>
          </p:cNvPr>
          <p:cNvSpPr/>
          <p:nvPr/>
        </p:nvSpPr>
        <p:spPr>
          <a:xfrm rot="16200000">
            <a:off x="406196" y="4452209"/>
            <a:ext cx="332023" cy="164460"/>
          </a:xfrm>
          <a:prstGeom prst="rightArrow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>
            <a:extLst>
              <a:ext uri="{FF2B5EF4-FFF2-40B4-BE49-F238E27FC236}">
                <a16:creationId xmlns:a16="http://schemas.microsoft.com/office/drawing/2014/main" id="{C29BB7C4-AE9B-990D-23B2-3BB5B6866539}"/>
              </a:ext>
            </a:extLst>
          </p:cNvPr>
          <p:cNvSpPr/>
          <p:nvPr/>
        </p:nvSpPr>
        <p:spPr>
          <a:xfrm rot="16200000">
            <a:off x="4650738" y="4452210"/>
            <a:ext cx="332023" cy="164460"/>
          </a:xfrm>
          <a:prstGeom prst="rightArrow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Google Shape;157;p5">
            <a:extLst>
              <a:ext uri="{FF2B5EF4-FFF2-40B4-BE49-F238E27FC236}">
                <a16:creationId xmlns:a16="http://schemas.microsoft.com/office/drawing/2014/main" id="{A87484AA-95BB-3E09-E5AF-C380F15F2F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1731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9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211622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1255</Words>
  <Application>Microsoft Office PowerPoint</Application>
  <PresentationFormat>Экран (16:9)</PresentationFormat>
  <Paragraphs>271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Ultra</vt:lpstr>
      <vt:lpstr>Arial Black</vt:lpstr>
      <vt:lpstr>Noto Sans Symbols</vt:lpstr>
      <vt:lpstr>Calibri</vt:lpstr>
      <vt:lpstr>Arial</vt:lpstr>
      <vt:lpstr>Montserrat</vt:lpstr>
      <vt:lpstr>Proxima Nova</vt:lpstr>
      <vt:lpstr>Helvetica Neue</vt:lpstr>
      <vt:lpstr>Times New Roman</vt:lpstr>
      <vt:lpstr>Helvetica Neue Light</vt:lpstr>
      <vt:lpstr>Open Sans</vt:lpstr>
      <vt:lpstr>Proxima Nova Rg</vt:lpstr>
      <vt:lpstr>Tahoma</vt:lpstr>
      <vt:lpstr>White</vt:lpstr>
      <vt:lpstr>Азбука начинающего инвестора:  инструменты для инвестирования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начинающего инвестора</dc:title>
  <dc:creator>Екатерина Барак</dc:creator>
  <cp:lastModifiedBy>Воротникова Татьяна Александровна</cp:lastModifiedBy>
  <cp:revision>41</cp:revision>
  <dcterms:modified xsi:type="dcterms:W3CDTF">2026-02-04T12:39:21Z</dcterms:modified>
</cp:coreProperties>
</file>