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81" r:id="rId13"/>
    <p:sldId id="284" r:id="rId14"/>
    <p:sldId id="269" r:id="rId15"/>
    <p:sldId id="282" r:id="rId16"/>
    <p:sldId id="28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1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E09EEA-4CCB-4AD3-94D8-747EF2E9A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E4025AB-F1ED-47A4-9EB3-CBDD62A61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5A751CE-C8BA-449D-9747-92D3EAFEA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1A291C7-7F09-4880-B73D-54207E68D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AD53CB0-98E6-4CC6-BD3C-051BA0932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81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E0BEAC-C1D3-47E6-A641-9B56BFC69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6657FD0-3787-4F57-8CC8-B397E7A49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80E327A-DD59-4166-9B1F-5BB9EB831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1AB63C9-9467-43A7-9130-2F9DA6B6D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D8DCED7-0FE6-45D7-808F-1B583542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37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C42567D0-C85D-4E47-806B-5EFE66D65C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3DBDC5E-0474-4BBF-ABB5-31B17ED50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1757DA1-CF40-4A01-8F8C-9939CF82C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C1DAF3A-BDA3-44C2-B928-873EA200C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78FD28F-7E41-43D6-A565-F5C74FCB1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59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77A131E-FD6A-47C5-B258-8B9BA33A6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1AD0830-9314-4551-9494-451F64945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381A774-6C93-4C24-A9C6-3D4B0DB2F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6FA1B65-6CED-4459-9C38-08406F47E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CF3F1A9-DFDD-4FDA-9921-1C6DF9280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586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BBA1D6-11C4-42D6-B4D4-7C41142DA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A0922C0-A748-4BBC-833F-B39B7DBC8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EA7CAB8-AB32-43BF-A503-CDF32227A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C2A8382-33F4-4088-813C-3519095DC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8628C0E-A5FD-4D53-8069-1DC5961C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72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98DE5D-12DB-4318-ADDD-BB17664C5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A2773C4-8807-4CD9-AEB8-101DF9FC1B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5838391-60AC-4F29-88A9-714764C9A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51AF3FA-C0E0-4073-8451-75AE955E4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CF84CD1-E8A4-43A8-87C3-5C129A18B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5875FB6-D0FB-4918-8882-1B1E2906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92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EFE2154-F3D9-4E62-A8A4-60508D55F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C42D38-4C5B-4483-A9CC-F5C2E7765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CDEFAB8-AD7E-43EB-885D-129A85A63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F1861A1-84AE-4319-A979-9A73C78341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5F058AAC-5864-4E74-A9B4-20BDED673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10783C3-8EDD-46E1-8CCA-15F3C9B5C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9FA7642-D1BF-4139-AEE2-719038122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0714E83-61A8-42AE-BFA6-750A07BF7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98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E11AAB-3166-4D02-A9ED-21D3B55C0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ACC3C33-E4B0-4A4E-8885-2A76B129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05954EA-5452-4AC5-82C6-027167173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D01ECB13-A069-48DF-90B7-C5B0B650C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33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48B4E73-6C6D-402E-8F4F-FB820F7F6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AEDAA7C3-9878-4A43-A3DC-E02CE06B9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5D103084-59C6-46EB-815E-D1D839510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90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2665FC3-E997-4CE6-BCBA-D4A285454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E7C2BDA-C582-4A9E-AE84-2E8DE2CA55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852B2D3-6E86-4077-8DD3-C43A8A272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5F411DC-315E-416B-897A-BF9B44547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7A35E84-A25B-4463-903D-0EDB1B38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CBD2D8E-D116-4743-B24A-4D215E6A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762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703126-57EA-40A2-A108-507A539AB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5FF46CAB-3A2A-49CF-9320-4BFE38C8E3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41126AB-293E-41D8-B91E-E00A31312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A3FFF85-C8EF-4554-A5C1-D46ECEE2B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AFCA626-D559-40C0-B989-3B319CF7A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D95D032-0B1E-45B7-860F-8A72CDB73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297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9494674-904F-4314-86C9-55EBBA520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50DCB58-1E7E-4374-9D5F-4B808223E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A872001-9BF9-4015-9FA2-5467D5A4D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8637A-62A7-4068-8494-C9E62D342349}" type="datetimeFigureOut">
              <a:rPr lang="ru-RU" smtClean="0"/>
              <a:t>16.11.2020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604BF2D-51C6-4D83-8DD7-17FD52F62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4F8E326-D45A-4336-A681-AD1B40BB55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6B57A-7850-4A4D-B0C4-3E6EC8990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76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C593EB-8984-46AA-A194-462187AC9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52487"/>
            <a:ext cx="9144000" cy="3057476"/>
          </a:xfrm>
        </p:spPr>
        <p:txBody>
          <a:bodyPr>
            <a:normAutofit fontScale="90000"/>
          </a:bodyPr>
          <a:lstStyle/>
          <a:p>
            <a:r>
              <a:rPr lang="ru-RU" dirty="0"/>
              <a:t>Организация видеоконференции</a:t>
            </a:r>
            <a:br>
              <a:rPr lang="ru-RU" dirty="0"/>
            </a:br>
            <a:r>
              <a:rPr lang="ru-RU" dirty="0"/>
              <a:t> с использованием сервиса </a:t>
            </a:r>
            <a:br>
              <a:rPr lang="ru-RU" dirty="0"/>
            </a:br>
            <a:r>
              <a:rPr lang="en-US" dirty="0"/>
              <a:t>Google meet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C07C5D3F-1AAD-42BA-8F53-126BB67F8C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Гавва Елена </a:t>
            </a:r>
            <a:r>
              <a:rPr lang="ru-RU" dirty="0" smtClean="0"/>
              <a:t>Дмитриевна, </a:t>
            </a:r>
            <a:endParaRPr lang="ru-RU" dirty="0"/>
          </a:p>
          <a:p>
            <a:r>
              <a:rPr lang="ru-RU" dirty="0"/>
              <a:t>с</a:t>
            </a:r>
            <a:r>
              <a:rPr lang="ru-RU" dirty="0" smtClean="0"/>
              <a:t>тарший </a:t>
            </a:r>
            <a:r>
              <a:rPr lang="ru-RU" dirty="0"/>
              <a:t>методист </a:t>
            </a:r>
            <a:r>
              <a:rPr lang="ru-RU" dirty="0" smtClean="0"/>
              <a:t>ЦДОТ ГАУ ДПО «СОИРО»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0229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E7709F-E96F-49E3-AF74-9A44831A1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111111"/>
                </a:solidFill>
                <a:latin typeface="Roboto"/>
              </a:rPr>
              <a:t>Д</a:t>
            </a:r>
            <a:r>
              <a:rPr lang="ru-RU" b="0" i="0" dirty="0">
                <a:solidFill>
                  <a:srgbClr val="111111"/>
                </a:solidFill>
                <a:effectLst/>
                <a:latin typeface="Roboto"/>
              </a:rPr>
              <a:t>емонстрация экрана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A1E78C5-7B48-4141-AC53-5F40C2129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552"/>
            <a:ext cx="10515600" cy="502672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dirty="0"/>
              <a:t>В ходе встречи </a:t>
            </a:r>
            <a:r>
              <a:rPr lang="ru-RU" sz="2400" dirty="0" smtClean="0"/>
              <a:t>возможен показ </a:t>
            </a:r>
            <a:r>
              <a:rPr lang="ru-RU" sz="2400" dirty="0"/>
              <a:t>участникам как </a:t>
            </a:r>
            <a:r>
              <a:rPr lang="ru-RU" sz="2400" dirty="0" smtClean="0"/>
              <a:t>всего экрана, </a:t>
            </a:r>
            <a:r>
              <a:rPr lang="ru-RU" sz="2400" dirty="0"/>
              <a:t>так и </a:t>
            </a:r>
            <a:r>
              <a:rPr lang="ru-RU" sz="2400" dirty="0" smtClean="0"/>
              <a:t>одного </a:t>
            </a:r>
            <a:r>
              <a:rPr lang="ru-RU" sz="2400" dirty="0"/>
              <a:t>из открытых </a:t>
            </a:r>
            <a:r>
              <a:rPr lang="ru-RU" sz="2400" dirty="0" smtClean="0"/>
              <a:t>окон. </a:t>
            </a:r>
            <a:r>
              <a:rPr lang="ru-RU" sz="2400" dirty="0"/>
              <a:t>Во время показа можно демонстрировать документы, таблицы, презентации и другие материалы. </a:t>
            </a:r>
            <a:endParaRPr lang="ru-RU" sz="2400" dirty="0" smtClean="0"/>
          </a:p>
          <a:p>
            <a:pPr marL="0" indent="0" fontAlgn="base">
              <a:buNone/>
            </a:pPr>
            <a:r>
              <a:rPr lang="ru-RU" sz="2400" dirty="0" smtClean="0"/>
              <a:t>Для того, чтобы переключить экран на рабочий стол или выделенную область, активируем вкладку на нижней панели «Показать </a:t>
            </a:r>
            <a:r>
              <a:rPr lang="ru-RU" sz="2400" dirty="0"/>
              <a:t>на главном </a:t>
            </a:r>
            <a:r>
              <a:rPr lang="ru-RU" sz="2400" dirty="0" smtClean="0"/>
              <a:t>экране» и далее выбираем то, что необходимо показывать. В правом нижнем углу  появляется вкладка «Ваш экран виден другим участникам». Для остановки показа необходимо нажать на кнопку «Прекратить».</a:t>
            </a:r>
            <a:endParaRPr lang="ru-RU" sz="2400" dirty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16633311-A77A-428D-AA4A-88D78DB9EB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7525" y="4286251"/>
            <a:ext cx="4914876" cy="250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230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1D372ED-7472-405D-9CC2-36468D86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i="0" dirty="0">
                <a:solidFill>
                  <a:srgbClr val="111111"/>
                </a:solidFill>
                <a:effectLst/>
                <a:latin typeface="Roboto"/>
              </a:rPr>
              <a:t>Участники и чат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931BB57-E736-487D-A670-D175D8C58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38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По умолчанию количество участников отображается в правом верхнем углу конференции.</a:t>
            </a:r>
          </a:p>
          <a:p>
            <a:pPr marL="0" indent="0" algn="just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Если нажать на значок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 </a:t>
            </a:r>
            <a:r>
              <a:rPr lang="ru-RU" sz="2400" dirty="0" smtClean="0">
                <a:solidFill>
                  <a:srgbClr val="000000"/>
                </a:solidFill>
              </a:rPr>
              <a:t>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, 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то открывается боковая панель с перечнем участников. Автор встречи может управлять участниками, например, закрепить конкретного участника на главном экране (значок кнопки), отключить микрофон у другого участника (значок микрофона) или удалить его из встречи (знак стоп). Справа от колонки с участниками есть значок чата, в нем могут переписываться все участники конференции.</a:t>
            </a:r>
            <a:endParaRPr lang="ru-RU" sz="2400" dirty="0"/>
          </a:p>
          <a:p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FF0D10B9-AA02-417A-B7BB-E76C387DD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0445" y="4739630"/>
            <a:ext cx="4495800" cy="16002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2286000"/>
            <a:ext cx="447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346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770" y="1315895"/>
            <a:ext cx="10711800" cy="4971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0A68F899-F544-43DE-91F2-5F66912A7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Окно программы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487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11AA938-5BC7-489D-9D16-F4E7FF673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i="0" dirty="0">
                <a:solidFill>
                  <a:srgbClr val="111111"/>
                </a:solidFill>
                <a:effectLst/>
                <a:latin typeface="Roboto"/>
              </a:rPr>
              <a:t>Как закончить/покинуть конференцию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C825C64-4067-4F17-97A7-91A30C413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98550"/>
          </a:xfrm>
        </p:spPr>
        <p:txBody>
          <a:bodyPr/>
          <a:lstStyle/>
          <a:p>
            <a:pPr marL="0" indent="0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Чтобы завершить свою конференцию или покинуть чужую, </a:t>
            </a:r>
            <a:r>
              <a:rPr lang="ru-RU" sz="2400" dirty="0" smtClean="0">
                <a:solidFill>
                  <a:srgbClr val="000000"/>
                </a:solidFill>
              </a:rPr>
              <a:t>необходимо нажать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на 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кнопку «красная телефонная трубка» на нижней панели между значками микрофона и камеры.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3A8CBF8-9BA7-48B1-B25D-CE5F6D8097D6}"/>
              </a:ext>
            </a:extLst>
          </p:cNvPr>
          <p:cNvSpPr txBox="1"/>
          <p:nvPr/>
        </p:nvSpPr>
        <p:spPr>
          <a:xfrm>
            <a:off x="3047215" y="2692692"/>
            <a:ext cx="6094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ru-RU" b="0" i="0" dirty="0">
              <a:solidFill>
                <a:srgbClr val="000000"/>
              </a:solidFill>
              <a:effectLst/>
              <a:latin typeface="Roboto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0B99E794-9EAF-461C-BE35-3A1F134A5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5766" y="2557199"/>
            <a:ext cx="4257675" cy="250507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F7E2697-76E3-48D8-9091-3F1A642F9177}"/>
              </a:ext>
            </a:extLst>
          </p:cNvPr>
          <p:cNvSpPr txBox="1"/>
          <p:nvPr/>
        </p:nvSpPr>
        <p:spPr>
          <a:xfrm>
            <a:off x="610254" y="5186363"/>
            <a:ext cx="1096834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Высветится </a:t>
            </a:r>
            <a:r>
              <a:rPr lang="ru-RU" sz="2400" dirty="0" smtClean="0"/>
              <a:t>сообщение о том, </a:t>
            </a:r>
            <a:r>
              <a:rPr lang="ru-RU" sz="2400" dirty="0"/>
              <a:t>что вы покинули встречу. Можно перейти на главную страницу сервиса или вернуться на конференцию, например, если вы случайно нажали на выход.</a:t>
            </a:r>
          </a:p>
        </p:txBody>
      </p:sp>
    </p:spTree>
    <p:extLst>
      <p:ext uri="{BB962C8B-B14F-4D97-AF65-F5344CB8AC3E}">
        <p14:creationId xmlns:p14="http://schemas.microsoft.com/office/powerpoint/2010/main" val="3601655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1F3D3E6-60B2-4E7D-9A9E-584D319C1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Рекомендации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15906E4-AC52-495A-BEEB-9AB4548C6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3130"/>
            <a:ext cx="10515600" cy="45838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Для организации образовательного процесса рекомендуется: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На Гугл диске создать папку «Ответы». Предоставить участникам занятия ссылку на неё с правом «Редактировать могут все в Интернете, у кого есть эта ссылка (требуется вход в аккаунт)». В эту папку ученики будут загружать выполненные задания.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На Гугл диске создать папку «Материалы урока». Предоставить участникам занятия ссылку на неё с правом «Просматривать могут все в Интернете, у кого есть эта ссылка». В эту папку преподаватель может загрузить учебные материалы (файлы, Гугл формы, Гугл документы и </a:t>
            </a:r>
            <a:r>
              <a:rPr lang="ru-RU" sz="2400" dirty="0" err="1"/>
              <a:t>т.д</a:t>
            </a:r>
            <a:r>
              <a:rPr lang="ru-RU" sz="2400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/>
              <a:t>Ссылки скопировать в чат.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025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CDF46E6-F9FE-45B2-B4FD-75FD54B95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Советы для качественной видеосвязи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36B52EE-65C4-4D66-9569-71259877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70581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effectLst/>
              </a:rPr>
              <a:t>Проверьте скорость вашего интернета. Если интернет плохой, а качество связи низкое, отключите камеру - тогда вас будет лучше слышно. </a:t>
            </a:r>
          </a:p>
          <a:p>
            <a:r>
              <a:rPr lang="ru-RU" dirty="0">
                <a:effectLst/>
              </a:rPr>
              <a:t>Во время звонка держите камеру на уровне глаз.</a:t>
            </a:r>
          </a:p>
          <a:p>
            <a:r>
              <a:rPr lang="ru-RU" dirty="0">
                <a:effectLst/>
              </a:rPr>
              <a:t>Выключайте звук (кнопка </a:t>
            </a:r>
            <a:r>
              <a:rPr lang="ru-RU" dirty="0" smtClean="0">
                <a:effectLst/>
              </a:rPr>
              <a:t>в левом нижнем углу), </a:t>
            </a:r>
            <a:r>
              <a:rPr lang="ru-RU" dirty="0">
                <a:effectLst/>
              </a:rPr>
              <a:t>когда вы не говорите. Так вы уменьшаете фоновый шум.</a:t>
            </a:r>
          </a:p>
          <a:p>
            <a:r>
              <a:rPr lang="ru-RU" dirty="0"/>
              <a:t>Убедитесь, что вы сидите в хорошо освещенном и тихом месте с нейтральным задним фоном.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373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F15E87A-B4B6-455E-99B7-DE6EDBE14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Примечания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27A051D-11B0-4845-82BA-BE514239A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Запись конференции не поддерживается в базовой версии;</a:t>
            </a:r>
          </a:p>
          <a:p>
            <a:r>
              <a:rPr lang="ru-RU" dirty="0"/>
              <a:t>Субтитры не поддерживаются в русскоязычной версии.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29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A34F0B-5687-48D1-9543-623285937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i="0" dirty="0" err="1" smtClean="0">
                <a:solidFill>
                  <a:srgbClr val="000000"/>
                </a:solidFill>
                <a:effectLst/>
                <a:latin typeface="Roboto"/>
              </a:rPr>
              <a:t>Google</a:t>
            </a:r>
            <a:r>
              <a:rPr lang="ru-RU" i="0" dirty="0" smtClean="0">
                <a:solidFill>
                  <a:srgbClr val="000000"/>
                </a:solidFill>
                <a:effectLst/>
                <a:latin typeface="Roboto"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  <a:latin typeface="Roboto"/>
              </a:rPr>
              <a:t>Meet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031CD5C-CDEC-4B6B-8A83-CD87BE2BA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 fontAlgn="t">
              <a:buNone/>
            </a:pPr>
            <a:r>
              <a:rPr lang="ru-RU" sz="2400" dirty="0" err="1"/>
              <a:t>Google</a:t>
            </a:r>
            <a:r>
              <a:rPr lang="ru-RU" sz="2400" dirty="0"/>
              <a:t> </a:t>
            </a:r>
            <a:r>
              <a:rPr lang="en-US" sz="2400" dirty="0"/>
              <a:t>meet </a:t>
            </a:r>
            <a:r>
              <a:rPr lang="ru-RU" sz="2400" dirty="0"/>
              <a:t>- сервис видеоконференций. Совсем недавно он стал бесплатным, что делает видеоконференции доступными для всех. Теперь любой пользователь с аккаунтом </a:t>
            </a:r>
            <a:r>
              <a:rPr lang="ru-RU" sz="2400" dirty="0" err="1"/>
              <a:t>Google</a:t>
            </a:r>
            <a:r>
              <a:rPr lang="ru-RU" sz="2400" dirty="0"/>
              <a:t> может провести видео встречу с участием до 100 человек и продолжительностью до 60 минут.</a:t>
            </a:r>
            <a:r>
              <a:rPr lang="ru-RU" sz="2400" b="1" dirty="0"/>
              <a:t> </a:t>
            </a:r>
            <a:r>
              <a:rPr lang="ru-RU" sz="2400" dirty="0"/>
              <a:t>Качество видео доходит до 720р.</a:t>
            </a:r>
            <a:endParaRPr lang="ru-RU" sz="2400" b="1" dirty="0"/>
          </a:p>
          <a:p>
            <a:pPr marL="0" indent="0" algn="just" fontAlgn="t">
              <a:buNone/>
            </a:pPr>
            <a:r>
              <a:rPr lang="ru-RU" sz="2400" dirty="0" err="1"/>
              <a:t>Google</a:t>
            </a:r>
            <a:r>
              <a:rPr lang="ru-RU" sz="2400" dirty="0"/>
              <a:t> </a:t>
            </a:r>
            <a:r>
              <a:rPr lang="en-US" sz="2400" dirty="0"/>
              <a:t>meet </a:t>
            </a:r>
            <a:r>
              <a:rPr lang="ru-RU" sz="2400" dirty="0"/>
              <a:t>позволяет демонстрировать</a:t>
            </a:r>
            <a:r>
              <a:rPr lang="ru-RU" sz="2400" b="1" dirty="0"/>
              <a:t>:</a:t>
            </a:r>
            <a:r>
              <a:rPr lang="ru-RU" sz="2400" dirty="0"/>
              <a:t> изображение с веб камеры, полностью экран, отдельные файлы, а также вкладки браузера.</a:t>
            </a:r>
          </a:p>
          <a:p>
            <a:pPr marL="0" indent="0" algn="just" fontAlgn="t">
              <a:buNone/>
            </a:pPr>
            <a:r>
              <a:rPr lang="ru-RU" sz="2400" dirty="0"/>
              <a:t>Платформа </a:t>
            </a:r>
            <a:r>
              <a:rPr lang="ru-RU" sz="2400" dirty="0" err="1"/>
              <a:t>Google</a:t>
            </a:r>
            <a:r>
              <a:rPr lang="ru-RU" sz="2400" dirty="0"/>
              <a:t> </a:t>
            </a:r>
            <a:r>
              <a:rPr lang="ru-RU" sz="2400" dirty="0" err="1"/>
              <a:t>Meet</a:t>
            </a:r>
            <a:r>
              <a:rPr lang="ru-RU" sz="2400" dirty="0"/>
              <a:t> поддерживается большинством операционных систем.</a:t>
            </a:r>
          </a:p>
          <a:p>
            <a:pPr marL="0" indent="0" algn="just">
              <a:buNone/>
            </a:pPr>
            <a:r>
              <a:rPr lang="ru-RU" sz="2400" dirty="0"/>
              <a:t>Помимо </a:t>
            </a:r>
            <a:r>
              <a:rPr lang="ru-RU" sz="2400" dirty="0" err="1"/>
              <a:t>браузерной</a:t>
            </a:r>
            <a:r>
              <a:rPr lang="ru-RU" sz="2400" dirty="0"/>
              <a:t> версии существуют мобильные приложения </a:t>
            </a:r>
            <a:r>
              <a:rPr lang="ru-RU" sz="2400" dirty="0" err="1"/>
              <a:t>Google</a:t>
            </a:r>
            <a:r>
              <a:rPr lang="ru-RU" sz="2400" dirty="0"/>
              <a:t> </a:t>
            </a:r>
            <a:r>
              <a:rPr lang="ru-RU" sz="2400" dirty="0" err="1"/>
              <a:t>Meet</a:t>
            </a:r>
            <a:r>
              <a:rPr lang="ru-RU" sz="2400" dirty="0"/>
              <a:t>. </a:t>
            </a:r>
          </a:p>
          <a:p>
            <a:pPr marL="0" indent="0" algn="just" fontAlgn="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9688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19A1CC-8830-40D6-91E5-8B40310C9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Создание встречи в </a:t>
            </a:r>
            <a:r>
              <a:rPr lang="en-US" b="0" i="0" dirty="0">
                <a:solidFill>
                  <a:srgbClr val="111111"/>
                </a:solidFill>
                <a:effectLst/>
                <a:latin typeface="Roboto"/>
              </a:rPr>
              <a:t>Google Meet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4F4C00-D55D-454D-9627-165098D27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411" y="2354647"/>
            <a:ext cx="6229546" cy="4008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Видеоконференцию в </a:t>
            </a:r>
            <a:r>
              <a:rPr lang="ru-RU" sz="2400" dirty="0" err="1"/>
              <a:t>Google</a:t>
            </a:r>
            <a:r>
              <a:rPr lang="ru-RU" sz="2400" dirty="0"/>
              <a:t> </a:t>
            </a:r>
            <a:r>
              <a:rPr lang="ru-RU" sz="2400" dirty="0" err="1"/>
              <a:t>Meet</a:t>
            </a:r>
            <a:r>
              <a:rPr lang="ru-RU" sz="2400" dirty="0"/>
              <a:t>  </a:t>
            </a:r>
            <a:r>
              <a:rPr lang="ru-RU" sz="2400" dirty="0" smtClean="0"/>
              <a:t>можно создать  </a:t>
            </a:r>
            <a:r>
              <a:rPr lang="ru-RU" sz="2400" dirty="0"/>
              <a:t>несколькими способами: с помощью почты, сайта </a:t>
            </a:r>
            <a:r>
              <a:rPr lang="en-US" sz="2400" dirty="0">
                <a:solidFill>
                  <a:srgbClr val="3C4043"/>
                </a:solidFill>
              </a:rPr>
              <a:t>Google Meet</a:t>
            </a:r>
            <a:r>
              <a:rPr lang="ru-RU" sz="2400" dirty="0"/>
              <a:t>, календаря.</a:t>
            </a:r>
          </a:p>
          <a:p>
            <a:pPr marL="0" indent="0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Рассмотрим первый вариант:</a:t>
            </a:r>
          </a:p>
          <a:p>
            <a:pPr marL="0" indent="0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Заходим в свою почту на </a:t>
            </a:r>
            <a:r>
              <a:rPr lang="ru-RU" sz="2400" b="0" i="0" dirty="0" err="1">
                <a:solidFill>
                  <a:srgbClr val="000000"/>
                </a:solidFill>
                <a:effectLst/>
              </a:rPr>
              <a:t>Gmail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, в левой панели по умолчанию установлена вкладка </a:t>
            </a:r>
            <a:r>
              <a:rPr lang="ru-RU" sz="2400" b="0" i="0" dirty="0" err="1">
                <a:solidFill>
                  <a:srgbClr val="000000"/>
                </a:solidFill>
                <a:effectLst/>
              </a:rPr>
              <a:t>Meet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 — нажимаем «Начать встречу», чтобы запустить свою конференцию или «Перейти на встречу», чтобы стать участником чужой. После этого Вы переходите  на сайт сервиса.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9B76199-D960-436B-B192-CC7C1AB8B4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6855" y="2571463"/>
            <a:ext cx="4478949" cy="3574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234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="" xmlns:a16="http://schemas.microsoft.com/office/drawing/2014/main" id="{60E9A6ED-B880-44EA-8D60-C9D3C82CCB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459C7C7-59BD-42DC-9708-42D78EAB5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52" y="501514"/>
            <a:ext cx="10897001" cy="41334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0" i="0" dirty="0">
                <a:effectLst/>
              </a:rPr>
              <a:t>После того, как </a:t>
            </a:r>
            <a:r>
              <a:rPr lang="ru-RU" sz="2400" b="0" i="0" dirty="0" smtClean="0">
                <a:effectLst/>
              </a:rPr>
              <a:t>была создана встреча, </a:t>
            </a:r>
            <a:r>
              <a:rPr lang="ru-RU" sz="2400" b="0" i="0" dirty="0">
                <a:effectLst/>
              </a:rPr>
              <a:t>запускается предварительное окно настроек, где нужно разрешить сайту доступ к камере и микрофону. Если нажать «Пропустить», то запрос разрешения будет появляться при запуске каждой встречи. Если нажать «Блокировать», то на конференции </a:t>
            </a:r>
            <a:r>
              <a:rPr lang="ru-RU" sz="2400" b="0" i="0" dirty="0" smtClean="0">
                <a:effectLst/>
              </a:rPr>
              <a:t>камера </a:t>
            </a:r>
            <a:r>
              <a:rPr lang="ru-RU" sz="2400" b="0" i="0" dirty="0">
                <a:effectLst/>
              </a:rPr>
              <a:t>и микрофон работать не будут. </a:t>
            </a:r>
            <a:r>
              <a:rPr lang="ru-RU" sz="2400" b="0" i="0" dirty="0" smtClean="0">
                <a:effectLst/>
              </a:rPr>
              <a:t>Рекомендуется </a:t>
            </a:r>
            <a:r>
              <a:rPr lang="ru-RU" sz="2400" b="0" i="0" dirty="0">
                <a:effectLst/>
              </a:rPr>
              <a:t>нажать «</a:t>
            </a:r>
            <a:r>
              <a:rPr lang="ru-RU" sz="2600" b="0" i="0" dirty="0">
                <a:effectLst/>
              </a:rPr>
              <a:t>Разрешить</a:t>
            </a:r>
            <a:r>
              <a:rPr lang="ru-RU" sz="2400" b="0" i="0" dirty="0">
                <a:effectLst/>
              </a:rPr>
              <a:t>», в дальнейшем можно будет включать/выключать камеру и микрофон уже в самой конференции.</a:t>
            </a:r>
          </a:p>
          <a:p>
            <a:pPr marL="0" indent="0" algn="just">
              <a:buNone/>
            </a:pPr>
            <a:r>
              <a:rPr lang="ru-RU" sz="2400" dirty="0"/>
              <a:t>В зависимости от скорости интернета необходимо выбрать разрешение отправляемого видео (стандартное разрешение (360р) или высокое разрешение (720р)). При плохом качестве интернета рекомендуется отключить </a:t>
            </a:r>
            <a:r>
              <a:rPr lang="ru-RU" sz="2400" dirty="0" smtClean="0"/>
              <a:t>видео, </a:t>
            </a:r>
            <a:r>
              <a:rPr lang="ru-RU" sz="2400" dirty="0"/>
              <a:t>оставив только звук.</a:t>
            </a:r>
          </a:p>
          <a:p>
            <a:pPr marL="0" indent="0" algn="just">
              <a:buNone/>
            </a:pPr>
            <a:endParaRPr lang="ru-RU" sz="2400" b="0" i="0" dirty="0">
              <a:effectLst/>
            </a:endParaRPr>
          </a:p>
          <a:p>
            <a:endParaRPr lang="ru-RU" sz="1900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A98C916A-778D-476D-89D5-D5BF2BD49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073" y="4025245"/>
            <a:ext cx="5900168" cy="283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91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8A87FC8-3AF9-4879-911B-80E9195E5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425"/>
            <a:ext cx="10515600" cy="20330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Можно продолжить настройки, например, оставить микрофон включенным, а камеру отключить на время конференции. </a:t>
            </a:r>
            <a:endParaRPr lang="ru-RU" sz="2400" b="0" i="0" dirty="0" smtClean="0">
              <a:solidFill>
                <a:srgbClr val="000000"/>
              </a:solidFill>
              <a:effectLst/>
            </a:endParaRPr>
          </a:p>
          <a:p>
            <a:pPr marL="0" indent="0" algn="just">
              <a:buNone/>
            </a:pPr>
            <a:r>
              <a:rPr lang="ru-RU" sz="2400" b="0" i="0" dirty="0" smtClean="0">
                <a:solidFill>
                  <a:srgbClr val="000000"/>
                </a:solidFill>
                <a:effectLst/>
              </a:rPr>
              <a:t>Справа 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сразу появляется ссылка на встречу, которую можно скопировать и разослать участникам. Когда предварительные настройки завершены, нажимаем кнопку «Присоединиться».</a:t>
            </a:r>
            <a:endParaRPr lang="ru-RU" sz="24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F289760D-B2FB-4D9B-A346-702777A29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839" y="2639505"/>
            <a:ext cx="8372475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12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0">
            <a:extLst>
              <a:ext uri="{FF2B5EF4-FFF2-40B4-BE49-F238E27FC236}">
                <a16:creationId xmlns="" xmlns:a16="http://schemas.microsoft.com/office/drawing/2014/main" id="{9427AF5F-9A0E-42B7-A252-FD64C9885F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403987-C4AC-4857-B559-2A8953A59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pPr algn="ctr"/>
            <a:r>
              <a:rPr lang="ru-RU" sz="4000" b="0" i="0" dirty="0">
                <a:effectLst/>
                <a:latin typeface="Roboto"/>
              </a:rPr>
              <a:t>Отправка приглашений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4C860E4-8091-4624-BE7E-BD2F5C71C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96" y="1904282"/>
            <a:ext cx="4359378" cy="495371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600" b="0" i="0" dirty="0">
                <a:effectLst/>
              </a:rPr>
              <a:t>После того, как </a:t>
            </a:r>
            <a:r>
              <a:rPr lang="ru-RU" sz="2600" b="0" i="0" dirty="0" smtClean="0">
                <a:effectLst/>
              </a:rPr>
              <a:t>нажата кнопка </a:t>
            </a:r>
            <a:r>
              <a:rPr lang="ru-RU" sz="2600" b="0" i="0" dirty="0">
                <a:effectLst/>
              </a:rPr>
              <a:t>«Присоединиться» и </a:t>
            </a:r>
            <a:r>
              <a:rPr lang="ru-RU" sz="2600" b="0" i="0" dirty="0" smtClean="0">
                <a:effectLst/>
              </a:rPr>
              <a:t>стартовала конференция, </a:t>
            </a:r>
            <a:r>
              <a:rPr lang="ru-RU" sz="2600" b="0" i="0" dirty="0">
                <a:effectLst/>
              </a:rPr>
              <a:t>появляется окно, где еще раз показывается ссылка на приглашение. Чтобы ее скопировать, </a:t>
            </a:r>
            <a:r>
              <a:rPr lang="ru-RU" sz="2600" dirty="0" smtClean="0"/>
              <a:t>активируется вкладка</a:t>
            </a:r>
            <a:r>
              <a:rPr lang="ru-RU" sz="2600" b="0" i="0" dirty="0" smtClean="0">
                <a:effectLst/>
              </a:rPr>
              <a:t> </a:t>
            </a:r>
            <a:r>
              <a:rPr lang="ru-RU" sz="2600" b="0" i="0" dirty="0">
                <a:effectLst/>
              </a:rPr>
              <a:t>«Копировать данные». </a:t>
            </a:r>
            <a:r>
              <a:rPr lang="ru-RU" sz="2600" b="0" i="0" dirty="0">
                <a:solidFill>
                  <a:srgbClr val="000000"/>
                </a:solidFill>
                <a:effectLst/>
              </a:rPr>
              <a:t>Можно сразу </a:t>
            </a:r>
            <a:r>
              <a:rPr lang="ru-RU" sz="2600" b="0" i="0" dirty="0" smtClean="0">
                <a:solidFill>
                  <a:srgbClr val="000000"/>
                </a:solidFill>
                <a:effectLst/>
              </a:rPr>
              <a:t>добавить </a:t>
            </a:r>
            <a:r>
              <a:rPr lang="ru-RU" sz="2600" b="0" i="0" dirty="0">
                <a:solidFill>
                  <a:srgbClr val="000000"/>
                </a:solidFill>
                <a:effectLst/>
              </a:rPr>
              <a:t>участников из адресной книги, для этого </a:t>
            </a:r>
            <a:r>
              <a:rPr lang="ru-RU" sz="2600" dirty="0" smtClean="0"/>
              <a:t>активируем вкладку</a:t>
            </a:r>
            <a:r>
              <a:rPr lang="ru-RU" sz="2600" b="0" i="0" dirty="0" smtClean="0">
                <a:solidFill>
                  <a:srgbClr val="000000"/>
                </a:solidFill>
                <a:effectLst/>
              </a:rPr>
              <a:t> </a:t>
            </a:r>
            <a:r>
              <a:rPr lang="ru-RU" sz="2600" b="0" i="0" dirty="0">
                <a:solidFill>
                  <a:srgbClr val="000000"/>
                </a:solidFill>
                <a:effectLst/>
              </a:rPr>
              <a:t>«Добавить» и выбираем адреса из выпадающего списка или прописываем их вручную.</a:t>
            </a:r>
            <a:endParaRPr lang="ru-RU" sz="2600" dirty="0"/>
          </a:p>
          <a:p>
            <a:pPr marL="0" indent="0">
              <a:buNone/>
            </a:pPr>
            <a:endParaRPr lang="ru-RU" sz="2000" b="0" i="0" dirty="0">
              <a:effectLst/>
              <a:latin typeface="Roboto"/>
            </a:endParaRPr>
          </a:p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E251D6A2-F80B-45C9-BAF2-11AFC2F218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4573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142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E6BEF86-C348-411C-B709-0F4F2C2E6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7019"/>
            <a:ext cx="10515600" cy="21430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Если вдруг вы потеряли или не сохранили ссылку на приглашение, ее можно найти в разделе «Информация о встрече». Тут же можно найти прикрепленные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файлы.</a:t>
            </a:r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FB987EA-1E57-47CB-B405-94C85EBE9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1287" y="2433637"/>
            <a:ext cx="555307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115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1C2449-28AF-4FB0-BD77-068C7F4FB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i="0" dirty="0">
                <a:solidFill>
                  <a:srgbClr val="111111"/>
                </a:solidFill>
                <a:effectLst/>
                <a:latin typeface="Roboto"/>
              </a:rPr>
              <a:t>Как присоединиться к встрече</a:t>
            </a:r>
            <a:br>
              <a:rPr lang="ru-RU" b="0" i="0" dirty="0">
                <a:solidFill>
                  <a:srgbClr val="111111"/>
                </a:solidFill>
                <a:effectLst/>
                <a:latin typeface="Roboto"/>
              </a:rPr>
            </a:b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9F64AAB5-32E1-41A2-8393-FDBEC132B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024" y="1332825"/>
            <a:ext cx="4686300" cy="28241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112C5E6E-62E7-41EF-BC35-57B55B04F7B0}"/>
              </a:ext>
            </a:extLst>
          </p:cNvPr>
          <p:cNvSpPr txBox="1"/>
          <p:nvPr/>
        </p:nvSpPr>
        <p:spPr>
          <a:xfrm>
            <a:off x="261153" y="1134862"/>
            <a:ext cx="6096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</a:rPr>
              <a:t>Если приглашение отправлено через </a:t>
            </a:r>
            <a:r>
              <a:rPr lang="ru-RU" sz="2400" b="0" i="0" dirty="0" err="1">
                <a:solidFill>
                  <a:srgbClr val="000000"/>
                </a:solidFill>
                <a:effectLst/>
              </a:rPr>
              <a:t>Google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</a:rPr>
              <a:t>Meet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, то после того как участнику на почту придет приглашение, нужно нажать на кнопку «Присоединиться».</a:t>
            </a:r>
            <a:endParaRPr lang="ru-RU" sz="2400" dirty="0"/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</a:rPr>
              <a:t>Если вам просто прислали ссылку, то появляется окно </a:t>
            </a:r>
            <a:r>
              <a:rPr lang="ru-RU" sz="2400" b="0" i="0" dirty="0" err="1">
                <a:solidFill>
                  <a:srgbClr val="000000"/>
                </a:solidFill>
                <a:effectLst/>
              </a:rPr>
              <a:t>преднастроек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 камеры и микрофона, там также нужно нажать кнопку  «Присоединиться».</a:t>
            </a:r>
          </a:p>
          <a:p>
            <a:pPr algn="just"/>
            <a:r>
              <a:rPr lang="ru-RU" sz="2400" b="0" i="0" dirty="0">
                <a:solidFill>
                  <a:srgbClr val="000000"/>
                </a:solidFill>
                <a:effectLst/>
              </a:rPr>
              <a:t>Чтобы вы могли попасть на встречу, нужно дождаться подтверждения от инициатора встречи — ему придет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уведомление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, и он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разрешит 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или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отклонит 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доступ. Это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функция защищает 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участников встречи от несанкционированного доступа третьих лиц.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E9E4EE76-89A1-48D0-9D36-0AE837456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9605" y="4749145"/>
            <a:ext cx="3767138" cy="1393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486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0F2374D-52C9-468B-9709-EFF87B629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i="0" dirty="0">
                <a:solidFill>
                  <a:srgbClr val="111111"/>
                </a:solidFill>
                <a:effectLst/>
                <a:latin typeface="Roboto"/>
              </a:rPr>
              <a:t>Как включить микрофон и камеру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B93B3DF-FB7A-4993-AFFB-33345C686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921"/>
            <a:ext cx="10515600" cy="2307079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4400" b="0" i="0" dirty="0">
                <a:solidFill>
                  <a:srgbClr val="000000"/>
                </a:solidFill>
                <a:effectLst/>
              </a:rPr>
              <a:t>Во время конференции может понадобиться включить/выключить микрофон и камеру. Например, вы даете слово другому участнику конференции, он должен включить свой микрофон, а вы свой можете выключить. Лучше, чтобы микрофон всегда был включен только у того, кто говорит, иначе будут посторонние шумы, и это помешает вести конференцию. Чтобы переключать микрофон и камеру, нужно просто нажать на соответствующий значок на нижней панели. Если значок белый — устройство работает, если красный перечеркнутый — значит отключено.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CBF25D2-9073-45AE-A722-87987B3F6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6692" y="3911190"/>
            <a:ext cx="48672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2174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974</Words>
  <Application>Microsoft Office PowerPoint</Application>
  <PresentationFormat>Произвольный</PresentationFormat>
  <Paragraphs>50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Организация видеоконференции  с использованием сервиса  Google meet</vt:lpstr>
      <vt:lpstr>Google Meet</vt:lpstr>
      <vt:lpstr>Создание встречи в Google Meet </vt:lpstr>
      <vt:lpstr>Презентация PowerPoint</vt:lpstr>
      <vt:lpstr>Презентация PowerPoint</vt:lpstr>
      <vt:lpstr>Отправка приглашений</vt:lpstr>
      <vt:lpstr>Презентация PowerPoint</vt:lpstr>
      <vt:lpstr>Как присоединиться к встрече </vt:lpstr>
      <vt:lpstr>Как включить микрофон и камеру</vt:lpstr>
      <vt:lpstr>Демонстрация экрана</vt:lpstr>
      <vt:lpstr>Участники и чат</vt:lpstr>
      <vt:lpstr>Окно программы</vt:lpstr>
      <vt:lpstr>Как закончить/покинуть конференцию</vt:lpstr>
      <vt:lpstr>Рекомендации</vt:lpstr>
      <vt:lpstr>Советы для качественной видеосвязи</vt:lpstr>
      <vt:lpstr>Примечания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 Ю. Новикова</cp:lastModifiedBy>
  <cp:revision>36</cp:revision>
  <dcterms:created xsi:type="dcterms:W3CDTF">2020-11-15T17:51:16Z</dcterms:created>
  <dcterms:modified xsi:type="dcterms:W3CDTF">2020-11-16T09:36:13Z</dcterms:modified>
</cp:coreProperties>
</file>