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85" r:id="rId4"/>
    <p:sldId id="257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83" r:id="rId23"/>
    <p:sldId id="284" r:id="rId24"/>
    <p:sldId id="286" r:id="rId25"/>
    <p:sldId id="287" r:id="rId26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64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955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955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955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42160" y="0"/>
            <a:ext cx="204470" cy="619125"/>
          </a:xfrm>
          <a:custGeom>
            <a:avLst/>
            <a:gdLst/>
            <a:ahLst/>
            <a:cxnLst/>
            <a:rect l="l" t="t" r="r" b="b"/>
            <a:pathLst>
              <a:path w="204469" h="619125">
                <a:moveTo>
                  <a:pt x="54990" y="0"/>
                </a:moveTo>
                <a:lnTo>
                  <a:pt x="0" y="0"/>
                </a:lnTo>
                <a:lnTo>
                  <a:pt x="148970" y="618743"/>
                </a:lnTo>
                <a:lnTo>
                  <a:pt x="204215" y="618743"/>
                </a:lnTo>
                <a:lnTo>
                  <a:pt x="54990" y="0"/>
                </a:lnTo>
                <a:close/>
              </a:path>
            </a:pathLst>
          </a:custGeom>
          <a:solidFill>
            <a:srgbClr val="395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87" y="1103756"/>
            <a:ext cx="520954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955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608" y="1855469"/>
            <a:ext cx="6624320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47669" y="10074333"/>
            <a:ext cx="367537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9834" y="10073958"/>
            <a:ext cx="459740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3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g"/><Relationship Id="rId9" Type="http://schemas.openxmlformats.org/officeDocument/2006/relationships/image" Target="../media/image7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jpg"/><Relationship Id="rId10" Type="http://schemas.openxmlformats.org/officeDocument/2006/relationships/image" Target="../media/image96.jp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9.png"/><Relationship Id="rId9" Type="http://schemas.openxmlformats.org/officeDocument/2006/relationships/image" Target="../media/image10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download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87" y="1103756"/>
            <a:ext cx="5209540" cy="1107996"/>
          </a:xfrm>
        </p:spPr>
        <p:txBody>
          <a:bodyPr/>
          <a:lstStyle/>
          <a:p>
            <a:r>
              <a:rPr lang="ru-RU" dirty="0"/>
              <a:t>Организация видеоконференции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использованием сервиса </a:t>
            </a:r>
            <a:br>
              <a:rPr lang="ru-RU" dirty="0"/>
            </a:br>
            <a:r>
              <a:rPr lang="en-US" dirty="0" smtClean="0"/>
              <a:t>Microsoft </a:t>
            </a:r>
            <a:r>
              <a:rPr lang="en-US" dirty="0"/>
              <a:t>Teams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5450" y="3441700"/>
            <a:ext cx="6624320" cy="830997"/>
          </a:xfrm>
        </p:spPr>
        <p:txBody>
          <a:bodyPr/>
          <a:lstStyle/>
          <a:p>
            <a:pPr algn="r"/>
            <a:r>
              <a:rPr lang="ru-RU" dirty="0" smtClean="0"/>
              <a:t>Вишневская Марина Петровна,</a:t>
            </a:r>
            <a:endParaRPr lang="ru-RU" dirty="0"/>
          </a:p>
          <a:p>
            <a:pPr algn="r"/>
            <a:r>
              <a:rPr lang="ru-RU" dirty="0"/>
              <a:t>старший методист ЦДОТ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7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026" y="1408251"/>
            <a:ext cx="5146675" cy="212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3955F0"/>
                </a:solidFill>
                <a:latin typeface="Arial"/>
                <a:cs typeface="Arial"/>
              </a:rPr>
              <a:t>Стандартные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элементы</a:t>
            </a:r>
            <a:r>
              <a:rPr sz="2400" b="1" spc="8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Команды</a:t>
            </a:r>
            <a:endParaRPr sz="2400">
              <a:latin typeface="Arial"/>
              <a:cs typeface="Arial"/>
            </a:endParaRPr>
          </a:p>
          <a:p>
            <a:pPr marL="361315" indent="-342265">
              <a:lnSpc>
                <a:spcPct val="100000"/>
              </a:lnSpc>
              <a:spcBef>
                <a:spcPts val="1630"/>
              </a:spcBef>
              <a:buFont typeface="Segoe UI Symbol"/>
              <a:buChar char="❑"/>
              <a:tabLst>
                <a:tab pos="361950" algn="l"/>
              </a:tabLst>
            </a:pPr>
            <a:r>
              <a:rPr sz="2000" spc="-10" dirty="0">
                <a:latin typeface="Arial"/>
                <a:cs typeface="Arial"/>
              </a:rPr>
              <a:t>«Общий»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канал.</a:t>
            </a:r>
            <a:endParaRPr sz="2000">
              <a:latin typeface="Arial"/>
              <a:cs typeface="Arial"/>
            </a:endParaRPr>
          </a:p>
          <a:p>
            <a:pPr marL="361315" indent="-342265">
              <a:lnSpc>
                <a:spcPct val="100000"/>
              </a:lnSpc>
              <a:buFont typeface="Segoe UI Symbol"/>
              <a:buChar char="❑"/>
              <a:tabLst>
                <a:tab pos="361950" algn="l"/>
              </a:tabLst>
            </a:pPr>
            <a:r>
              <a:rPr sz="2000" spc="-10" dirty="0">
                <a:latin typeface="Arial"/>
                <a:cs typeface="Arial"/>
              </a:rPr>
              <a:t>Беседы.</a:t>
            </a:r>
            <a:endParaRPr sz="2000">
              <a:latin typeface="Arial"/>
              <a:cs typeface="Arial"/>
            </a:endParaRPr>
          </a:p>
          <a:p>
            <a:pPr marL="361315" indent="-342265">
              <a:lnSpc>
                <a:spcPct val="100000"/>
              </a:lnSpc>
              <a:buFont typeface="Segoe UI Symbol"/>
              <a:buChar char="❑"/>
              <a:tabLst>
                <a:tab pos="361950" algn="l"/>
              </a:tabLst>
            </a:pPr>
            <a:r>
              <a:rPr sz="2000" spc="-10" dirty="0">
                <a:latin typeface="Arial"/>
                <a:cs typeface="Arial"/>
              </a:rPr>
              <a:t>Файлы.</a:t>
            </a:r>
            <a:endParaRPr sz="2000">
              <a:latin typeface="Arial"/>
              <a:cs typeface="Arial"/>
            </a:endParaRPr>
          </a:p>
          <a:p>
            <a:pPr marL="361315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61950" algn="l"/>
              </a:tabLst>
            </a:pPr>
            <a:r>
              <a:rPr sz="2000" spc="-10" dirty="0">
                <a:latin typeface="Arial"/>
                <a:cs typeface="Arial"/>
              </a:rPr>
              <a:t>Записная книжка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класса.</a:t>
            </a:r>
            <a:endParaRPr sz="2000">
              <a:latin typeface="Arial"/>
              <a:cs typeface="Arial"/>
            </a:endParaRPr>
          </a:p>
          <a:p>
            <a:pPr marL="361315" indent="-342265">
              <a:lnSpc>
                <a:spcPct val="100000"/>
              </a:lnSpc>
              <a:buFont typeface="Segoe UI Symbol"/>
              <a:buChar char="❑"/>
              <a:tabLst>
                <a:tab pos="361950" algn="l"/>
              </a:tabLst>
            </a:pPr>
            <a:r>
              <a:rPr sz="2000" spc="-10" dirty="0">
                <a:latin typeface="Arial"/>
                <a:cs typeface="Arial"/>
              </a:rPr>
              <a:t>Задания.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6136" y="4660391"/>
            <a:ext cx="6714744" cy="36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91455"/>
            <a:ext cx="6422136" cy="325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3492" y="5478779"/>
            <a:ext cx="2780030" cy="311150"/>
          </a:xfrm>
          <a:custGeom>
            <a:avLst/>
            <a:gdLst/>
            <a:ahLst/>
            <a:cxnLst/>
            <a:rect l="l" t="t" r="r" b="b"/>
            <a:pathLst>
              <a:path w="2780029" h="311150">
                <a:moveTo>
                  <a:pt x="0" y="310896"/>
                </a:moveTo>
                <a:lnTo>
                  <a:pt x="2779776" y="310896"/>
                </a:lnTo>
                <a:lnTo>
                  <a:pt x="2779776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6611" y="5707379"/>
            <a:ext cx="728980" cy="210820"/>
          </a:xfrm>
          <a:custGeom>
            <a:avLst/>
            <a:gdLst/>
            <a:ahLst/>
            <a:cxnLst/>
            <a:rect l="l" t="t" r="r" b="b"/>
            <a:pathLst>
              <a:path w="728980" h="210820">
                <a:moveTo>
                  <a:pt x="0" y="210312"/>
                </a:moveTo>
                <a:lnTo>
                  <a:pt x="728472" y="210312"/>
                </a:lnTo>
                <a:lnTo>
                  <a:pt x="728472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7493507"/>
            <a:ext cx="3108960" cy="551815"/>
          </a:xfrm>
          <a:custGeom>
            <a:avLst/>
            <a:gdLst/>
            <a:ahLst/>
            <a:cxnLst/>
            <a:rect l="l" t="t" r="r" b="b"/>
            <a:pathLst>
              <a:path w="3108960" h="551815">
                <a:moveTo>
                  <a:pt x="0" y="551688"/>
                </a:moveTo>
                <a:lnTo>
                  <a:pt x="3108960" y="551688"/>
                </a:lnTo>
                <a:lnTo>
                  <a:pt x="3108960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331" y="1408251"/>
            <a:ext cx="681355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Добавление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пользователей в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вашу</a:t>
            </a:r>
            <a:r>
              <a:rPr sz="2400" b="1" spc="-1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Команду</a:t>
            </a:r>
            <a:endParaRPr sz="2400">
              <a:latin typeface="Arial"/>
              <a:cs typeface="Arial"/>
            </a:endParaRPr>
          </a:p>
          <a:p>
            <a:pPr marL="368935" indent="-342265">
              <a:lnSpc>
                <a:spcPct val="100000"/>
              </a:lnSpc>
              <a:spcBef>
                <a:spcPts val="2215"/>
              </a:spcBef>
              <a:buFont typeface="Segoe UI Symbol"/>
              <a:buChar char="❑"/>
              <a:tabLst>
                <a:tab pos="369570" algn="l"/>
              </a:tabLst>
            </a:pPr>
            <a:r>
              <a:rPr sz="2000" spc="-25" dirty="0">
                <a:latin typeface="Arial"/>
                <a:cs typeface="Arial"/>
              </a:rPr>
              <a:t>Находясь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5" dirty="0">
                <a:latin typeface="Arial"/>
                <a:cs typeface="Arial"/>
              </a:rPr>
              <a:t>закладке </a:t>
            </a:r>
            <a:r>
              <a:rPr sz="2000" spc="-10" dirty="0">
                <a:latin typeface="Arial"/>
                <a:cs typeface="Arial"/>
              </a:rPr>
              <a:t>«Команды», </a:t>
            </a:r>
            <a:r>
              <a:rPr sz="2000" spc="-30" dirty="0">
                <a:latin typeface="Arial"/>
                <a:cs typeface="Arial"/>
              </a:rPr>
              <a:t>добавьте </a:t>
            </a:r>
            <a:r>
              <a:rPr sz="2000" spc="-10" dirty="0">
                <a:latin typeface="Arial"/>
                <a:cs typeface="Arial"/>
              </a:rPr>
              <a:t>гостя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Arial"/>
                <a:cs typeface="Arial"/>
              </a:rPr>
              <a:t>команду, </a:t>
            </a:r>
            <a:r>
              <a:rPr sz="2000" spc="-10" dirty="0">
                <a:latin typeface="Arial"/>
                <a:cs typeface="Arial"/>
              </a:rPr>
              <a:t>нажав </a:t>
            </a:r>
            <a:r>
              <a:rPr sz="2000" spc="-5" dirty="0">
                <a:latin typeface="Arial"/>
                <a:cs typeface="Arial"/>
              </a:rPr>
              <a:t>три </a:t>
            </a:r>
            <a:r>
              <a:rPr sz="2000" spc="-10" dirty="0">
                <a:latin typeface="Arial"/>
                <a:cs typeface="Arial"/>
              </a:rPr>
              <a:t>точки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«Управление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командой».</a:t>
            </a:r>
            <a:endParaRPr sz="2000">
              <a:latin typeface="Arial"/>
              <a:cs typeface="Arial"/>
            </a:endParaRPr>
          </a:p>
          <a:p>
            <a:pPr marL="368935" marR="969010" indent="-342265">
              <a:lnSpc>
                <a:spcPct val="100000"/>
              </a:lnSpc>
              <a:buFont typeface="Segoe UI Symbol"/>
              <a:buChar char="❑"/>
              <a:tabLst>
                <a:tab pos="369570" algn="l"/>
              </a:tabLst>
            </a:pPr>
            <a:r>
              <a:rPr sz="2000" spc="-30" dirty="0">
                <a:latin typeface="Arial"/>
                <a:cs typeface="Arial"/>
              </a:rPr>
              <a:t>Добавьте </a:t>
            </a:r>
            <a:r>
              <a:rPr sz="2000" spc="-35" dirty="0">
                <a:latin typeface="Arial"/>
                <a:cs typeface="Arial"/>
              </a:rPr>
              <a:t>одного </a:t>
            </a:r>
            <a:r>
              <a:rPr sz="2000" spc="-15" dirty="0">
                <a:latin typeface="Arial"/>
                <a:cs typeface="Arial"/>
              </a:rPr>
              <a:t>или нескольких </a:t>
            </a:r>
            <a:r>
              <a:rPr sz="2000" spc="-20" dirty="0">
                <a:latin typeface="Arial"/>
                <a:cs typeface="Arial"/>
              </a:rPr>
              <a:t>учеников </a:t>
            </a:r>
            <a:r>
              <a:rPr sz="2000" spc="-15" dirty="0">
                <a:latin typeface="Arial"/>
                <a:cs typeface="Arial"/>
              </a:rPr>
              <a:t>или  </a:t>
            </a:r>
            <a:r>
              <a:rPr sz="2000" spc="-20" dirty="0">
                <a:latin typeface="Arial"/>
                <a:cs typeface="Arial"/>
              </a:rPr>
              <a:t>учителей </a:t>
            </a:r>
            <a:r>
              <a:rPr sz="2000" spc="-10" dirty="0">
                <a:latin typeface="Arial"/>
                <a:cs typeface="Arial"/>
              </a:rPr>
              <a:t>из вашей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организации.</a:t>
            </a:r>
            <a:endParaRPr sz="2000">
              <a:latin typeface="Arial"/>
              <a:cs typeface="Arial"/>
            </a:endParaRPr>
          </a:p>
          <a:p>
            <a:pPr marL="368935" indent="-342265">
              <a:lnSpc>
                <a:spcPct val="100000"/>
              </a:lnSpc>
              <a:buFont typeface="Segoe UI Symbol"/>
              <a:buChar char="❑"/>
              <a:tabLst>
                <a:tab pos="369570" algn="l"/>
                <a:tab pos="4985385" algn="l"/>
              </a:tabLst>
            </a:pPr>
            <a:r>
              <a:rPr sz="2000" spc="-35" dirty="0">
                <a:latin typeface="Arial"/>
                <a:cs typeface="Arial"/>
              </a:rPr>
              <a:t>Вводите </a:t>
            </a:r>
            <a:r>
              <a:rPr sz="2000" spc="-10" dirty="0">
                <a:latin typeface="Arial"/>
                <a:cs typeface="Arial"/>
              </a:rPr>
              <a:t>имена </a:t>
            </a:r>
            <a:r>
              <a:rPr sz="2000" spc="-15" dirty="0">
                <a:latin typeface="Arial"/>
                <a:cs typeface="Arial"/>
              </a:rPr>
              <a:t>или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названия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учётных	</a:t>
            </a:r>
            <a:r>
              <a:rPr sz="2000" spc="-10" dirty="0">
                <a:latin typeface="Arial"/>
                <a:cs typeface="Arial"/>
              </a:rPr>
              <a:t>записей.</a:t>
            </a:r>
            <a:endParaRPr sz="20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Система покажет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подсказку.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1232" y="5090159"/>
            <a:ext cx="3794760" cy="1667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7055" y="5202935"/>
            <a:ext cx="3429000" cy="1301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0408" y="6211823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27686" y="0"/>
                </a:moveTo>
                <a:lnTo>
                  <a:pt x="0" y="0"/>
                </a:lnTo>
                <a:lnTo>
                  <a:pt x="41528" y="82296"/>
                </a:lnTo>
                <a:lnTo>
                  <a:pt x="76200" y="13715"/>
                </a:lnTo>
                <a:lnTo>
                  <a:pt x="27686" y="13715"/>
                </a:lnTo>
                <a:lnTo>
                  <a:pt x="276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1555" y="5416295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5">
                <a:moveTo>
                  <a:pt x="0" y="0"/>
                </a:moveTo>
                <a:lnTo>
                  <a:pt x="0" y="810768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5271" y="6211823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39">
                <a:moveTo>
                  <a:pt x="27431" y="0"/>
                </a:moveTo>
                <a:lnTo>
                  <a:pt x="0" y="0"/>
                </a:lnTo>
                <a:lnTo>
                  <a:pt x="0" y="15239"/>
                </a:lnTo>
                <a:lnTo>
                  <a:pt x="20574" y="15239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8779" y="6295643"/>
            <a:ext cx="1332230" cy="180340"/>
          </a:xfrm>
          <a:custGeom>
            <a:avLst/>
            <a:gdLst/>
            <a:ahLst/>
            <a:cxnLst/>
            <a:rect l="l" t="t" r="r" b="b"/>
            <a:pathLst>
              <a:path w="1332229" h="180339">
                <a:moveTo>
                  <a:pt x="0" y="179832"/>
                </a:moveTo>
                <a:lnTo>
                  <a:pt x="1331976" y="179832"/>
                </a:lnTo>
                <a:lnTo>
                  <a:pt x="1331976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8779" y="5213603"/>
            <a:ext cx="228600" cy="180340"/>
          </a:xfrm>
          <a:custGeom>
            <a:avLst/>
            <a:gdLst/>
            <a:ahLst/>
            <a:cxnLst/>
            <a:rect l="l" t="t" r="r" b="b"/>
            <a:pathLst>
              <a:path w="228600" h="180339">
                <a:moveTo>
                  <a:pt x="0" y="179832"/>
                </a:moveTo>
                <a:lnTo>
                  <a:pt x="228600" y="179832"/>
                </a:lnTo>
                <a:lnTo>
                  <a:pt x="22860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8288" y="6720840"/>
            <a:ext cx="3593591" cy="1356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8496" y="6861047"/>
            <a:ext cx="3172968" cy="935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8759" y="6778752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26542" y="0"/>
                </a:moveTo>
                <a:lnTo>
                  <a:pt x="0" y="0"/>
                </a:lnTo>
                <a:lnTo>
                  <a:pt x="39877" y="82296"/>
                </a:lnTo>
                <a:lnTo>
                  <a:pt x="73151" y="13716"/>
                </a:lnTo>
                <a:lnTo>
                  <a:pt x="26542" y="13716"/>
                </a:lnTo>
                <a:lnTo>
                  <a:pt x="265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9908" y="647395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6991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3623" y="6778752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27431" y="0"/>
                </a:moveTo>
                <a:lnTo>
                  <a:pt x="0" y="0"/>
                </a:lnTo>
                <a:lnTo>
                  <a:pt x="0" y="12192"/>
                </a:lnTo>
                <a:lnTo>
                  <a:pt x="20574" y="12192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20" y="6882383"/>
            <a:ext cx="3678936" cy="2051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895" y="6995159"/>
            <a:ext cx="3310128" cy="1688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1023" y="7808976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4">
                <a:moveTo>
                  <a:pt x="11429" y="0"/>
                </a:moveTo>
                <a:lnTo>
                  <a:pt x="0" y="33527"/>
                </a:lnTo>
                <a:lnTo>
                  <a:pt x="24384" y="27431"/>
                </a:lnTo>
                <a:lnTo>
                  <a:pt x="21589" y="21589"/>
                </a:lnTo>
                <a:lnTo>
                  <a:pt x="17145" y="21589"/>
                </a:lnTo>
                <a:lnTo>
                  <a:pt x="12826" y="12445"/>
                </a:lnTo>
                <a:lnTo>
                  <a:pt x="15748" y="9143"/>
                </a:lnTo>
                <a:lnTo>
                  <a:pt x="114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6264" y="7464552"/>
            <a:ext cx="304800" cy="363220"/>
          </a:xfrm>
          <a:custGeom>
            <a:avLst/>
            <a:gdLst/>
            <a:ahLst/>
            <a:cxnLst/>
            <a:rect l="l" t="t" r="r" b="b"/>
            <a:pathLst>
              <a:path w="304800" h="363220">
                <a:moveTo>
                  <a:pt x="300736" y="0"/>
                </a:moveTo>
                <a:lnTo>
                  <a:pt x="0" y="353567"/>
                </a:lnTo>
                <a:lnTo>
                  <a:pt x="4063" y="362711"/>
                </a:lnTo>
                <a:lnTo>
                  <a:pt x="304800" y="9143"/>
                </a:lnTo>
                <a:lnTo>
                  <a:pt x="3007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12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083" y="105536"/>
            <a:ext cx="6119495" cy="158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68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45681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Роли </a:t>
            </a: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пользователей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в</a:t>
            </a:r>
            <a:r>
              <a:rPr sz="2400" b="1" spc="-6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Команде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7" y="3322319"/>
            <a:ext cx="7546036" cy="398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0083" y="9232493"/>
            <a:ext cx="3766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3955F0"/>
                </a:solidFill>
                <a:latin typeface="Calibri"/>
                <a:cs typeface="Calibri"/>
              </a:rPr>
              <a:t>(1) </a:t>
            </a:r>
            <a:r>
              <a:rPr sz="1800" dirty="0">
                <a:solidFill>
                  <a:srgbClr val="3955F0"/>
                </a:solidFill>
                <a:latin typeface="Calibri"/>
                <a:cs typeface="Calibri"/>
              </a:rPr>
              <a:t>- </a:t>
            </a:r>
            <a:r>
              <a:rPr sz="1800" spc="-25" dirty="0">
                <a:solidFill>
                  <a:srgbClr val="3955F0"/>
                </a:solidFill>
                <a:latin typeface="Calibri"/>
                <a:cs typeface="Calibri"/>
              </a:rPr>
              <a:t>управляется </a:t>
            </a:r>
            <a:r>
              <a:rPr sz="1800" spc="-5" dirty="0">
                <a:solidFill>
                  <a:srgbClr val="3955F0"/>
                </a:solidFill>
                <a:latin typeface="Calibri"/>
                <a:cs typeface="Calibri"/>
              </a:rPr>
              <a:t>владельцем</a:t>
            </a:r>
            <a:r>
              <a:rPr sz="1800" spc="-200" dirty="0">
                <a:solidFill>
                  <a:srgbClr val="3955F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955F0"/>
                </a:solidFill>
                <a:latin typeface="Calibri"/>
                <a:cs typeface="Calibri"/>
              </a:rPr>
              <a:t>команды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782" y="105536"/>
            <a:ext cx="6550025" cy="367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0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42506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Настройка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команды</a:t>
            </a:r>
            <a:endParaRPr sz="2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755"/>
              </a:spcBef>
            </a:pPr>
            <a:r>
              <a:rPr sz="2000" spc="-25" dirty="0">
                <a:latin typeface="Arial"/>
                <a:cs typeface="Arial"/>
              </a:rPr>
              <a:t>Находясь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5" dirty="0">
                <a:latin typeface="Arial"/>
                <a:cs typeface="Arial"/>
              </a:rPr>
              <a:t>закладке «Команды», зайдите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меню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«Настройки»</a:t>
            </a:r>
            <a:endParaRPr sz="20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Скорректируйте </a:t>
            </a:r>
            <a:r>
              <a:rPr sz="2000" spc="-10" dirty="0">
                <a:latin typeface="Arial"/>
                <a:cs typeface="Arial"/>
              </a:rPr>
              <a:t>настройки команды </a:t>
            </a:r>
            <a:r>
              <a:rPr sz="2000" spc="-5" dirty="0">
                <a:latin typeface="Arial"/>
                <a:cs typeface="Arial"/>
              </a:rPr>
              <a:t>по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необходимости:</a:t>
            </a:r>
            <a:endParaRPr sz="2000">
              <a:latin typeface="Arial"/>
              <a:cs typeface="Arial"/>
            </a:endParaRPr>
          </a:p>
          <a:p>
            <a:pPr marL="823594" indent="-342265">
              <a:lnSpc>
                <a:spcPct val="100000"/>
              </a:lnSpc>
              <a:buFont typeface="Segoe UI Symbol"/>
              <a:buChar char="❑"/>
              <a:tabLst>
                <a:tab pos="824230" algn="l"/>
              </a:tabLst>
            </a:pPr>
            <a:r>
              <a:rPr sz="2000" spc="-10" dirty="0">
                <a:latin typeface="Arial"/>
                <a:cs typeface="Arial"/>
              </a:rPr>
              <a:t>Добавить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аватар.</a:t>
            </a:r>
            <a:endParaRPr sz="2000">
              <a:latin typeface="Arial"/>
              <a:cs typeface="Arial"/>
            </a:endParaRPr>
          </a:p>
          <a:p>
            <a:pPr marL="823594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824230" algn="l"/>
              </a:tabLst>
            </a:pPr>
            <a:r>
              <a:rPr sz="2000" spc="-10" dirty="0">
                <a:latin typeface="Arial"/>
                <a:cs typeface="Arial"/>
              </a:rPr>
              <a:t>Изменить возможности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участников.</a:t>
            </a:r>
            <a:endParaRPr sz="2000">
              <a:latin typeface="Arial"/>
              <a:cs typeface="Arial"/>
            </a:endParaRPr>
          </a:p>
          <a:p>
            <a:pPr marL="823594" indent="-342265">
              <a:lnSpc>
                <a:spcPct val="100000"/>
              </a:lnSpc>
              <a:buFont typeface="Segoe UI Symbol"/>
              <a:buChar char="❑"/>
              <a:tabLst>
                <a:tab pos="824230" algn="l"/>
              </a:tabLst>
            </a:pPr>
            <a:r>
              <a:rPr sz="2000" spc="-10" dirty="0">
                <a:latin typeface="Arial"/>
                <a:cs typeface="Arial"/>
              </a:rPr>
              <a:t>Запретить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эмодзи.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336" y="4343399"/>
            <a:ext cx="6714744" cy="466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7184" y="5519927"/>
            <a:ext cx="115824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0632" y="5218175"/>
            <a:ext cx="640080" cy="360045"/>
          </a:xfrm>
          <a:custGeom>
            <a:avLst/>
            <a:gdLst/>
            <a:ahLst/>
            <a:cxnLst/>
            <a:rect l="l" t="t" r="r" b="b"/>
            <a:pathLst>
              <a:path w="640079" h="360045">
                <a:moveTo>
                  <a:pt x="15748" y="0"/>
                </a:moveTo>
                <a:lnTo>
                  <a:pt x="0" y="29845"/>
                </a:lnTo>
                <a:lnTo>
                  <a:pt x="624205" y="359663"/>
                </a:lnTo>
                <a:lnTo>
                  <a:pt x="640080" y="329946"/>
                </a:lnTo>
                <a:lnTo>
                  <a:pt x="157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9396" y="5612891"/>
            <a:ext cx="741045" cy="238125"/>
          </a:xfrm>
          <a:custGeom>
            <a:avLst/>
            <a:gdLst/>
            <a:ahLst/>
            <a:cxnLst/>
            <a:rect l="l" t="t" r="r" b="b"/>
            <a:pathLst>
              <a:path w="741045" h="238125">
                <a:moveTo>
                  <a:pt x="0" y="237744"/>
                </a:moveTo>
                <a:lnTo>
                  <a:pt x="740663" y="237744"/>
                </a:lnTo>
                <a:lnTo>
                  <a:pt x="740663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0700" y="4957571"/>
            <a:ext cx="984885" cy="320040"/>
          </a:xfrm>
          <a:custGeom>
            <a:avLst/>
            <a:gdLst/>
            <a:ahLst/>
            <a:cxnLst/>
            <a:rect l="l" t="t" r="r" b="b"/>
            <a:pathLst>
              <a:path w="984885" h="320039">
                <a:moveTo>
                  <a:pt x="0" y="320039"/>
                </a:moveTo>
                <a:lnTo>
                  <a:pt x="984503" y="320039"/>
                </a:lnTo>
                <a:lnTo>
                  <a:pt x="984503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339" y="5935979"/>
            <a:ext cx="1792605" cy="2880360"/>
          </a:xfrm>
          <a:custGeom>
            <a:avLst/>
            <a:gdLst/>
            <a:ahLst/>
            <a:cxnLst/>
            <a:rect l="l" t="t" r="r" b="b"/>
            <a:pathLst>
              <a:path w="1792605" h="2880359">
                <a:moveTo>
                  <a:pt x="0" y="2880360"/>
                </a:moveTo>
                <a:lnTo>
                  <a:pt x="1792224" y="2880360"/>
                </a:lnTo>
                <a:lnTo>
                  <a:pt x="1792224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0192" y="6269735"/>
            <a:ext cx="112775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9439" y="5864351"/>
            <a:ext cx="762000" cy="463550"/>
          </a:xfrm>
          <a:custGeom>
            <a:avLst/>
            <a:gdLst/>
            <a:ahLst/>
            <a:cxnLst/>
            <a:rect l="l" t="t" r="r" b="b"/>
            <a:pathLst>
              <a:path w="762000" h="463550">
                <a:moveTo>
                  <a:pt x="745236" y="0"/>
                </a:moveTo>
                <a:lnTo>
                  <a:pt x="0" y="434213"/>
                </a:lnTo>
                <a:lnTo>
                  <a:pt x="16891" y="463296"/>
                </a:lnTo>
                <a:lnTo>
                  <a:pt x="762000" y="29210"/>
                </a:lnTo>
                <a:lnTo>
                  <a:pt x="7452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7464" y="4977383"/>
            <a:ext cx="774192" cy="234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782" y="105536"/>
            <a:ext cx="6609715" cy="279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0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42506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Работа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с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файлами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в</a:t>
            </a:r>
            <a:r>
              <a:rPr sz="2400" b="1" spc="2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канале</a:t>
            </a:r>
            <a:endParaRPr sz="2400">
              <a:latin typeface="Arial"/>
              <a:cs typeface="Arial"/>
            </a:endParaRPr>
          </a:p>
          <a:p>
            <a:pPr marL="414020" indent="-342265">
              <a:lnSpc>
                <a:spcPct val="100000"/>
              </a:lnSpc>
              <a:spcBef>
                <a:spcPts val="2040"/>
              </a:spcBef>
              <a:buFont typeface="Segoe UI Symbol"/>
              <a:buChar char="❑"/>
              <a:tabLst>
                <a:tab pos="414655" algn="l"/>
                <a:tab pos="3456940" algn="l"/>
              </a:tabLst>
            </a:pPr>
            <a:r>
              <a:rPr sz="2000" spc="-15" dirty="0">
                <a:latin typeface="Arial"/>
                <a:cs typeface="Arial"/>
              </a:rPr>
              <a:t>Создайте </a:t>
            </a:r>
            <a:r>
              <a:rPr sz="2000" spc="-5" dirty="0">
                <a:latin typeface="Arial"/>
                <a:cs typeface="Arial"/>
              </a:rPr>
              <a:t>папку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вашем	</a:t>
            </a:r>
            <a:r>
              <a:rPr sz="2000" spc="-15" dirty="0">
                <a:latin typeface="Arial"/>
                <a:cs typeface="Arial"/>
              </a:rPr>
              <a:t>канале.</a:t>
            </a:r>
            <a:endParaRPr sz="2000">
              <a:latin typeface="Arial"/>
              <a:cs typeface="Arial"/>
            </a:endParaRPr>
          </a:p>
          <a:p>
            <a:pPr marL="414020" marR="5080" indent="-342265">
              <a:lnSpc>
                <a:spcPct val="100000"/>
              </a:lnSpc>
              <a:buFont typeface="Segoe UI Symbol"/>
              <a:buChar char="❑"/>
              <a:tabLst>
                <a:tab pos="414655" algn="l"/>
              </a:tabLst>
            </a:pPr>
            <a:r>
              <a:rPr sz="2000" spc="-10" dirty="0">
                <a:latin typeface="Arial"/>
                <a:cs typeface="Arial"/>
              </a:rPr>
              <a:t>Поместите </a:t>
            </a:r>
            <a:r>
              <a:rPr sz="2000" spc="-45" dirty="0">
                <a:latin typeface="Arial"/>
                <a:cs typeface="Arial"/>
              </a:rPr>
              <a:t>туда </a:t>
            </a:r>
            <a:r>
              <a:rPr sz="2000" spc="-10" dirty="0">
                <a:latin typeface="Arial"/>
                <a:cs typeface="Arial"/>
              </a:rPr>
              <a:t>файл </a:t>
            </a:r>
            <a:r>
              <a:rPr sz="2000" spc="-5" dirty="0">
                <a:latin typeface="Arial"/>
                <a:cs typeface="Arial"/>
              </a:rPr>
              <a:t>Word </a:t>
            </a:r>
            <a:r>
              <a:rPr sz="2000" spc="-35" dirty="0">
                <a:latin typeface="Arial"/>
                <a:cs typeface="Arial"/>
              </a:rPr>
              <a:t>(подготовьте </a:t>
            </a:r>
            <a:r>
              <a:rPr sz="2000" spc="-10" dirty="0">
                <a:latin typeface="Arial"/>
                <a:cs typeface="Arial"/>
              </a:rPr>
              <a:t>заранее на  рабочем столе) </a:t>
            </a: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10" dirty="0">
                <a:latin typeface="Arial"/>
                <a:cs typeface="Arial"/>
              </a:rPr>
              <a:t>создайте его </a:t>
            </a:r>
            <a:r>
              <a:rPr sz="2000" spc="-20" dirty="0">
                <a:latin typeface="Arial"/>
                <a:cs typeface="Arial"/>
              </a:rPr>
              <a:t>внутри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Teams.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7064" y="3745991"/>
            <a:ext cx="5138927" cy="281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4223" y="3883151"/>
            <a:ext cx="4764024" cy="237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696" y="6723888"/>
            <a:ext cx="3855720" cy="198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6808" y="6861047"/>
            <a:ext cx="3413760" cy="1624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4064" y="6760464"/>
            <a:ext cx="88900" cy="100965"/>
          </a:xfrm>
          <a:custGeom>
            <a:avLst/>
            <a:gdLst/>
            <a:ahLst/>
            <a:cxnLst/>
            <a:rect l="l" t="t" r="r" b="b"/>
            <a:pathLst>
              <a:path w="88900" h="100965">
                <a:moveTo>
                  <a:pt x="32131" y="0"/>
                </a:moveTo>
                <a:lnTo>
                  <a:pt x="0" y="0"/>
                </a:lnTo>
                <a:lnTo>
                  <a:pt x="48260" y="100584"/>
                </a:lnTo>
                <a:lnTo>
                  <a:pt x="88391" y="16764"/>
                </a:lnTo>
                <a:lnTo>
                  <a:pt x="32131" y="16764"/>
                </a:lnTo>
                <a:lnTo>
                  <a:pt x="32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1308" y="6333743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0"/>
                </a:moveTo>
                <a:lnTo>
                  <a:pt x="0" y="445008"/>
                </a:lnTo>
              </a:path>
            </a:pathLst>
          </a:custGeom>
          <a:ln w="335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48071" y="6760464"/>
            <a:ext cx="33655" cy="18415"/>
          </a:xfrm>
          <a:custGeom>
            <a:avLst/>
            <a:gdLst/>
            <a:ahLst/>
            <a:cxnLst/>
            <a:rect l="l" t="t" r="r" b="b"/>
            <a:pathLst>
              <a:path w="33654" h="18415">
                <a:moveTo>
                  <a:pt x="33527" y="0"/>
                </a:moveTo>
                <a:lnTo>
                  <a:pt x="0" y="0"/>
                </a:lnTo>
                <a:lnTo>
                  <a:pt x="0" y="18287"/>
                </a:lnTo>
                <a:lnTo>
                  <a:pt x="25145" y="18287"/>
                </a:lnTo>
                <a:lnTo>
                  <a:pt x="335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9020" y="7194803"/>
            <a:ext cx="1106805" cy="350520"/>
          </a:xfrm>
          <a:custGeom>
            <a:avLst/>
            <a:gdLst/>
            <a:ahLst/>
            <a:cxnLst/>
            <a:rect l="l" t="t" r="r" b="b"/>
            <a:pathLst>
              <a:path w="1106804" h="350520">
                <a:moveTo>
                  <a:pt x="0" y="350520"/>
                </a:moveTo>
                <a:lnTo>
                  <a:pt x="1106424" y="350520"/>
                </a:lnTo>
                <a:lnTo>
                  <a:pt x="1106424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9884" y="8087867"/>
            <a:ext cx="762000" cy="243840"/>
          </a:xfrm>
          <a:custGeom>
            <a:avLst/>
            <a:gdLst/>
            <a:ahLst/>
            <a:cxnLst/>
            <a:rect l="l" t="t" r="r" b="b"/>
            <a:pathLst>
              <a:path w="762000" h="243840">
                <a:moveTo>
                  <a:pt x="0" y="243839"/>
                </a:moveTo>
                <a:lnTo>
                  <a:pt x="762000" y="243839"/>
                </a:lnTo>
                <a:lnTo>
                  <a:pt x="7620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6544" y="7976615"/>
            <a:ext cx="106679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5008" y="7589519"/>
            <a:ext cx="1637030" cy="451484"/>
          </a:xfrm>
          <a:custGeom>
            <a:avLst/>
            <a:gdLst/>
            <a:ahLst/>
            <a:cxnLst/>
            <a:rect l="l" t="t" r="r" b="b"/>
            <a:pathLst>
              <a:path w="1637029" h="451484">
                <a:moveTo>
                  <a:pt x="8127" y="0"/>
                </a:moveTo>
                <a:lnTo>
                  <a:pt x="0" y="31749"/>
                </a:lnTo>
                <a:lnTo>
                  <a:pt x="1628647" y="451103"/>
                </a:lnTo>
                <a:lnTo>
                  <a:pt x="1636776" y="419353"/>
                </a:lnTo>
                <a:lnTo>
                  <a:pt x="81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2035" y="4329683"/>
            <a:ext cx="414655" cy="234950"/>
          </a:xfrm>
          <a:custGeom>
            <a:avLst/>
            <a:gdLst/>
            <a:ahLst/>
            <a:cxnLst/>
            <a:rect l="l" t="t" r="r" b="b"/>
            <a:pathLst>
              <a:path w="414654" h="234950">
                <a:moveTo>
                  <a:pt x="0" y="234696"/>
                </a:moveTo>
                <a:lnTo>
                  <a:pt x="414527" y="234696"/>
                </a:lnTo>
                <a:lnTo>
                  <a:pt x="414527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1847" y="5132831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39" h="100964">
                <a:moveTo>
                  <a:pt x="33274" y="0"/>
                </a:moveTo>
                <a:lnTo>
                  <a:pt x="0" y="0"/>
                </a:lnTo>
                <a:lnTo>
                  <a:pt x="49911" y="100584"/>
                </a:lnTo>
                <a:lnTo>
                  <a:pt x="91439" y="16763"/>
                </a:lnTo>
                <a:lnTo>
                  <a:pt x="33274" y="16763"/>
                </a:lnTo>
                <a:lnTo>
                  <a:pt x="332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2140" y="4562855"/>
            <a:ext cx="0" cy="588645"/>
          </a:xfrm>
          <a:custGeom>
            <a:avLst/>
            <a:gdLst/>
            <a:ahLst/>
            <a:cxnLst/>
            <a:rect l="l" t="t" r="r" b="b"/>
            <a:pathLst>
              <a:path h="588645">
                <a:moveTo>
                  <a:pt x="0" y="0"/>
                </a:moveTo>
                <a:lnTo>
                  <a:pt x="0" y="588263"/>
                </a:lnTo>
              </a:path>
            </a:pathLst>
          </a:custGeom>
          <a:ln w="335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8903" y="5132831"/>
            <a:ext cx="33655" cy="18415"/>
          </a:xfrm>
          <a:custGeom>
            <a:avLst/>
            <a:gdLst/>
            <a:ahLst/>
            <a:cxnLst/>
            <a:rect l="l" t="t" r="r" b="b"/>
            <a:pathLst>
              <a:path w="33654" h="18414">
                <a:moveTo>
                  <a:pt x="33528" y="0"/>
                </a:moveTo>
                <a:lnTo>
                  <a:pt x="0" y="0"/>
                </a:lnTo>
                <a:lnTo>
                  <a:pt x="0" y="18287"/>
                </a:lnTo>
                <a:lnTo>
                  <a:pt x="25146" y="18287"/>
                </a:lnTo>
                <a:lnTo>
                  <a:pt x="335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4564" y="5231891"/>
            <a:ext cx="707390" cy="234950"/>
          </a:xfrm>
          <a:custGeom>
            <a:avLst/>
            <a:gdLst/>
            <a:ahLst/>
            <a:cxnLst/>
            <a:rect l="l" t="t" r="r" b="b"/>
            <a:pathLst>
              <a:path w="707389" h="234950">
                <a:moveTo>
                  <a:pt x="0" y="234696"/>
                </a:moveTo>
                <a:lnTo>
                  <a:pt x="707136" y="234696"/>
                </a:lnTo>
                <a:lnTo>
                  <a:pt x="70713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840" y="6303263"/>
            <a:ext cx="2968752" cy="2395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" y="6440423"/>
            <a:ext cx="2523744" cy="2048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524" y="6935723"/>
            <a:ext cx="746760" cy="207645"/>
          </a:xfrm>
          <a:custGeom>
            <a:avLst/>
            <a:gdLst/>
            <a:ahLst/>
            <a:cxnLst/>
            <a:rect l="l" t="t" r="r" b="b"/>
            <a:pathLst>
              <a:path w="746760" h="207645">
                <a:moveTo>
                  <a:pt x="0" y="207263"/>
                </a:moveTo>
                <a:lnTo>
                  <a:pt x="746760" y="207263"/>
                </a:lnTo>
                <a:lnTo>
                  <a:pt x="74676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300" y="7533131"/>
            <a:ext cx="1308100" cy="314325"/>
          </a:xfrm>
          <a:custGeom>
            <a:avLst/>
            <a:gdLst/>
            <a:ahLst/>
            <a:cxnLst/>
            <a:rect l="l" t="t" r="r" b="b"/>
            <a:pathLst>
              <a:path w="1308100" h="314325">
                <a:moveTo>
                  <a:pt x="0" y="313944"/>
                </a:moveTo>
                <a:lnTo>
                  <a:pt x="1307591" y="313944"/>
                </a:lnTo>
                <a:lnTo>
                  <a:pt x="1307591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8951" y="7434071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90">
                <a:moveTo>
                  <a:pt x="32143" y="0"/>
                </a:moveTo>
                <a:lnTo>
                  <a:pt x="0" y="0"/>
                </a:lnTo>
                <a:lnTo>
                  <a:pt x="48209" y="97535"/>
                </a:lnTo>
                <a:lnTo>
                  <a:pt x="88392" y="16255"/>
                </a:lnTo>
                <a:lnTo>
                  <a:pt x="32143" y="16255"/>
                </a:lnTo>
                <a:lnTo>
                  <a:pt x="321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195" y="7141464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848"/>
                </a:lnTo>
              </a:path>
            </a:pathLst>
          </a:custGeom>
          <a:ln w="33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2960" y="7434071"/>
            <a:ext cx="33655" cy="15240"/>
          </a:xfrm>
          <a:custGeom>
            <a:avLst/>
            <a:gdLst/>
            <a:ahLst/>
            <a:cxnLst/>
            <a:rect l="l" t="t" r="r" b="b"/>
            <a:pathLst>
              <a:path w="33655" h="15240">
                <a:moveTo>
                  <a:pt x="33528" y="0"/>
                </a:moveTo>
                <a:lnTo>
                  <a:pt x="0" y="0"/>
                </a:lnTo>
                <a:lnTo>
                  <a:pt x="0" y="15239"/>
                </a:lnTo>
                <a:lnTo>
                  <a:pt x="25146" y="15239"/>
                </a:lnTo>
                <a:lnTo>
                  <a:pt x="335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16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903" y="105536"/>
            <a:ext cx="6402705" cy="308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29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37299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Редактирование </a:t>
            </a:r>
            <a:r>
              <a:rPr sz="2400" b="1" spc="-15" dirty="0">
                <a:solidFill>
                  <a:srgbClr val="3955F0"/>
                </a:solidFill>
                <a:latin typeface="Arial"/>
                <a:cs typeface="Arial"/>
              </a:rPr>
              <a:t>документа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в</a:t>
            </a:r>
            <a:r>
              <a:rPr sz="2400" b="1" spc="10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2400">
              <a:latin typeface="Arial"/>
              <a:cs typeface="Arial"/>
            </a:endParaRPr>
          </a:p>
          <a:p>
            <a:pPr marL="361950" marR="5080" indent="-342265">
              <a:lnSpc>
                <a:spcPct val="100000"/>
              </a:lnSpc>
              <a:spcBef>
                <a:spcPts val="1350"/>
              </a:spcBef>
              <a:buFont typeface="Segoe UI Symbol"/>
              <a:buChar char="❑"/>
              <a:tabLst>
                <a:tab pos="362585" algn="l"/>
                <a:tab pos="3697604" algn="l"/>
              </a:tabLst>
            </a:pPr>
            <a:r>
              <a:rPr sz="2000" spc="-10" dirty="0">
                <a:latin typeface="Arial"/>
                <a:cs typeface="Arial"/>
              </a:rPr>
              <a:t>Нажав </a:t>
            </a:r>
            <a:r>
              <a:rPr sz="2000" spc="-5" dirty="0">
                <a:latin typeface="Arial"/>
                <a:cs typeface="Arial"/>
              </a:rPr>
              <a:t>три </a:t>
            </a:r>
            <a:r>
              <a:rPr sz="2000" spc="-10" dirty="0">
                <a:latin typeface="Arial"/>
                <a:cs typeface="Arial"/>
              </a:rPr>
              <a:t>точки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файле,	</a:t>
            </a:r>
            <a:r>
              <a:rPr sz="2000" spc="-10" dirty="0">
                <a:latin typeface="Arial"/>
                <a:cs typeface="Arial"/>
              </a:rPr>
              <a:t>посмотрите </a:t>
            </a:r>
            <a:r>
              <a:rPr sz="2000" spc="-15" dirty="0">
                <a:latin typeface="Arial"/>
                <a:cs typeface="Arial"/>
              </a:rPr>
              <a:t>доступные  </a:t>
            </a:r>
            <a:r>
              <a:rPr sz="2000" spc="-10" dirty="0">
                <a:latin typeface="Arial"/>
                <a:cs typeface="Arial"/>
              </a:rPr>
              <a:t>операции </a:t>
            </a:r>
            <a:r>
              <a:rPr sz="2000" spc="-5" dirty="0">
                <a:latin typeface="Arial"/>
                <a:cs typeface="Arial"/>
              </a:rPr>
              <a:t>с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файлом.</a:t>
            </a:r>
            <a:endParaRPr sz="2000">
              <a:latin typeface="Arial"/>
              <a:cs typeface="Arial"/>
            </a:endParaRPr>
          </a:p>
          <a:p>
            <a:pPr marL="361950" indent="-342265">
              <a:lnSpc>
                <a:spcPct val="100000"/>
              </a:lnSpc>
              <a:buFont typeface="Segoe UI Symbol"/>
              <a:buChar char="❑"/>
              <a:tabLst>
                <a:tab pos="362585" algn="l"/>
              </a:tabLst>
            </a:pPr>
            <a:r>
              <a:rPr sz="2000" spc="-10" dirty="0">
                <a:latin typeface="Arial"/>
                <a:cs typeface="Arial"/>
              </a:rPr>
              <a:t>Откройте </a:t>
            </a:r>
            <a:r>
              <a:rPr sz="2000" spc="-15" dirty="0">
                <a:latin typeface="Arial"/>
                <a:cs typeface="Arial"/>
              </a:rPr>
              <a:t>файл, </a:t>
            </a:r>
            <a:r>
              <a:rPr sz="2000" spc="-10" dirty="0">
                <a:latin typeface="Arial"/>
                <a:cs typeface="Arial"/>
              </a:rPr>
              <a:t>нажав </a:t>
            </a:r>
            <a:r>
              <a:rPr sz="2000" spc="-15" dirty="0">
                <a:latin typeface="Arial"/>
                <a:cs typeface="Arial"/>
              </a:rPr>
              <a:t>«Редактировать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Teams».</a:t>
            </a:r>
            <a:endParaRPr sz="2000">
              <a:latin typeface="Arial"/>
              <a:cs typeface="Arial"/>
            </a:endParaRPr>
          </a:p>
          <a:p>
            <a:pPr marL="361950" indent="-342265">
              <a:lnSpc>
                <a:spcPct val="100000"/>
              </a:lnSpc>
              <a:buFont typeface="Segoe UI Symbol"/>
              <a:buChar char="❑"/>
              <a:tabLst>
                <a:tab pos="362585" algn="l"/>
                <a:tab pos="3011170" algn="l"/>
              </a:tabLst>
            </a:pPr>
            <a:r>
              <a:rPr sz="2000" spc="-10" dirty="0">
                <a:latin typeface="Arial"/>
                <a:cs typeface="Arial"/>
              </a:rPr>
              <a:t>Измените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документ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	</a:t>
            </a:r>
            <a:r>
              <a:rPr sz="2000" spc="-10" dirty="0">
                <a:latin typeface="Arial"/>
                <a:cs typeface="Arial"/>
              </a:rPr>
              <a:t>закройте.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391" y="3867911"/>
            <a:ext cx="7019544" cy="423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4017263"/>
            <a:ext cx="6541008" cy="375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4547" y="5420867"/>
            <a:ext cx="603885" cy="509270"/>
          </a:xfrm>
          <a:custGeom>
            <a:avLst/>
            <a:gdLst/>
            <a:ahLst/>
            <a:cxnLst/>
            <a:rect l="l" t="t" r="r" b="b"/>
            <a:pathLst>
              <a:path w="603885" h="509270">
                <a:moveTo>
                  <a:pt x="0" y="509015"/>
                </a:moveTo>
                <a:lnTo>
                  <a:pt x="603503" y="509015"/>
                </a:lnTo>
                <a:lnTo>
                  <a:pt x="603503" y="0"/>
                </a:lnTo>
                <a:lnTo>
                  <a:pt x="0" y="0"/>
                </a:lnTo>
                <a:lnTo>
                  <a:pt x="0" y="509015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815" y="5154167"/>
            <a:ext cx="661670" cy="579120"/>
          </a:xfrm>
          <a:custGeom>
            <a:avLst/>
            <a:gdLst/>
            <a:ahLst/>
            <a:cxnLst/>
            <a:rect l="l" t="t" r="r" b="b"/>
            <a:pathLst>
              <a:path w="661670" h="579120">
                <a:moveTo>
                  <a:pt x="637921" y="0"/>
                </a:moveTo>
                <a:lnTo>
                  <a:pt x="0" y="552450"/>
                </a:lnTo>
                <a:lnTo>
                  <a:pt x="23622" y="579119"/>
                </a:lnTo>
                <a:lnTo>
                  <a:pt x="661416" y="26669"/>
                </a:lnTo>
                <a:lnTo>
                  <a:pt x="6379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7464" y="5096255"/>
            <a:ext cx="115824" cy="109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824" y="7714488"/>
            <a:ext cx="5934456" cy="1673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0703" y="7894319"/>
            <a:ext cx="5382768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6176" y="5458967"/>
            <a:ext cx="469391" cy="393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4652" y="5457443"/>
            <a:ext cx="475615" cy="402590"/>
          </a:xfrm>
          <a:custGeom>
            <a:avLst/>
            <a:gdLst/>
            <a:ahLst/>
            <a:cxnLst/>
            <a:rect l="l" t="t" r="r" b="b"/>
            <a:pathLst>
              <a:path w="475614" h="402589">
                <a:moveTo>
                  <a:pt x="0" y="402336"/>
                </a:moveTo>
                <a:lnTo>
                  <a:pt x="475488" y="402336"/>
                </a:lnTo>
                <a:lnTo>
                  <a:pt x="475488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9144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4084" y="4692395"/>
            <a:ext cx="1783080" cy="347980"/>
          </a:xfrm>
          <a:custGeom>
            <a:avLst/>
            <a:gdLst/>
            <a:ahLst/>
            <a:cxnLst/>
            <a:rect l="l" t="t" r="r" b="b"/>
            <a:pathLst>
              <a:path w="1783079" h="347979">
                <a:moveTo>
                  <a:pt x="0" y="347472"/>
                </a:moveTo>
                <a:lnTo>
                  <a:pt x="1783080" y="347472"/>
                </a:lnTo>
                <a:lnTo>
                  <a:pt x="1783080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3611" y="8218931"/>
            <a:ext cx="1009015" cy="347980"/>
          </a:xfrm>
          <a:custGeom>
            <a:avLst/>
            <a:gdLst/>
            <a:ahLst/>
            <a:cxnLst/>
            <a:rect l="l" t="t" r="r" b="b"/>
            <a:pathLst>
              <a:path w="1009014" h="347979">
                <a:moveTo>
                  <a:pt x="0" y="347471"/>
                </a:moveTo>
                <a:lnTo>
                  <a:pt x="1008888" y="347471"/>
                </a:lnTo>
                <a:lnTo>
                  <a:pt x="1008888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7096" y="8110727"/>
            <a:ext cx="97790" cy="106680"/>
          </a:xfrm>
          <a:custGeom>
            <a:avLst/>
            <a:gdLst/>
            <a:ahLst/>
            <a:cxnLst/>
            <a:rect l="l" t="t" r="r" b="b"/>
            <a:pathLst>
              <a:path w="97789" h="106679">
                <a:moveTo>
                  <a:pt x="35432" y="0"/>
                </a:moveTo>
                <a:lnTo>
                  <a:pt x="0" y="0"/>
                </a:lnTo>
                <a:lnTo>
                  <a:pt x="53212" y="106679"/>
                </a:lnTo>
                <a:lnTo>
                  <a:pt x="97536" y="17779"/>
                </a:lnTo>
                <a:lnTo>
                  <a:pt x="35432" y="17779"/>
                </a:lnTo>
                <a:lnTo>
                  <a:pt x="354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0435" y="7467600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6"/>
                </a:lnTo>
              </a:path>
            </a:pathLst>
          </a:custGeom>
          <a:ln w="335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7200" y="8110727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5">
                <a:moveTo>
                  <a:pt x="36575" y="0"/>
                </a:moveTo>
                <a:lnTo>
                  <a:pt x="0" y="0"/>
                </a:lnTo>
                <a:lnTo>
                  <a:pt x="0" y="18287"/>
                </a:lnTo>
                <a:lnTo>
                  <a:pt x="27432" y="18287"/>
                </a:lnTo>
                <a:lnTo>
                  <a:pt x="36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782" y="1255851"/>
            <a:ext cx="4394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Планирование</a:t>
            </a:r>
            <a:r>
              <a:rPr spc="-45" dirty="0"/>
              <a:t> </a:t>
            </a:r>
            <a:r>
              <a:rPr spc="-10" dirty="0"/>
              <a:t>онлайн-урока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0090" y="322203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237" y="1791715"/>
            <a:ext cx="6748780" cy="251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Откройте пункт </a:t>
            </a:r>
            <a:r>
              <a:rPr sz="1800" dirty="0">
                <a:latin typeface="Arial"/>
                <a:cs typeface="Arial"/>
              </a:rPr>
              <a:t>меню «Календарь»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Teams.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dirty="0">
                <a:latin typeface="Arial"/>
                <a:cs typeface="Arial"/>
              </a:rPr>
              <a:t>Выберите </a:t>
            </a:r>
            <a:r>
              <a:rPr sz="1800" spc="-30" dirty="0">
                <a:latin typeface="Arial"/>
                <a:cs typeface="Arial"/>
              </a:rPr>
              <a:t>удобную </a:t>
            </a:r>
            <a:r>
              <a:rPr sz="1800" spc="-5" dirty="0">
                <a:latin typeface="Arial"/>
                <a:cs typeface="Arial"/>
              </a:rPr>
              <a:t>дату </a:t>
            </a:r>
            <a:r>
              <a:rPr sz="1800" dirty="0">
                <a:latin typeface="Arial"/>
                <a:cs typeface="Arial"/>
              </a:rPr>
              <a:t>и время </a:t>
            </a:r>
            <a:r>
              <a:rPr sz="1800" spc="-5" dirty="0">
                <a:latin typeface="Arial"/>
                <a:cs typeface="Arial"/>
              </a:rPr>
              <a:t>проведения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собрания.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Кликните на выбранный </a:t>
            </a:r>
            <a:r>
              <a:rPr sz="1800" dirty="0">
                <a:latin typeface="Arial"/>
                <a:cs typeface="Arial"/>
              </a:rPr>
              <a:t>интервал.</a:t>
            </a:r>
            <a:endParaRPr sz="1800">
              <a:latin typeface="Arial"/>
              <a:cs typeface="Arial"/>
            </a:endParaRPr>
          </a:p>
          <a:p>
            <a:pPr marL="356870" marR="151765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  <a:tab pos="6150610" algn="l"/>
              </a:tabLst>
            </a:pPr>
            <a:r>
              <a:rPr sz="1800" spc="-5" dirty="0">
                <a:latin typeface="Arial"/>
                <a:cs typeface="Arial"/>
              </a:rPr>
              <a:t>Введите следующие </a:t>
            </a:r>
            <a:r>
              <a:rPr sz="1800" dirty="0">
                <a:latin typeface="Arial"/>
                <a:cs typeface="Arial"/>
              </a:rPr>
              <a:t>параметры встречи: </a:t>
            </a:r>
            <a:r>
              <a:rPr sz="1800" spc="-5" dirty="0">
                <a:latin typeface="Arial"/>
                <a:cs typeface="Arial"/>
              </a:rPr>
              <a:t>Название, </a:t>
            </a:r>
            <a:r>
              <a:rPr sz="1800" dirty="0">
                <a:latin typeface="Arial"/>
                <a:cs typeface="Arial"/>
              </a:rPr>
              <a:t>Дата,  Время проведения. </a:t>
            </a:r>
            <a:r>
              <a:rPr sz="1800" spc="-25" dirty="0">
                <a:latin typeface="Arial"/>
                <a:cs typeface="Arial"/>
              </a:rPr>
              <a:t>Также </a:t>
            </a:r>
            <a:r>
              <a:rPr sz="1800" spc="-5" dirty="0">
                <a:latin typeface="Arial"/>
                <a:cs typeface="Arial"/>
              </a:rPr>
              <a:t>требуется добавить </a:t>
            </a:r>
            <a:r>
              <a:rPr sz="1800" spc="-30" dirty="0">
                <a:latin typeface="Arial"/>
                <a:cs typeface="Arial"/>
              </a:rPr>
              <a:t>хотя </a:t>
            </a:r>
            <a:r>
              <a:rPr sz="1800" dirty="0">
                <a:latin typeface="Arial"/>
                <a:cs typeface="Arial"/>
              </a:rPr>
              <a:t>бы  </a:t>
            </a:r>
            <a:r>
              <a:rPr sz="1800" spc="-25" dirty="0">
                <a:latin typeface="Arial"/>
                <a:cs typeface="Arial"/>
              </a:rPr>
              <a:t>одного </a:t>
            </a:r>
            <a:r>
              <a:rPr sz="1800" spc="-5" dirty="0">
                <a:latin typeface="Arial"/>
                <a:cs typeface="Arial"/>
              </a:rPr>
              <a:t>участника, </a:t>
            </a:r>
            <a:r>
              <a:rPr sz="1800" dirty="0">
                <a:latin typeface="Arial"/>
                <a:cs typeface="Arial"/>
              </a:rPr>
              <a:t>кроме вас, в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поле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«Участники	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25" dirty="0">
                <a:latin typeface="Arial"/>
                <a:cs typeface="Arial"/>
              </a:rPr>
              <a:t>Добавьте </a:t>
            </a:r>
            <a:r>
              <a:rPr sz="1800" spc="-5" dirty="0">
                <a:latin typeface="Arial"/>
                <a:cs typeface="Arial"/>
              </a:rPr>
              <a:t>произвольный </a:t>
            </a:r>
            <a:r>
              <a:rPr sz="1800" dirty="0">
                <a:latin typeface="Arial"/>
                <a:cs typeface="Arial"/>
              </a:rPr>
              <a:t>(например, свой персональный) e-  </a:t>
            </a:r>
            <a:r>
              <a:rPr sz="1800" spc="5" dirty="0">
                <a:latin typeface="Arial"/>
                <a:cs typeface="Arial"/>
              </a:rPr>
              <a:t>mail. </a:t>
            </a:r>
            <a:r>
              <a:rPr sz="1800" spc="-5" dirty="0">
                <a:latin typeface="Arial"/>
                <a:cs typeface="Arial"/>
              </a:rPr>
              <a:t>Нажмите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«Отправить».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Собрание сохранится </a:t>
            </a:r>
            <a:r>
              <a:rPr sz="1800" dirty="0">
                <a:latin typeface="Arial"/>
                <a:cs typeface="Arial"/>
              </a:rPr>
              <a:t>в вашем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календаре.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5688" y="3136391"/>
            <a:ext cx="451103" cy="41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3120" y="3163823"/>
            <a:ext cx="341375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7703" y="4584191"/>
            <a:ext cx="3480815" cy="202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6576" y="4703063"/>
            <a:ext cx="3096768" cy="1642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4816" y="6641433"/>
            <a:ext cx="3246422" cy="2590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3840" y="6757415"/>
            <a:ext cx="2862071" cy="2246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241" y="6620150"/>
            <a:ext cx="3474861" cy="2350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184" y="6739127"/>
            <a:ext cx="3087624" cy="2017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3848" y="7967471"/>
            <a:ext cx="1445260" cy="85725"/>
          </a:xfrm>
          <a:custGeom>
            <a:avLst/>
            <a:gdLst/>
            <a:ahLst/>
            <a:cxnLst/>
            <a:rect l="l" t="t" r="r" b="b"/>
            <a:pathLst>
              <a:path w="1445260" h="85725">
                <a:moveTo>
                  <a:pt x="84835" y="0"/>
                </a:moveTo>
                <a:lnTo>
                  <a:pt x="0" y="43560"/>
                </a:lnTo>
                <a:lnTo>
                  <a:pt x="85725" y="85343"/>
                </a:lnTo>
                <a:lnTo>
                  <a:pt x="85470" y="57022"/>
                </a:lnTo>
                <a:lnTo>
                  <a:pt x="85470" y="56895"/>
                </a:lnTo>
                <a:lnTo>
                  <a:pt x="1444752" y="43433"/>
                </a:lnTo>
                <a:lnTo>
                  <a:pt x="1444618" y="28447"/>
                </a:lnTo>
                <a:lnTo>
                  <a:pt x="85089" y="28447"/>
                </a:lnTo>
                <a:lnTo>
                  <a:pt x="84835" y="0"/>
                </a:lnTo>
                <a:close/>
              </a:path>
              <a:path w="1445260" h="85725">
                <a:moveTo>
                  <a:pt x="1444498" y="14985"/>
                </a:moveTo>
                <a:lnTo>
                  <a:pt x="85089" y="28447"/>
                </a:lnTo>
                <a:lnTo>
                  <a:pt x="1444618" y="28447"/>
                </a:lnTo>
                <a:lnTo>
                  <a:pt x="1444498" y="149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2391" y="6440423"/>
            <a:ext cx="85725" cy="268605"/>
          </a:xfrm>
          <a:custGeom>
            <a:avLst/>
            <a:gdLst/>
            <a:ahLst/>
            <a:cxnLst/>
            <a:rect l="l" t="t" r="r" b="b"/>
            <a:pathLst>
              <a:path w="85725" h="268604">
                <a:moveTo>
                  <a:pt x="85344" y="183134"/>
                </a:moveTo>
                <a:lnTo>
                  <a:pt x="0" y="183134"/>
                </a:lnTo>
                <a:lnTo>
                  <a:pt x="42672" y="268224"/>
                </a:lnTo>
                <a:lnTo>
                  <a:pt x="85344" y="183134"/>
                </a:lnTo>
                <a:close/>
              </a:path>
              <a:path w="85725" h="268604">
                <a:moveTo>
                  <a:pt x="56896" y="0"/>
                </a:moveTo>
                <a:lnTo>
                  <a:pt x="28448" y="0"/>
                </a:lnTo>
                <a:lnTo>
                  <a:pt x="28448" y="183134"/>
                </a:lnTo>
                <a:lnTo>
                  <a:pt x="56896" y="183134"/>
                </a:lnTo>
                <a:lnTo>
                  <a:pt x="568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782" y="1188211"/>
            <a:ext cx="439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Планирование</a:t>
            </a:r>
            <a:r>
              <a:rPr spc="-35" dirty="0"/>
              <a:t> </a:t>
            </a:r>
            <a:r>
              <a:rPr spc="-10" dirty="0"/>
              <a:t>онлайн-урока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6659" y="1744726"/>
            <a:ext cx="65201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Вновь откройте </a:t>
            </a:r>
            <a:r>
              <a:rPr sz="1800" dirty="0">
                <a:latin typeface="Arial"/>
                <a:cs typeface="Arial"/>
              </a:rPr>
              <a:t>собрание, </a:t>
            </a:r>
            <a:r>
              <a:rPr sz="1800" spc="-5" dirty="0">
                <a:latin typeface="Arial"/>
                <a:cs typeface="Arial"/>
              </a:rPr>
              <a:t>кликнув на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него.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Зайдите </a:t>
            </a:r>
            <a:r>
              <a:rPr sz="1800" dirty="0">
                <a:latin typeface="Arial"/>
                <a:cs typeface="Arial"/>
              </a:rPr>
              <a:t>в параметры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собрания.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Скорректируйте </a:t>
            </a:r>
            <a:r>
              <a:rPr sz="1800" spc="5" dirty="0">
                <a:latin typeface="Arial"/>
                <a:cs typeface="Arial"/>
              </a:rPr>
              <a:t>список </a:t>
            </a:r>
            <a:r>
              <a:rPr sz="1800" spc="-5" dirty="0">
                <a:latin typeface="Arial"/>
                <a:cs typeface="Arial"/>
              </a:rPr>
              <a:t>выступающих,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чтобы</a:t>
            </a:r>
            <a:endParaRPr sz="1800">
              <a:latin typeface="Arial"/>
              <a:cs typeface="Arial"/>
            </a:endParaRPr>
          </a:p>
          <a:p>
            <a:pPr marL="356870" marR="27051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контролировать </a:t>
            </a:r>
            <a:r>
              <a:rPr sz="1800" spc="-5" dirty="0">
                <a:latin typeface="Arial"/>
                <a:cs typeface="Arial"/>
              </a:rPr>
              <a:t>конференцию. </a:t>
            </a:r>
            <a:r>
              <a:rPr sz="1800" dirty="0">
                <a:latin typeface="Arial"/>
                <a:cs typeface="Arial"/>
              </a:rPr>
              <a:t>При такой </a:t>
            </a:r>
            <a:r>
              <a:rPr sz="1800" spc="-5" dirty="0">
                <a:latin typeface="Arial"/>
                <a:cs typeface="Arial"/>
              </a:rPr>
              <a:t>настройке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вы  </a:t>
            </a:r>
            <a:r>
              <a:rPr sz="1800" spc="-20" dirty="0">
                <a:latin typeface="Arial"/>
                <a:cs typeface="Arial"/>
              </a:rPr>
              <a:t>сможете </a:t>
            </a:r>
            <a:r>
              <a:rPr sz="1800" spc="-5" dirty="0">
                <a:latin typeface="Arial"/>
                <a:cs typeface="Arial"/>
              </a:rPr>
              <a:t>управлять </a:t>
            </a:r>
            <a:r>
              <a:rPr sz="1800" dirty="0">
                <a:latin typeface="Arial"/>
                <a:cs typeface="Arial"/>
              </a:rPr>
              <a:t>микрофонами </a:t>
            </a:r>
            <a:r>
              <a:rPr sz="1800" spc="-5" dirty="0">
                <a:latin typeface="Arial"/>
                <a:cs typeface="Arial"/>
              </a:rPr>
              <a:t>участников,  демонстрировать </a:t>
            </a:r>
            <a:r>
              <a:rPr sz="1800" dirty="0">
                <a:latin typeface="Arial"/>
                <a:cs typeface="Arial"/>
              </a:rPr>
              <a:t>свой </a:t>
            </a:r>
            <a:r>
              <a:rPr sz="1800" spc="-5" dirty="0">
                <a:latin typeface="Arial"/>
                <a:cs typeface="Arial"/>
              </a:rPr>
              <a:t>экран, управлять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ролями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(например, назначить другого пользователя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соведущим),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а </a:t>
            </a:r>
            <a:r>
              <a:rPr sz="1800" spc="-5" dirty="0">
                <a:latin typeface="Arial"/>
                <a:cs typeface="Arial"/>
              </a:rPr>
              <a:t>также </a:t>
            </a:r>
            <a:r>
              <a:rPr sz="1800" spc="-25" dirty="0">
                <a:latin typeface="Arial"/>
                <a:cs typeface="Arial"/>
              </a:rPr>
              <a:t>удалять </a:t>
            </a:r>
            <a:r>
              <a:rPr sz="1800" spc="-10" dirty="0">
                <a:latin typeface="Arial"/>
                <a:cs typeface="Arial"/>
              </a:rPr>
              <a:t>пользователя </a:t>
            </a:r>
            <a:r>
              <a:rPr sz="1800" dirty="0">
                <a:latin typeface="Arial"/>
                <a:cs typeface="Arial"/>
              </a:rPr>
              <a:t>из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конференции.</a:t>
            </a:r>
            <a:endParaRPr sz="1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5" dirty="0">
                <a:latin typeface="Arial"/>
                <a:cs typeface="Arial"/>
              </a:rPr>
              <a:t>Вернитесь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открытое собрание.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поле комментариев </a:t>
            </a:r>
            <a:r>
              <a:rPr sz="1800" dirty="0">
                <a:latin typeface="Arial"/>
                <a:cs typeface="Arial"/>
              </a:rPr>
              <a:t>к  собранию появится </a:t>
            </a:r>
            <a:r>
              <a:rPr sz="1800" spc="5" dirty="0">
                <a:latin typeface="Arial"/>
                <a:cs typeface="Arial"/>
              </a:rPr>
              <a:t>ссылка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собрание.</a:t>
            </a:r>
            <a:endParaRPr sz="1800">
              <a:latin typeface="Arial"/>
              <a:cs typeface="Arial"/>
            </a:endParaRPr>
          </a:p>
          <a:p>
            <a:pPr marL="356870" marR="304165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z="1800" spc="-15" dirty="0">
                <a:latin typeface="Arial"/>
                <a:cs typeface="Arial"/>
              </a:rPr>
              <a:t>Скопируйте </a:t>
            </a:r>
            <a:r>
              <a:rPr sz="1800" spc="-5" dirty="0">
                <a:latin typeface="Arial"/>
                <a:cs typeface="Arial"/>
              </a:rPr>
              <a:t>ссылку на </a:t>
            </a:r>
            <a:r>
              <a:rPr sz="1800" spc="-10" dirty="0">
                <a:latin typeface="Arial"/>
                <a:cs typeface="Arial"/>
              </a:rPr>
              <a:t>собрание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разошлите </a:t>
            </a:r>
            <a:r>
              <a:rPr sz="1800" dirty="0">
                <a:latin typeface="Arial"/>
                <a:cs typeface="Arial"/>
              </a:rPr>
              <a:t>её </a:t>
            </a:r>
            <a:r>
              <a:rPr sz="1800" spc="-10" dirty="0">
                <a:latin typeface="Arial"/>
                <a:cs typeface="Arial"/>
              </a:rPr>
              <a:t>всем  </a:t>
            </a:r>
            <a:r>
              <a:rPr sz="1800" spc="-5" dirty="0">
                <a:latin typeface="Arial"/>
                <a:cs typeface="Arial"/>
              </a:rPr>
              <a:t>участникам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собрания.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0888" y="7272527"/>
            <a:ext cx="85344" cy="26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6096" y="4983479"/>
            <a:ext cx="3617976" cy="2505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9352" y="5126735"/>
            <a:ext cx="3185159" cy="207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9352" y="7528559"/>
            <a:ext cx="3474720" cy="2334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4726" y="8162670"/>
            <a:ext cx="86360" cy="91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8541" y="8217534"/>
            <a:ext cx="888365" cy="1036319"/>
          </a:xfrm>
          <a:custGeom>
            <a:avLst/>
            <a:gdLst/>
            <a:ahLst/>
            <a:cxnLst/>
            <a:rect l="l" t="t" r="r" b="b"/>
            <a:pathLst>
              <a:path w="888364" h="1036320">
                <a:moveTo>
                  <a:pt x="21208" y="0"/>
                </a:moveTo>
                <a:lnTo>
                  <a:pt x="0" y="18161"/>
                </a:lnTo>
                <a:lnTo>
                  <a:pt x="866774" y="1036320"/>
                </a:lnTo>
                <a:lnTo>
                  <a:pt x="888110" y="1018159"/>
                </a:lnTo>
                <a:lnTo>
                  <a:pt x="21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2608" y="7671815"/>
            <a:ext cx="3041904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327" y="6519671"/>
            <a:ext cx="3328416" cy="1691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583" y="6662927"/>
            <a:ext cx="2898648" cy="1405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788" y="1285697"/>
            <a:ext cx="5919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 </a:t>
            </a:r>
            <a:r>
              <a:rPr spc="-15" dirty="0"/>
              <a:t>запустить </a:t>
            </a:r>
            <a:r>
              <a:rPr spc="-5" dirty="0"/>
              <a:t>онлайн-собрание</a:t>
            </a:r>
            <a:r>
              <a:rPr spc="80" dirty="0"/>
              <a:t> </a:t>
            </a:r>
            <a:r>
              <a:rPr dirty="0"/>
              <a:t>Teams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247" y="1858721"/>
            <a:ext cx="65455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Запустите </a:t>
            </a:r>
            <a:r>
              <a:rPr sz="1800" dirty="0">
                <a:latin typeface="Arial"/>
                <a:cs typeface="Arial"/>
              </a:rPr>
              <a:t>приложение </a:t>
            </a:r>
            <a:r>
              <a:rPr sz="1800" spc="-5" dirty="0">
                <a:latin typeface="Arial"/>
                <a:cs typeface="Arial"/>
              </a:rPr>
              <a:t>Teams </a:t>
            </a:r>
            <a:r>
              <a:rPr sz="1800" dirty="0">
                <a:latin typeface="Arial"/>
                <a:cs typeface="Arial"/>
              </a:rPr>
              <a:t>или </a:t>
            </a:r>
            <a:r>
              <a:rPr sz="1800" spc="-5" dirty="0">
                <a:latin typeface="Arial"/>
                <a:cs typeface="Arial"/>
              </a:rPr>
              <a:t>войдите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него, используя  </a:t>
            </a:r>
            <a:r>
              <a:rPr sz="1800" dirty="0">
                <a:latin typeface="Arial"/>
                <a:cs typeface="Arial"/>
              </a:rPr>
              <a:t>веб-интерфейс. </a:t>
            </a:r>
            <a:r>
              <a:rPr sz="1800" spc="-5" dirty="0">
                <a:latin typeface="Arial"/>
                <a:cs typeface="Arial"/>
              </a:rPr>
              <a:t>Зайдите на </a:t>
            </a:r>
            <a:r>
              <a:rPr sz="1800" dirty="0">
                <a:latin typeface="Arial"/>
                <a:cs typeface="Arial"/>
              </a:rPr>
              <a:t>вкладку «Календарь» и </a:t>
            </a:r>
            <a:r>
              <a:rPr sz="1800" spc="-5" dirty="0">
                <a:latin typeface="Arial"/>
                <a:cs typeface="Arial"/>
              </a:rPr>
              <a:t>найдите  </a:t>
            </a:r>
            <a:r>
              <a:rPr sz="2000" spc="-20" dirty="0">
                <a:latin typeface="Arial"/>
                <a:cs typeface="Arial"/>
              </a:rPr>
              <a:t>нужное </a:t>
            </a:r>
            <a:r>
              <a:rPr sz="1800" dirty="0">
                <a:latin typeface="Arial"/>
                <a:cs typeface="Arial"/>
              </a:rPr>
              <a:t>собрание. </a:t>
            </a:r>
            <a:r>
              <a:rPr sz="1800" spc="-5" dirty="0">
                <a:latin typeface="Arial"/>
                <a:cs typeface="Arial"/>
              </a:rPr>
              <a:t>Откройте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его.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576" y="3584526"/>
            <a:ext cx="6894576" cy="4196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19" y="3745991"/>
            <a:ext cx="6376415" cy="3678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9110" y="105536"/>
            <a:ext cx="6413500" cy="3799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76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46761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Подключение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к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родительскому</a:t>
            </a:r>
            <a:r>
              <a:rPr sz="2400" b="1" spc="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собранию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65125" indent="-342265">
              <a:lnSpc>
                <a:spcPct val="100000"/>
              </a:lnSpc>
              <a:buFont typeface="Segoe UI Symbol"/>
              <a:buChar char="❑"/>
              <a:tabLst>
                <a:tab pos="365760" algn="l"/>
              </a:tabLst>
            </a:pPr>
            <a:r>
              <a:rPr sz="2000" spc="-10" dirty="0">
                <a:latin typeface="Arial"/>
                <a:cs typeface="Arial"/>
              </a:rPr>
              <a:t>Зайдите </a:t>
            </a:r>
            <a:r>
              <a:rPr sz="2000" spc="-5" dirty="0">
                <a:latin typeface="Arial"/>
                <a:cs typeface="Arial"/>
              </a:rPr>
              <a:t>в меню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«Собрания».</a:t>
            </a:r>
            <a:endParaRPr sz="2000">
              <a:latin typeface="Arial"/>
              <a:cs typeface="Arial"/>
            </a:endParaRPr>
          </a:p>
          <a:p>
            <a:pPr marL="365125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65760" algn="l"/>
              </a:tabLst>
            </a:pPr>
            <a:r>
              <a:rPr sz="2000" spc="-15" dirty="0">
                <a:latin typeface="Arial"/>
                <a:cs typeface="Arial"/>
              </a:rPr>
              <a:t>Найдите </a:t>
            </a:r>
            <a:r>
              <a:rPr sz="2000" spc="-10" dirty="0">
                <a:latin typeface="Arial"/>
                <a:cs typeface="Arial"/>
              </a:rPr>
              <a:t>собрание, созданное тренером,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нажмите</a:t>
            </a:r>
            <a:endParaRPr sz="20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«Присоединиться».</a:t>
            </a:r>
            <a:endParaRPr sz="2000">
              <a:latin typeface="Arial"/>
              <a:cs typeface="Arial"/>
            </a:endParaRPr>
          </a:p>
          <a:p>
            <a:pPr marL="365125" indent="-342265">
              <a:lnSpc>
                <a:spcPct val="100000"/>
              </a:lnSpc>
              <a:buFont typeface="Segoe UI Symbol"/>
              <a:buChar char="❑"/>
              <a:tabLst>
                <a:tab pos="365760" algn="l"/>
              </a:tabLst>
            </a:pPr>
            <a:r>
              <a:rPr sz="2000" spc="-15" dirty="0">
                <a:latin typeface="Arial"/>
                <a:cs typeface="Arial"/>
              </a:rPr>
              <a:t>Включите микрофон, камеру 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нажмите</a:t>
            </a:r>
            <a:endParaRPr sz="20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«Присоединиться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сейчас».</a:t>
            </a:r>
            <a:endParaRPr sz="2000">
              <a:latin typeface="Arial"/>
              <a:cs typeface="Arial"/>
            </a:endParaRPr>
          </a:p>
          <a:p>
            <a:pPr marL="365125" indent="-342265">
              <a:lnSpc>
                <a:spcPct val="100000"/>
              </a:lnSpc>
              <a:buFont typeface="Segoe UI Symbol"/>
              <a:buChar char="❑"/>
              <a:tabLst>
                <a:tab pos="365760" algn="l"/>
              </a:tabLst>
            </a:pPr>
            <a:r>
              <a:rPr sz="2000" spc="-10" dirty="0">
                <a:latin typeface="Arial"/>
                <a:cs typeface="Arial"/>
              </a:rPr>
              <a:t>Начните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общение.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504" y="5062727"/>
            <a:ext cx="4465320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5160263"/>
            <a:ext cx="4154424" cy="2109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8615" y="5708903"/>
            <a:ext cx="45720" cy="67310"/>
          </a:xfrm>
          <a:custGeom>
            <a:avLst/>
            <a:gdLst/>
            <a:ahLst/>
            <a:cxnLst/>
            <a:rect l="l" t="t" r="r" b="b"/>
            <a:pathLst>
              <a:path w="45720" h="67310">
                <a:moveTo>
                  <a:pt x="0" y="0"/>
                </a:moveTo>
                <a:lnTo>
                  <a:pt x="0" y="67055"/>
                </a:lnTo>
                <a:lnTo>
                  <a:pt x="45720" y="44703"/>
                </a:lnTo>
                <a:lnTo>
                  <a:pt x="11430" y="44703"/>
                </a:lnTo>
                <a:lnTo>
                  <a:pt x="11430" y="22351"/>
                </a:lnTo>
                <a:lnTo>
                  <a:pt x="45720" y="223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9703" y="5742431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0808" y="5730239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34797" y="0"/>
                </a:moveTo>
                <a:lnTo>
                  <a:pt x="0" y="0"/>
                </a:lnTo>
                <a:lnTo>
                  <a:pt x="0" y="24384"/>
                </a:lnTo>
                <a:lnTo>
                  <a:pt x="34797" y="24384"/>
                </a:lnTo>
                <a:lnTo>
                  <a:pt x="57912" y="12192"/>
                </a:lnTo>
                <a:lnTo>
                  <a:pt x="34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9847" y="5041391"/>
            <a:ext cx="2429255" cy="1517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5671" y="5160263"/>
            <a:ext cx="2072639" cy="1158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675" y="6399275"/>
            <a:ext cx="875030" cy="329565"/>
          </a:xfrm>
          <a:custGeom>
            <a:avLst/>
            <a:gdLst/>
            <a:ahLst/>
            <a:cxnLst/>
            <a:rect l="l" t="t" r="r" b="b"/>
            <a:pathLst>
              <a:path w="875030" h="329565">
                <a:moveTo>
                  <a:pt x="0" y="329184"/>
                </a:moveTo>
                <a:lnTo>
                  <a:pt x="874776" y="329184"/>
                </a:lnTo>
                <a:lnTo>
                  <a:pt x="874776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515" y="5865875"/>
            <a:ext cx="265430" cy="271780"/>
          </a:xfrm>
          <a:custGeom>
            <a:avLst/>
            <a:gdLst/>
            <a:ahLst/>
            <a:cxnLst/>
            <a:rect l="l" t="t" r="r" b="b"/>
            <a:pathLst>
              <a:path w="265430" h="271779">
                <a:moveTo>
                  <a:pt x="0" y="271272"/>
                </a:moveTo>
                <a:lnTo>
                  <a:pt x="265175" y="271272"/>
                </a:lnTo>
                <a:lnTo>
                  <a:pt x="265175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1691" y="5283707"/>
            <a:ext cx="759460" cy="161925"/>
          </a:xfrm>
          <a:custGeom>
            <a:avLst/>
            <a:gdLst/>
            <a:ahLst/>
            <a:cxnLst/>
            <a:rect l="l" t="t" r="r" b="b"/>
            <a:pathLst>
              <a:path w="759460" h="161925">
                <a:moveTo>
                  <a:pt x="0" y="161544"/>
                </a:moveTo>
                <a:lnTo>
                  <a:pt x="758951" y="161544"/>
                </a:lnTo>
                <a:lnTo>
                  <a:pt x="758951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5835" y="5884163"/>
            <a:ext cx="948055" cy="234950"/>
          </a:xfrm>
          <a:custGeom>
            <a:avLst/>
            <a:gdLst/>
            <a:ahLst/>
            <a:cxnLst/>
            <a:rect l="l" t="t" r="r" b="b"/>
            <a:pathLst>
              <a:path w="948054" h="234950">
                <a:moveTo>
                  <a:pt x="0" y="234696"/>
                </a:moveTo>
                <a:lnTo>
                  <a:pt x="947927" y="234696"/>
                </a:lnTo>
                <a:lnTo>
                  <a:pt x="947927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5992367"/>
            <a:ext cx="302260" cy="405765"/>
          </a:xfrm>
          <a:custGeom>
            <a:avLst/>
            <a:gdLst/>
            <a:ahLst/>
            <a:cxnLst/>
            <a:rect l="l" t="t" r="r" b="b"/>
            <a:pathLst>
              <a:path w="302259" h="405764">
                <a:moveTo>
                  <a:pt x="18605" y="0"/>
                </a:moveTo>
                <a:lnTo>
                  <a:pt x="0" y="13842"/>
                </a:lnTo>
                <a:lnTo>
                  <a:pt x="251294" y="356235"/>
                </a:lnTo>
                <a:lnTo>
                  <a:pt x="232689" y="370077"/>
                </a:lnTo>
                <a:lnTo>
                  <a:pt x="301752" y="405383"/>
                </a:lnTo>
                <a:lnTo>
                  <a:pt x="290881" y="342391"/>
                </a:lnTo>
                <a:lnTo>
                  <a:pt x="269900" y="342391"/>
                </a:lnTo>
                <a:lnTo>
                  <a:pt x="18605" y="0"/>
                </a:lnTo>
                <a:close/>
              </a:path>
              <a:path w="302259" h="405764">
                <a:moveTo>
                  <a:pt x="288493" y="328549"/>
                </a:moveTo>
                <a:lnTo>
                  <a:pt x="269900" y="342391"/>
                </a:lnTo>
                <a:lnTo>
                  <a:pt x="290881" y="342391"/>
                </a:lnTo>
                <a:lnTo>
                  <a:pt x="288493" y="3285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3455" y="5364479"/>
            <a:ext cx="1856739" cy="1158240"/>
          </a:xfrm>
          <a:custGeom>
            <a:avLst/>
            <a:gdLst/>
            <a:ahLst/>
            <a:cxnLst/>
            <a:rect l="l" t="t" r="r" b="b"/>
            <a:pathLst>
              <a:path w="1856739" h="1158240">
                <a:moveTo>
                  <a:pt x="1856232" y="0"/>
                </a:moveTo>
                <a:lnTo>
                  <a:pt x="1778889" y="7238"/>
                </a:lnTo>
                <a:lnTo>
                  <a:pt x="1791081" y="26796"/>
                </a:lnTo>
                <a:lnTo>
                  <a:pt x="0" y="1138554"/>
                </a:lnTo>
                <a:lnTo>
                  <a:pt x="12192" y="1158239"/>
                </a:lnTo>
                <a:lnTo>
                  <a:pt x="1803399" y="46481"/>
                </a:lnTo>
                <a:lnTo>
                  <a:pt x="1827644" y="46481"/>
                </a:lnTo>
                <a:lnTo>
                  <a:pt x="1856232" y="0"/>
                </a:lnTo>
                <a:close/>
              </a:path>
              <a:path w="1856739" h="1158240">
                <a:moveTo>
                  <a:pt x="1827644" y="46481"/>
                </a:moveTo>
                <a:lnTo>
                  <a:pt x="1803399" y="46481"/>
                </a:lnTo>
                <a:lnTo>
                  <a:pt x="1815592" y="66039"/>
                </a:lnTo>
                <a:lnTo>
                  <a:pt x="1827644" y="464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54752" y="6315455"/>
            <a:ext cx="70485" cy="451484"/>
          </a:xfrm>
          <a:custGeom>
            <a:avLst/>
            <a:gdLst/>
            <a:ahLst/>
            <a:cxnLst/>
            <a:rect l="l" t="t" r="r" b="b"/>
            <a:pathLst>
              <a:path w="70485" h="451484">
                <a:moveTo>
                  <a:pt x="46736" y="69850"/>
                </a:moveTo>
                <a:lnTo>
                  <a:pt x="23368" y="69850"/>
                </a:lnTo>
                <a:lnTo>
                  <a:pt x="23368" y="451103"/>
                </a:lnTo>
                <a:lnTo>
                  <a:pt x="46736" y="451103"/>
                </a:lnTo>
                <a:lnTo>
                  <a:pt x="46736" y="69850"/>
                </a:lnTo>
                <a:close/>
              </a:path>
              <a:path w="70485" h="451484">
                <a:moveTo>
                  <a:pt x="35051" y="0"/>
                </a:moveTo>
                <a:lnTo>
                  <a:pt x="0" y="69850"/>
                </a:lnTo>
                <a:lnTo>
                  <a:pt x="70103" y="69850"/>
                </a:lnTo>
                <a:lnTo>
                  <a:pt x="350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4288" y="6321551"/>
            <a:ext cx="70485" cy="448309"/>
          </a:xfrm>
          <a:custGeom>
            <a:avLst/>
            <a:gdLst/>
            <a:ahLst/>
            <a:cxnLst/>
            <a:rect l="l" t="t" r="r" b="b"/>
            <a:pathLst>
              <a:path w="70485" h="448309">
                <a:moveTo>
                  <a:pt x="46736" y="69342"/>
                </a:moveTo>
                <a:lnTo>
                  <a:pt x="23367" y="69342"/>
                </a:lnTo>
                <a:lnTo>
                  <a:pt x="23367" y="448056"/>
                </a:lnTo>
                <a:lnTo>
                  <a:pt x="46736" y="448056"/>
                </a:lnTo>
                <a:lnTo>
                  <a:pt x="46736" y="69342"/>
                </a:lnTo>
                <a:close/>
              </a:path>
              <a:path w="70485" h="448309">
                <a:moveTo>
                  <a:pt x="35051" y="0"/>
                </a:moveTo>
                <a:lnTo>
                  <a:pt x="0" y="69342"/>
                </a:lnTo>
                <a:lnTo>
                  <a:pt x="70103" y="69342"/>
                </a:lnTo>
                <a:lnTo>
                  <a:pt x="350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84597" y="6765416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К</a:t>
            </a:r>
            <a:r>
              <a:rPr sz="1800" spc="5" dirty="0">
                <a:latin typeface="Arial"/>
                <a:cs typeface="Arial"/>
              </a:rPr>
              <a:t>а</a:t>
            </a:r>
            <a:r>
              <a:rPr sz="1800" spc="10" dirty="0">
                <a:latin typeface="Arial"/>
                <a:cs typeface="Arial"/>
              </a:rPr>
              <a:t>м</a:t>
            </a:r>
            <a:r>
              <a:rPr sz="1800" spc="5" dirty="0">
                <a:latin typeface="Arial"/>
                <a:cs typeface="Arial"/>
              </a:rPr>
              <a:t>ера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6003" y="6754113"/>
            <a:ext cx="113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ик</a:t>
            </a:r>
            <a:r>
              <a:rPr sz="1800" spc="5" dirty="0">
                <a:latin typeface="Arial"/>
                <a:cs typeface="Arial"/>
              </a:rPr>
              <a:t>рофо</a:t>
            </a:r>
            <a:r>
              <a:rPr sz="1800" dirty="0">
                <a:latin typeface="Arial"/>
                <a:cs typeface="Arial"/>
              </a:rPr>
              <a:t>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22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92765"/>
          </a:xfrm>
          <a:custGeom>
            <a:avLst/>
            <a:gdLst/>
            <a:ahLst/>
            <a:cxnLst/>
            <a:rect l="l" t="t" r="r" b="b"/>
            <a:pathLst>
              <a:path w="7556500" h="10692765">
                <a:moveTo>
                  <a:pt x="7555992" y="0"/>
                </a:moveTo>
                <a:lnTo>
                  <a:pt x="0" y="0"/>
                </a:lnTo>
                <a:lnTo>
                  <a:pt x="0" y="10692381"/>
                </a:lnTo>
                <a:lnTo>
                  <a:pt x="7555992" y="10692381"/>
                </a:lnTo>
                <a:lnTo>
                  <a:pt x="7555992" y="0"/>
                </a:lnTo>
                <a:close/>
              </a:path>
            </a:pathLst>
          </a:custGeom>
          <a:solidFill>
            <a:srgbClr val="395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1261" y="317500"/>
            <a:ext cx="7017563" cy="738664"/>
          </a:xfrm>
        </p:spPr>
        <p:txBody>
          <a:bodyPr/>
          <a:lstStyle/>
          <a:p>
            <a:pPr algn="ctr"/>
            <a:r>
              <a:rPr lang="ru-RU" dirty="0" err="1" smtClean="0"/>
              <a:t>Д</a:t>
            </a:r>
            <a:r>
              <a:rPr lang="ru-RU" dirty="0" err="1" smtClean="0">
                <a:solidFill>
                  <a:schemeClr val="bg1"/>
                </a:solidFill>
              </a:rPr>
              <a:t>Дистанционное</a:t>
            </a:r>
            <a:r>
              <a:rPr lang="ru-RU" dirty="0" smtClean="0">
                <a:solidFill>
                  <a:schemeClr val="bg1"/>
                </a:solidFill>
              </a:rPr>
              <a:t> обучение  в школах Саратовской области, 2020-2021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363" y="1231900"/>
            <a:ext cx="6817360" cy="66479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бучение </a:t>
            </a:r>
            <a:r>
              <a:rPr lang="ru-RU" dirty="0">
                <a:solidFill>
                  <a:schemeClr val="bg1"/>
                </a:solidFill>
              </a:rPr>
              <a:t>с использованием дистанционных технологий в образовательных организациях </a:t>
            </a:r>
            <a:r>
              <a:rPr lang="ru-RU" dirty="0" smtClean="0">
                <a:solidFill>
                  <a:schemeClr val="bg1"/>
                </a:solidFill>
              </a:rPr>
              <a:t>может осуществляться </a:t>
            </a:r>
            <a:r>
              <a:rPr lang="ru-RU" dirty="0">
                <a:solidFill>
                  <a:schemeClr val="bg1"/>
                </a:solidFill>
              </a:rPr>
              <a:t>с использованием </a:t>
            </a:r>
            <a:r>
              <a:rPr lang="ru-RU" dirty="0" smtClean="0">
                <a:solidFill>
                  <a:schemeClr val="bg1"/>
                </a:solidFill>
              </a:rPr>
              <a:t>различных платформ. Одной из часто используемых платформ является  </a:t>
            </a:r>
            <a:r>
              <a:rPr lang="ru-RU" dirty="0" err="1" smtClean="0">
                <a:solidFill>
                  <a:schemeClr val="bg1"/>
                </a:solidFill>
              </a:rPr>
              <a:t>Microsoft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Teams</a:t>
            </a:r>
            <a:r>
              <a:rPr lang="ru-RU" dirty="0" smtClean="0">
                <a:solidFill>
                  <a:schemeClr val="bg1"/>
                </a:solidFill>
              </a:rPr>
              <a:t>. В период </a:t>
            </a:r>
            <a:r>
              <a:rPr lang="ru-RU" dirty="0" err="1" smtClean="0">
                <a:solidFill>
                  <a:schemeClr val="bg1"/>
                </a:solidFill>
              </a:rPr>
              <a:t>дистанта</a:t>
            </a:r>
            <a:r>
              <a:rPr lang="ru-RU" dirty="0" smtClean="0">
                <a:solidFill>
                  <a:schemeClr val="bg1"/>
                </a:solidFill>
              </a:rPr>
              <a:t> весны 2020 года эту платформу можно было попробовать в рамках использования ресурсов МЭШ (Московской электронной школы). С начала 2020-2021 учебного года появилась возможность обучающимся </a:t>
            </a:r>
            <a:r>
              <a:rPr lang="ru-RU" dirty="0">
                <a:solidFill>
                  <a:schemeClr val="bg1"/>
                </a:solidFill>
              </a:rPr>
              <a:t>и педагогам переходить из электронного </a:t>
            </a:r>
            <a:r>
              <a:rPr lang="ru-RU" dirty="0" smtClean="0">
                <a:solidFill>
                  <a:schemeClr val="bg1"/>
                </a:solidFill>
              </a:rPr>
              <a:t>журнала </a:t>
            </a:r>
            <a:r>
              <a:rPr lang="ru-RU" dirty="0" err="1" smtClean="0">
                <a:solidFill>
                  <a:schemeClr val="bg1"/>
                </a:solidFill>
              </a:rPr>
              <a:t>Дневник.ру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виртуальный </a:t>
            </a:r>
            <a:r>
              <a:rPr lang="ru-RU" dirty="0" smtClean="0">
                <a:solidFill>
                  <a:schemeClr val="bg1"/>
                </a:solidFill>
              </a:rPr>
              <a:t>класс </a:t>
            </a:r>
            <a:r>
              <a:rPr lang="ru-RU" dirty="0" err="1">
                <a:solidFill>
                  <a:schemeClr val="bg1"/>
                </a:solidFill>
              </a:rPr>
              <a:t>Microsoft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Teams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без необходимости отправлять дополнительные ссылки на подключение к онлайн-уроку, </a:t>
            </a:r>
            <a:r>
              <a:rPr lang="ru-RU" dirty="0" smtClean="0">
                <a:solidFill>
                  <a:schemeClr val="bg1"/>
                </a:solidFill>
              </a:rPr>
              <a:t>что </a:t>
            </a:r>
            <a:r>
              <a:rPr lang="ru-RU" dirty="0">
                <a:solidFill>
                  <a:schemeClr val="bg1"/>
                </a:solidFill>
              </a:rPr>
              <a:t>существенно упрощает работу участников дистанционного обучения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Переход к работе в </a:t>
            </a:r>
            <a:r>
              <a:rPr lang="en-US" dirty="0" smtClean="0">
                <a:solidFill>
                  <a:schemeClr val="bg1"/>
                </a:solidFill>
              </a:rPr>
              <a:t>Microsoft Teams </a:t>
            </a:r>
            <a:r>
              <a:rPr lang="ru-RU" dirty="0" smtClean="0">
                <a:solidFill>
                  <a:schemeClr val="bg1"/>
                </a:solidFill>
              </a:rPr>
              <a:t>может происходить как с установкой приложения на компьютер (предпочтительно), так и без.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7570924"/>
            <a:ext cx="3705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2755" y="105536"/>
            <a:ext cx="6910705" cy="287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2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41363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Возможности</a:t>
            </a:r>
            <a:r>
              <a:rPr sz="2400" b="1" spc="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онлайн-собрания</a:t>
            </a:r>
            <a:endParaRPr sz="24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265"/>
              </a:spcBef>
              <a:buFont typeface="Segoe UI Symbol"/>
              <a:buChar char="❑"/>
              <a:tabLst>
                <a:tab pos="354330" algn="l"/>
                <a:tab pos="4915535" algn="l"/>
              </a:tabLst>
            </a:pPr>
            <a:r>
              <a:rPr sz="2000" spc="-5" dirty="0">
                <a:latin typeface="Arial"/>
                <a:cs typeface="Arial"/>
              </a:rPr>
              <a:t>При </a:t>
            </a:r>
            <a:r>
              <a:rPr sz="2000" spc="-30" dirty="0">
                <a:latin typeface="Arial"/>
                <a:cs typeface="Arial"/>
              </a:rPr>
              <a:t>необходимости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запустите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запись	собрания,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нажав</a:t>
            </a:r>
            <a:endParaRPr sz="20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tabLst>
                <a:tab pos="2860040" algn="l"/>
              </a:tabLst>
            </a:pPr>
            <a:r>
              <a:rPr sz="2000" spc="-10" dirty="0">
                <a:latin typeface="Arial"/>
                <a:cs typeface="Arial"/>
              </a:rPr>
              <a:t>три точки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«Начать	</a:t>
            </a:r>
            <a:r>
              <a:rPr sz="2000" spc="-10" dirty="0">
                <a:latin typeface="Arial"/>
                <a:cs typeface="Arial"/>
              </a:rPr>
              <a:t>запись».</a:t>
            </a:r>
            <a:endParaRPr sz="2000">
              <a:latin typeface="Arial"/>
              <a:cs typeface="Arial"/>
            </a:endParaRPr>
          </a:p>
          <a:p>
            <a:pPr marL="353695" marR="16510" indent="-341630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54330" algn="l"/>
              </a:tabLst>
            </a:pPr>
            <a:r>
              <a:rPr sz="2000" spc="-30" dirty="0">
                <a:latin typeface="Arial"/>
                <a:cs typeface="Arial"/>
              </a:rPr>
              <a:t>Находясь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конференции, </a:t>
            </a:r>
            <a:r>
              <a:rPr sz="2000" spc="-5" dirty="0">
                <a:latin typeface="Arial"/>
                <a:cs typeface="Arial"/>
              </a:rPr>
              <a:t>вы </a:t>
            </a:r>
            <a:r>
              <a:rPr sz="2000" spc="-30" dirty="0">
                <a:latin typeface="Arial"/>
                <a:cs typeface="Arial"/>
              </a:rPr>
              <a:t>можете </a:t>
            </a:r>
            <a:r>
              <a:rPr sz="2000" spc="-10" dirty="0">
                <a:latin typeface="Arial"/>
                <a:cs typeface="Arial"/>
              </a:rPr>
              <a:t>показать </a:t>
            </a:r>
            <a:r>
              <a:rPr sz="2000" spc="-15" dirty="0">
                <a:latin typeface="Arial"/>
                <a:cs typeface="Arial"/>
              </a:rPr>
              <a:t>рабочий  </a:t>
            </a:r>
            <a:r>
              <a:rPr sz="2000" spc="-25" dirty="0">
                <a:latin typeface="Arial"/>
                <a:cs typeface="Arial"/>
              </a:rPr>
              <a:t>стол, </a:t>
            </a:r>
            <a:r>
              <a:rPr sz="2000" spc="-10" dirty="0">
                <a:latin typeface="Arial"/>
                <a:cs typeface="Arial"/>
              </a:rPr>
              <a:t>Окно </a:t>
            </a: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10" dirty="0">
                <a:latin typeface="Arial"/>
                <a:cs typeface="Arial"/>
              </a:rPr>
              <a:t>Презентацию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PowerPoint.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8423" y="3224783"/>
            <a:ext cx="3721608" cy="2923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255" y="3404615"/>
            <a:ext cx="3142488" cy="2343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576" y="5818631"/>
            <a:ext cx="6897624" cy="3566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6035039"/>
            <a:ext cx="6236208" cy="2907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3844" y="6298691"/>
            <a:ext cx="299085" cy="350520"/>
          </a:xfrm>
          <a:custGeom>
            <a:avLst/>
            <a:gdLst/>
            <a:ahLst/>
            <a:cxnLst/>
            <a:rect l="l" t="t" r="r" b="b"/>
            <a:pathLst>
              <a:path w="299085" h="350520">
                <a:moveTo>
                  <a:pt x="0" y="350520"/>
                </a:moveTo>
                <a:lnTo>
                  <a:pt x="298703" y="350520"/>
                </a:lnTo>
                <a:lnTo>
                  <a:pt x="298703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9655" y="6873240"/>
            <a:ext cx="140207" cy="124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1576" y="6598919"/>
            <a:ext cx="1332230" cy="356870"/>
          </a:xfrm>
          <a:custGeom>
            <a:avLst/>
            <a:gdLst/>
            <a:ahLst/>
            <a:cxnLst/>
            <a:rect l="l" t="t" r="r" b="b"/>
            <a:pathLst>
              <a:path w="1332229" h="356870">
                <a:moveTo>
                  <a:pt x="1321943" y="0"/>
                </a:moveTo>
                <a:lnTo>
                  <a:pt x="0" y="315213"/>
                </a:lnTo>
                <a:lnTo>
                  <a:pt x="9906" y="356615"/>
                </a:lnTo>
                <a:lnTo>
                  <a:pt x="1331976" y="41401"/>
                </a:lnTo>
                <a:lnTo>
                  <a:pt x="13219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5867" y="5283707"/>
            <a:ext cx="439420" cy="378460"/>
          </a:xfrm>
          <a:custGeom>
            <a:avLst/>
            <a:gdLst/>
            <a:ahLst/>
            <a:cxnLst/>
            <a:rect l="l" t="t" r="r" b="b"/>
            <a:pathLst>
              <a:path w="439420" h="378460">
                <a:moveTo>
                  <a:pt x="0" y="377951"/>
                </a:moveTo>
                <a:lnTo>
                  <a:pt x="438912" y="377951"/>
                </a:lnTo>
                <a:lnTo>
                  <a:pt x="438912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3091" y="4686299"/>
            <a:ext cx="1301750" cy="289560"/>
          </a:xfrm>
          <a:custGeom>
            <a:avLst/>
            <a:gdLst/>
            <a:ahLst/>
            <a:cxnLst/>
            <a:rect l="l" t="t" r="r" b="b"/>
            <a:pathLst>
              <a:path w="1301750" h="289560">
                <a:moveTo>
                  <a:pt x="0" y="289560"/>
                </a:moveTo>
                <a:lnTo>
                  <a:pt x="1301496" y="289560"/>
                </a:lnTo>
                <a:lnTo>
                  <a:pt x="1301496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807" y="6629400"/>
            <a:ext cx="448309" cy="280670"/>
          </a:xfrm>
          <a:custGeom>
            <a:avLst/>
            <a:gdLst/>
            <a:ahLst/>
            <a:cxnLst/>
            <a:rect l="l" t="t" r="r" b="b"/>
            <a:pathLst>
              <a:path w="448310" h="280670">
                <a:moveTo>
                  <a:pt x="77469" y="158877"/>
                </a:moveTo>
                <a:lnTo>
                  <a:pt x="0" y="280416"/>
                </a:lnTo>
                <a:lnTo>
                  <a:pt x="143637" y="269367"/>
                </a:lnTo>
                <a:lnTo>
                  <a:pt x="121539" y="232537"/>
                </a:lnTo>
                <a:lnTo>
                  <a:pt x="183025" y="195707"/>
                </a:lnTo>
                <a:lnTo>
                  <a:pt x="99568" y="195707"/>
                </a:lnTo>
                <a:lnTo>
                  <a:pt x="77469" y="158877"/>
                </a:lnTo>
                <a:close/>
              </a:path>
              <a:path w="448310" h="280670">
                <a:moveTo>
                  <a:pt x="425957" y="0"/>
                </a:moveTo>
                <a:lnTo>
                  <a:pt x="99568" y="195707"/>
                </a:lnTo>
                <a:lnTo>
                  <a:pt x="183025" y="195707"/>
                </a:lnTo>
                <a:lnTo>
                  <a:pt x="448056" y="36957"/>
                </a:lnTo>
                <a:lnTo>
                  <a:pt x="425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4823" y="4989575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70" h="292735">
                <a:moveTo>
                  <a:pt x="85343" y="128650"/>
                </a:moveTo>
                <a:lnTo>
                  <a:pt x="42672" y="128650"/>
                </a:lnTo>
                <a:lnTo>
                  <a:pt x="42672" y="292608"/>
                </a:lnTo>
                <a:lnTo>
                  <a:pt x="85343" y="292608"/>
                </a:lnTo>
                <a:lnTo>
                  <a:pt x="85343" y="128650"/>
                </a:lnTo>
                <a:close/>
              </a:path>
              <a:path w="128270" h="292735">
                <a:moveTo>
                  <a:pt x="64008" y="0"/>
                </a:moveTo>
                <a:lnTo>
                  <a:pt x="0" y="128650"/>
                </a:lnTo>
                <a:lnTo>
                  <a:pt x="128015" y="128650"/>
                </a:lnTo>
                <a:lnTo>
                  <a:pt x="64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995" y="6990588"/>
            <a:ext cx="1125220" cy="1088390"/>
          </a:xfrm>
          <a:custGeom>
            <a:avLst/>
            <a:gdLst/>
            <a:ahLst/>
            <a:cxnLst/>
            <a:rect l="l" t="t" r="r" b="b"/>
            <a:pathLst>
              <a:path w="1125220" h="1088390">
                <a:moveTo>
                  <a:pt x="0" y="1088136"/>
                </a:moveTo>
                <a:lnTo>
                  <a:pt x="1124712" y="1088136"/>
                </a:lnTo>
                <a:lnTo>
                  <a:pt x="112471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5772" y="6990588"/>
            <a:ext cx="1125220" cy="1088390"/>
          </a:xfrm>
          <a:custGeom>
            <a:avLst/>
            <a:gdLst/>
            <a:ahLst/>
            <a:cxnLst/>
            <a:rect l="l" t="t" r="r" b="b"/>
            <a:pathLst>
              <a:path w="1125220" h="1088390">
                <a:moveTo>
                  <a:pt x="0" y="1088136"/>
                </a:moveTo>
                <a:lnTo>
                  <a:pt x="1124712" y="1088136"/>
                </a:lnTo>
                <a:lnTo>
                  <a:pt x="112471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5827" y="6990588"/>
            <a:ext cx="1125220" cy="1088390"/>
          </a:xfrm>
          <a:custGeom>
            <a:avLst/>
            <a:gdLst/>
            <a:ahLst/>
            <a:cxnLst/>
            <a:rect l="l" t="t" r="r" b="b"/>
            <a:pathLst>
              <a:path w="1125220" h="1088390">
                <a:moveTo>
                  <a:pt x="0" y="1088136"/>
                </a:moveTo>
                <a:lnTo>
                  <a:pt x="1124712" y="1088136"/>
                </a:lnTo>
                <a:lnTo>
                  <a:pt x="112471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2735" y="6675119"/>
            <a:ext cx="225551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23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331" y="1408251"/>
            <a:ext cx="68046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Добавление электронных ресурсов </a:t>
            </a:r>
            <a:r>
              <a:rPr dirty="0"/>
              <a:t>в</a:t>
            </a:r>
            <a:r>
              <a:rPr spc="25" dirty="0"/>
              <a:t> </a:t>
            </a:r>
            <a:r>
              <a:rPr dirty="0"/>
              <a:t>Teams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636" y="2021585"/>
            <a:ext cx="6721475" cy="87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53695" algn="l"/>
                <a:tab pos="354330" algn="l"/>
              </a:tabLst>
            </a:pPr>
            <a:r>
              <a:rPr sz="1800" spc="-5" dirty="0">
                <a:latin typeface="Arial"/>
                <a:cs typeface="Arial"/>
              </a:rPr>
              <a:t>Создайте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вкладку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 общем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канале,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как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указано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рисунке.</a:t>
            </a:r>
            <a:endParaRPr sz="1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95"/>
              </a:spcBef>
              <a:buFont typeface="Segoe UI Symbol"/>
              <a:buChar char="❑"/>
              <a:tabLst>
                <a:tab pos="353695" algn="l"/>
                <a:tab pos="354330" algn="l"/>
              </a:tabLst>
            </a:pPr>
            <a:r>
              <a:rPr sz="1800" spc="-5" dirty="0">
                <a:latin typeface="Arial"/>
                <a:cs typeface="Arial"/>
              </a:rPr>
              <a:t>Нажмите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«Сохранить».</a:t>
            </a:r>
            <a:endParaRPr sz="1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95"/>
              </a:spcBef>
              <a:buFont typeface="Segoe UI Symbol"/>
              <a:buChar char="❑"/>
              <a:tabLst>
                <a:tab pos="353695" algn="l"/>
                <a:tab pos="354330" algn="l"/>
                <a:tab pos="6644005" algn="l"/>
              </a:tabLst>
            </a:pPr>
            <a:r>
              <a:rPr sz="1800" dirty="0">
                <a:latin typeface="Arial"/>
                <a:cs typeface="Arial"/>
              </a:rPr>
              <a:t>Ра</a:t>
            </a:r>
            <a:r>
              <a:rPr sz="1800" spc="-10" dirty="0">
                <a:latin typeface="Arial"/>
                <a:cs typeface="Arial"/>
              </a:rPr>
              <a:t>з</a:t>
            </a:r>
            <a:r>
              <a:rPr sz="1800" spc="-5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р</a:t>
            </a:r>
            <a:r>
              <a:rPr sz="1800" spc="-1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10" dirty="0">
                <a:latin typeface="Arial"/>
                <a:cs typeface="Arial"/>
              </a:rPr>
              <a:t>т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с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5" dirty="0">
                <a:latin typeface="Arial"/>
                <a:cs typeface="Arial"/>
              </a:rPr>
              <a:t>д</a:t>
            </a:r>
            <a:r>
              <a:rPr sz="1800" spc="5" dirty="0">
                <a:latin typeface="Arial"/>
                <a:cs typeface="Arial"/>
              </a:rPr>
              <a:t>е</a:t>
            </a:r>
            <a:r>
              <a:rPr sz="1800" spc="-20" dirty="0">
                <a:latin typeface="Arial"/>
                <a:cs typeface="Arial"/>
              </a:rPr>
              <a:t>р</a:t>
            </a:r>
            <a:r>
              <a:rPr sz="1800" spc="-35" dirty="0">
                <a:latin typeface="Arial"/>
                <a:cs typeface="Arial"/>
              </a:rPr>
              <a:t>ж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20" dirty="0">
                <a:latin typeface="Arial"/>
                <a:cs typeface="Arial"/>
              </a:rPr>
              <a:t>мо</a:t>
            </a:r>
            <a:r>
              <a:rPr sz="1800" dirty="0">
                <a:latin typeface="Arial"/>
                <a:cs typeface="Arial"/>
              </a:rPr>
              <a:t>е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ес</a:t>
            </a:r>
            <a:r>
              <a:rPr sz="1800" dirty="0">
                <a:latin typeface="Arial"/>
                <a:cs typeface="Arial"/>
              </a:rPr>
              <a:t>ь 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э</a:t>
            </a:r>
            <a:r>
              <a:rPr sz="1800" dirty="0">
                <a:latin typeface="Arial"/>
                <a:cs typeface="Arial"/>
              </a:rPr>
              <a:t>к</a:t>
            </a:r>
            <a:r>
              <a:rPr sz="1800" spc="5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10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10" dirty="0">
                <a:latin typeface="Arial"/>
                <a:cs typeface="Arial"/>
              </a:rPr>
              <a:t>ж</a:t>
            </a:r>
            <a:r>
              <a:rPr sz="1800" dirty="0">
                <a:latin typeface="Arial"/>
                <a:cs typeface="Arial"/>
              </a:rPr>
              <a:t>ав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</a:t>
            </a:r>
            <a:r>
              <a:rPr sz="1800" spc="-10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5" dirty="0">
                <a:latin typeface="Arial"/>
                <a:cs typeface="Arial"/>
              </a:rPr>
              <a:t>п</a:t>
            </a:r>
            <a:r>
              <a:rPr sz="1800" dirty="0">
                <a:latin typeface="Arial"/>
                <a:cs typeface="Arial"/>
              </a:rPr>
              <a:t>ку	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167" y="9095688"/>
            <a:ext cx="68173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Вы </a:t>
            </a:r>
            <a:r>
              <a:rPr sz="1800" spc="-5" dirty="0">
                <a:solidFill>
                  <a:srgbClr val="3955F0"/>
                </a:solidFill>
                <a:latin typeface="Arial"/>
                <a:cs typeface="Arial"/>
              </a:rPr>
              <a:t>можете </a:t>
            </a: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добавить в канал целые сайты из </a:t>
            </a:r>
            <a:r>
              <a:rPr sz="1800" spc="-5" dirty="0">
                <a:solidFill>
                  <a:srgbClr val="3955F0"/>
                </a:solidFill>
                <a:latin typeface="Arial"/>
                <a:cs typeface="Arial"/>
              </a:rPr>
              <a:t>Интернета,</a:t>
            </a:r>
            <a:r>
              <a:rPr sz="1800" spc="-3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955F0"/>
                </a:solidFill>
                <a:latin typeface="Arial"/>
                <a:cs typeface="Arial"/>
              </a:rPr>
              <a:t>чтобы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3955F0"/>
                </a:solidFill>
                <a:latin typeface="Arial"/>
                <a:cs typeface="Arial"/>
              </a:rPr>
              <a:t>пользователь </a:t>
            </a: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мог быстрее к </a:t>
            </a:r>
            <a:r>
              <a:rPr sz="1800" spc="-5" dirty="0">
                <a:solidFill>
                  <a:srgbClr val="3955F0"/>
                </a:solidFill>
                <a:latin typeface="Arial"/>
                <a:cs typeface="Arial"/>
              </a:rPr>
              <a:t>ним</a:t>
            </a:r>
            <a:r>
              <a:rPr sz="1800" spc="-8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55F0"/>
                </a:solidFill>
                <a:latin typeface="Arial"/>
                <a:cs typeface="Arial"/>
              </a:rPr>
              <a:t>обращаться.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656" y="4050791"/>
            <a:ext cx="3276600" cy="202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27" y="4169663"/>
            <a:ext cx="2889504" cy="164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656" y="3060191"/>
            <a:ext cx="3304032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959" y="3206495"/>
            <a:ext cx="2862072" cy="664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4283" y="3540251"/>
            <a:ext cx="207645" cy="213360"/>
          </a:xfrm>
          <a:custGeom>
            <a:avLst/>
            <a:gdLst/>
            <a:ahLst/>
            <a:cxnLst/>
            <a:rect l="l" t="t" r="r" b="b"/>
            <a:pathLst>
              <a:path w="207644" h="213360">
                <a:moveTo>
                  <a:pt x="0" y="213359"/>
                </a:moveTo>
                <a:lnTo>
                  <a:pt x="207263" y="213359"/>
                </a:lnTo>
                <a:lnTo>
                  <a:pt x="207263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636" y="4585715"/>
            <a:ext cx="2725420" cy="213360"/>
          </a:xfrm>
          <a:custGeom>
            <a:avLst/>
            <a:gdLst/>
            <a:ahLst/>
            <a:cxnLst/>
            <a:rect l="l" t="t" r="r" b="b"/>
            <a:pathLst>
              <a:path w="2725420" h="213360">
                <a:moveTo>
                  <a:pt x="0" y="213360"/>
                </a:moveTo>
                <a:lnTo>
                  <a:pt x="2724912" y="213360"/>
                </a:lnTo>
                <a:lnTo>
                  <a:pt x="2724912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" y="4939283"/>
            <a:ext cx="2727960" cy="283845"/>
          </a:xfrm>
          <a:custGeom>
            <a:avLst/>
            <a:gdLst/>
            <a:ahLst/>
            <a:cxnLst/>
            <a:rect l="l" t="t" r="r" b="b"/>
            <a:pathLst>
              <a:path w="2727960" h="283845">
                <a:moveTo>
                  <a:pt x="0" y="283463"/>
                </a:moveTo>
                <a:lnTo>
                  <a:pt x="2727960" y="283463"/>
                </a:lnTo>
                <a:lnTo>
                  <a:pt x="2727960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3451" y="5518403"/>
            <a:ext cx="749935" cy="287020"/>
          </a:xfrm>
          <a:custGeom>
            <a:avLst/>
            <a:gdLst/>
            <a:ahLst/>
            <a:cxnLst/>
            <a:rect l="l" t="t" r="r" b="b"/>
            <a:pathLst>
              <a:path w="749935" h="287020">
                <a:moveTo>
                  <a:pt x="0" y="286512"/>
                </a:moveTo>
                <a:lnTo>
                  <a:pt x="749807" y="286512"/>
                </a:lnTo>
                <a:lnTo>
                  <a:pt x="749807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9816" y="3800855"/>
            <a:ext cx="85725" cy="783590"/>
          </a:xfrm>
          <a:custGeom>
            <a:avLst/>
            <a:gdLst/>
            <a:ahLst/>
            <a:cxnLst/>
            <a:rect l="l" t="t" r="r" b="b"/>
            <a:pathLst>
              <a:path w="85725" h="783589">
                <a:moveTo>
                  <a:pt x="85343" y="697738"/>
                </a:moveTo>
                <a:lnTo>
                  <a:pt x="0" y="697738"/>
                </a:lnTo>
                <a:lnTo>
                  <a:pt x="42671" y="783336"/>
                </a:lnTo>
                <a:lnTo>
                  <a:pt x="85343" y="697738"/>
                </a:lnTo>
                <a:close/>
              </a:path>
              <a:path w="85725" h="783589">
                <a:moveTo>
                  <a:pt x="56895" y="0"/>
                </a:moveTo>
                <a:lnTo>
                  <a:pt x="28447" y="0"/>
                </a:lnTo>
                <a:lnTo>
                  <a:pt x="28447" y="697738"/>
                </a:lnTo>
                <a:lnTo>
                  <a:pt x="56895" y="697738"/>
                </a:lnTo>
                <a:lnTo>
                  <a:pt x="568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5847" y="4949951"/>
            <a:ext cx="225551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62343" y="2514599"/>
            <a:ext cx="490727" cy="481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9776" y="2542031"/>
            <a:ext cx="381000" cy="371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7727" y="5952743"/>
            <a:ext cx="4178808" cy="2862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3072" y="6038087"/>
            <a:ext cx="3947160" cy="2703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7635" y="6216395"/>
            <a:ext cx="253365" cy="155575"/>
          </a:xfrm>
          <a:custGeom>
            <a:avLst/>
            <a:gdLst/>
            <a:ahLst/>
            <a:cxnLst/>
            <a:rect l="l" t="t" r="r" b="b"/>
            <a:pathLst>
              <a:path w="253364" h="155575">
                <a:moveTo>
                  <a:pt x="0" y="155448"/>
                </a:moveTo>
                <a:lnTo>
                  <a:pt x="252984" y="155448"/>
                </a:lnTo>
                <a:lnTo>
                  <a:pt x="252984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40068" y="6216395"/>
            <a:ext cx="140335" cy="155575"/>
          </a:xfrm>
          <a:custGeom>
            <a:avLst/>
            <a:gdLst/>
            <a:ahLst/>
            <a:cxnLst/>
            <a:rect l="l" t="t" r="r" b="b"/>
            <a:pathLst>
              <a:path w="140334" h="155575">
                <a:moveTo>
                  <a:pt x="0" y="155448"/>
                </a:moveTo>
                <a:lnTo>
                  <a:pt x="140207" y="155448"/>
                </a:lnTo>
                <a:lnTo>
                  <a:pt x="140207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ln w="274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25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 </a:t>
            </a:r>
            <a:r>
              <a:rPr spc="-5" dirty="0"/>
              <a:t>показать свой экран во</a:t>
            </a:r>
            <a:r>
              <a:rPr spc="-65" dirty="0"/>
              <a:t> </a:t>
            </a:r>
            <a:r>
              <a:rPr spc="-10" dirty="0"/>
              <a:t>время  </a:t>
            </a:r>
            <a:r>
              <a:rPr spc="-5" dirty="0"/>
              <a:t>онлайн-собрания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pc="-5" dirty="0"/>
              <a:t>Запустите </a:t>
            </a:r>
            <a:r>
              <a:rPr dirty="0"/>
              <a:t>приложение </a:t>
            </a:r>
            <a:r>
              <a:rPr spc="-5" dirty="0"/>
              <a:t>Microsoft</a:t>
            </a:r>
            <a:r>
              <a:rPr spc="-55" dirty="0"/>
              <a:t> </a:t>
            </a:r>
            <a:r>
              <a:rPr dirty="0"/>
              <a:t>Teams.</a:t>
            </a: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dirty="0"/>
              <a:t>Войдите в конференцию</a:t>
            </a:r>
            <a:r>
              <a:rPr spc="-60" dirty="0"/>
              <a:t> </a:t>
            </a:r>
            <a:r>
              <a:rPr dirty="0"/>
              <a:t>Teams.</a:t>
            </a: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pc="-5" dirty="0"/>
              <a:t>Запустите панель управления </a:t>
            </a:r>
            <a:r>
              <a:rPr dirty="0"/>
              <a:t>и </a:t>
            </a:r>
            <a:r>
              <a:rPr spc="-5" dirty="0"/>
              <a:t>нажмите на</a:t>
            </a:r>
            <a:r>
              <a:rPr spc="25" dirty="0"/>
              <a:t> </a:t>
            </a:r>
            <a:r>
              <a:rPr spc="-5" dirty="0"/>
              <a:t>значок</a:t>
            </a:r>
          </a:p>
          <a:p>
            <a:pPr marL="356870">
              <a:lnSpc>
                <a:spcPct val="100000"/>
              </a:lnSpc>
            </a:pPr>
            <a:r>
              <a:rPr dirty="0"/>
              <a:t>«Поделиться».</a:t>
            </a: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dirty="0"/>
              <a:t>Выберите «Рабочий</a:t>
            </a:r>
            <a:r>
              <a:rPr spc="-50" dirty="0"/>
              <a:t> </a:t>
            </a:r>
            <a:r>
              <a:rPr dirty="0"/>
              <a:t>стол».</a:t>
            </a: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pc="-5" dirty="0"/>
              <a:t>Запустите презентацию </a:t>
            </a:r>
            <a:r>
              <a:rPr dirty="0"/>
              <a:t>или разместите </a:t>
            </a:r>
            <a:r>
              <a:rPr spc="-10" dirty="0"/>
              <a:t>нужный</a:t>
            </a:r>
            <a:r>
              <a:rPr spc="15" dirty="0"/>
              <a:t> </a:t>
            </a:r>
            <a:r>
              <a:rPr dirty="0"/>
              <a:t>материал</a:t>
            </a:r>
          </a:p>
          <a:p>
            <a:pPr marL="356870">
              <a:lnSpc>
                <a:spcPct val="100000"/>
              </a:lnSpc>
            </a:pPr>
            <a:r>
              <a:rPr spc="-10" dirty="0"/>
              <a:t>на</a:t>
            </a:r>
            <a:r>
              <a:rPr dirty="0"/>
              <a:t> </a:t>
            </a:r>
            <a:r>
              <a:rPr spc="-5" dirty="0"/>
              <a:t>экране.</a:t>
            </a:r>
          </a:p>
          <a:p>
            <a:pPr marL="356870" marR="391160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dirty="0"/>
              <a:t>Если вы </a:t>
            </a:r>
            <a:r>
              <a:rPr spc="-5" dirty="0"/>
              <a:t>планируете </a:t>
            </a:r>
            <a:r>
              <a:rPr dirty="0"/>
              <a:t>демонстрировать видеоролики</a:t>
            </a:r>
            <a:r>
              <a:rPr spc="-114" dirty="0"/>
              <a:t> </a:t>
            </a:r>
            <a:r>
              <a:rPr spc="10" dirty="0"/>
              <a:t>со  </a:t>
            </a:r>
            <a:r>
              <a:rPr spc="-5" dirty="0"/>
              <a:t>звуком, то включите </a:t>
            </a:r>
            <a:r>
              <a:rPr dirty="0"/>
              <a:t>опцию трансляции </a:t>
            </a:r>
            <a:r>
              <a:rPr spc="-5" dirty="0"/>
              <a:t>звука</a:t>
            </a:r>
            <a:r>
              <a:rPr spc="-50" dirty="0"/>
              <a:t> </a:t>
            </a:r>
            <a:r>
              <a:rPr dirty="0"/>
              <a:t>в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dirty="0"/>
              <a:t>конференцию </a:t>
            </a:r>
            <a:r>
              <a:rPr spc="-5" dirty="0"/>
              <a:t>на той же </a:t>
            </a:r>
            <a:r>
              <a:rPr dirty="0"/>
              <a:t>панели. </a:t>
            </a:r>
            <a:r>
              <a:rPr spc="-5" dirty="0"/>
              <a:t>Также</a:t>
            </a:r>
            <a:r>
              <a:rPr spc="-55" dirty="0"/>
              <a:t> </a:t>
            </a:r>
            <a:r>
              <a:rPr dirty="0"/>
              <a:t>рекомендуется</a:t>
            </a:r>
          </a:p>
          <a:p>
            <a:pPr marL="356870">
              <a:lnSpc>
                <a:spcPct val="100000"/>
              </a:lnSpc>
            </a:pPr>
            <a:r>
              <a:rPr spc="-5" dirty="0"/>
              <a:t>уточнить </a:t>
            </a:r>
            <a:r>
              <a:rPr dirty="0"/>
              <a:t>у </a:t>
            </a:r>
            <a:r>
              <a:rPr spc="-5" dirty="0"/>
              <a:t>слушателей: слышат </a:t>
            </a:r>
            <a:r>
              <a:rPr dirty="0"/>
              <a:t>ли </a:t>
            </a:r>
            <a:r>
              <a:rPr spc="-5" dirty="0"/>
              <a:t>они </a:t>
            </a:r>
            <a:r>
              <a:rPr spc="-10" dirty="0"/>
              <a:t>звук</a:t>
            </a:r>
            <a:r>
              <a:rPr spc="25" dirty="0"/>
              <a:t> </a:t>
            </a:r>
            <a:r>
              <a:rPr dirty="0"/>
              <a:t>видео.</a:t>
            </a:r>
          </a:p>
          <a:p>
            <a:pPr marL="356870" marR="467359" indent="-344805">
              <a:lnSpc>
                <a:spcPct val="100000"/>
              </a:lnSpc>
              <a:buFont typeface="Segoe UI Symbol"/>
              <a:buChar char="❑"/>
              <a:tabLst>
                <a:tab pos="356870" algn="l"/>
                <a:tab pos="357505" algn="l"/>
              </a:tabLst>
            </a:pPr>
            <a:r>
              <a:rPr spc="-5" dirty="0"/>
              <a:t>Чтобы остановить </a:t>
            </a:r>
            <a:r>
              <a:rPr dirty="0"/>
              <a:t>демонстрацию, наведите курсор </a:t>
            </a:r>
            <a:r>
              <a:rPr spc="-10" dirty="0"/>
              <a:t>на  верхнюю </a:t>
            </a:r>
            <a:r>
              <a:rPr dirty="0"/>
              <a:t>часть </a:t>
            </a:r>
            <a:r>
              <a:rPr spc="-5" dirty="0"/>
              <a:t>экрана </a:t>
            </a:r>
            <a:r>
              <a:rPr dirty="0"/>
              <a:t>и </a:t>
            </a:r>
            <a:r>
              <a:rPr spc="-5" dirty="0"/>
              <a:t>нажмите «Остановить  </a:t>
            </a:r>
            <a:r>
              <a:rPr dirty="0"/>
              <a:t>демонстрацию».</a:t>
            </a:r>
          </a:p>
        </p:txBody>
      </p:sp>
      <p:sp>
        <p:nvSpPr>
          <p:cNvPr id="8" name="object 8"/>
          <p:cNvSpPr/>
          <p:nvPr/>
        </p:nvSpPr>
        <p:spPr>
          <a:xfrm>
            <a:off x="1240536" y="5687567"/>
            <a:ext cx="4700016" cy="107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8655" y="5885687"/>
            <a:ext cx="410870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385" y="6863981"/>
            <a:ext cx="6458677" cy="187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911" y="7025640"/>
            <a:ext cx="5940551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9991" y="8680703"/>
            <a:ext cx="5151120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8111" y="8878823"/>
            <a:ext cx="4559808" cy="286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9991" y="9079991"/>
            <a:ext cx="5309616" cy="1271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8111" y="9278111"/>
            <a:ext cx="471830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27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782" y="1332051"/>
            <a:ext cx="6497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Настройка мобильных </a:t>
            </a:r>
            <a:r>
              <a:rPr spc="-5" dirty="0"/>
              <a:t>приложений</a:t>
            </a:r>
            <a:r>
              <a:rPr spc="50" dirty="0"/>
              <a:t> </a:t>
            </a:r>
            <a:r>
              <a:rPr dirty="0"/>
              <a:t>Teams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1782" y="1921586"/>
            <a:ext cx="66744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Segoe UI Symbol"/>
              <a:buChar char="❑"/>
              <a:tabLst>
                <a:tab pos="357505" algn="l"/>
              </a:tabLst>
            </a:pPr>
            <a:r>
              <a:rPr sz="2000" spc="-20" dirty="0">
                <a:latin typeface="Arial"/>
                <a:cs typeface="Arial"/>
              </a:rPr>
              <a:t>Доступ </a:t>
            </a:r>
            <a:r>
              <a:rPr sz="2000" spc="-5" dirty="0">
                <a:latin typeface="Arial"/>
                <a:cs typeface="Arial"/>
              </a:rPr>
              <a:t>к </a:t>
            </a:r>
            <a:r>
              <a:rPr sz="2000" spc="-15" dirty="0">
                <a:latin typeface="Arial"/>
                <a:cs typeface="Arial"/>
              </a:rPr>
              <a:t>файлам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любых </a:t>
            </a:r>
            <a:r>
              <a:rPr sz="2000" spc="-15" dirty="0">
                <a:latin typeface="Arial"/>
                <a:cs typeface="Arial"/>
              </a:rPr>
              <a:t>условиях: </a:t>
            </a:r>
            <a:r>
              <a:rPr sz="2000" spc="-10" dirty="0">
                <a:latin typeface="Arial"/>
                <a:cs typeface="Arial"/>
              </a:rPr>
              <a:t>на работе,</a:t>
            </a:r>
            <a:r>
              <a:rPr sz="2000" spc="254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дома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5" dirty="0">
                <a:latin typeface="Arial"/>
                <a:cs typeface="Arial"/>
              </a:rPr>
              <a:t>в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пути.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Segoe UI Symbol"/>
              <a:buChar char="❑"/>
              <a:tabLst>
                <a:tab pos="357505" algn="l"/>
              </a:tabLst>
            </a:pPr>
            <a:r>
              <a:rPr sz="2000" spc="-5" dirty="0">
                <a:latin typeface="Arial"/>
                <a:cs typeface="Arial"/>
              </a:rPr>
              <a:t>Установите </a:t>
            </a:r>
            <a:r>
              <a:rPr sz="2000" spc="-10" dirty="0">
                <a:latin typeface="Arial"/>
                <a:cs typeface="Arial"/>
              </a:rPr>
              <a:t>приложения </a:t>
            </a:r>
            <a:r>
              <a:rPr sz="2000" dirty="0">
                <a:latin typeface="Arial"/>
                <a:cs typeface="Arial"/>
              </a:rPr>
              <a:t>Office </a:t>
            </a:r>
            <a:r>
              <a:rPr sz="2000" spc="-10" dirty="0">
                <a:latin typeface="Arial"/>
                <a:cs typeface="Arial"/>
              </a:rPr>
              <a:t>на своих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мобильных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устройствах.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08" y="3514343"/>
            <a:ext cx="6052905" cy="3508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3860" y="7416800"/>
            <a:ext cx="959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Android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1800" spc="-5" dirty="0">
                <a:latin typeface="Arial"/>
                <a:cs typeface="Arial"/>
              </a:rPr>
              <a:t>iOS  </a:t>
            </a:r>
            <a:r>
              <a:rPr sz="1800" spc="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8703" y="7309103"/>
            <a:ext cx="408431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1023" y="7851647"/>
            <a:ext cx="390144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8808" y="8467343"/>
            <a:ext cx="478536" cy="478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087" y="1103756"/>
            <a:ext cx="6973492" cy="2215991"/>
          </a:xfrm>
        </p:spPr>
        <p:txBody>
          <a:bodyPr/>
          <a:lstStyle/>
          <a:p>
            <a:pPr algn="ctr"/>
            <a:r>
              <a:rPr lang="ru-RU" dirty="0" smtClean="0"/>
              <a:t>Инструкции по работе с </a:t>
            </a:r>
            <a:r>
              <a:rPr lang="en-US" dirty="0" smtClean="0"/>
              <a:t>Microsoft Teams </a:t>
            </a:r>
            <a:r>
              <a:rPr lang="ru-RU" dirty="0" smtClean="0"/>
              <a:t>с использованием электронного журнала </a:t>
            </a:r>
            <a:r>
              <a:rPr lang="ru-RU" dirty="0" err="1" smtClean="0"/>
              <a:t>Дневник.ру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посмотреть по ссылке</a:t>
            </a:r>
            <a:br>
              <a:rPr lang="ru-RU" dirty="0" smtClean="0"/>
            </a:br>
            <a:r>
              <a:rPr lang="en-US" dirty="0"/>
              <a:t>https://</a:t>
            </a:r>
            <a:r>
              <a:rPr lang="en-US" dirty="0" smtClean="0"/>
              <a:t>dnevnik.ru/ad/promo/ms-teams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r="19571" b="4623"/>
          <a:stretch/>
        </p:blipFill>
        <p:spPr bwMode="auto">
          <a:xfrm>
            <a:off x="669859" y="3579223"/>
            <a:ext cx="6286755" cy="38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28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087" y="1103756"/>
            <a:ext cx="6973492" cy="1846659"/>
          </a:xfrm>
        </p:spPr>
        <p:txBody>
          <a:bodyPr/>
          <a:lstStyle/>
          <a:p>
            <a:pPr algn="ctr"/>
            <a:r>
              <a:rPr lang="ru-RU" dirty="0"/>
              <a:t>Там же можно посмотреть запись </a:t>
            </a:r>
            <a:r>
              <a:rPr lang="ru-RU" dirty="0" smtClean="0"/>
              <a:t>видео об активации платформы через </a:t>
            </a:r>
            <a:r>
              <a:rPr lang="ru-RU" dirty="0" err="1" smtClean="0"/>
              <a:t>Дневник.ру</a:t>
            </a:r>
            <a:r>
              <a:rPr lang="ru-RU" dirty="0" smtClean="0"/>
              <a:t> и запись </a:t>
            </a:r>
            <a:r>
              <a:rPr lang="ru-RU" dirty="0" err="1" smtClean="0"/>
              <a:t>вебинара</a:t>
            </a:r>
            <a:r>
              <a:rPr lang="ru-RU" dirty="0" smtClean="0"/>
              <a:t> </a:t>
            </a:r>
            <a:r>
              <a:rPr lang="ru-RU" dirty="0"/>
              <a:t>по использованию платформы через </a:t>
            </a:r>
            <a:r>
              <a:rPr lang="ru-RU" dirty="0" err="1"/>
              <a:t>Дневник.ру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2" r="19731" b="3556"/>
          <a:stretch/>
        </p:blipFill>
        <p:spPr bwMode="auto">
          <a:xfrm>
            <a:off x="310895" y="2908300"/>
            <a:ext cx="6781800" cy="41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92765"/>
          </a:xfrm>
          <a:custGeom>
            <a:avLst/>
            <a:gdLst/>
            <a:ahLst/>
            <a:cxnLst/>
            <a:rect l="l" t="t" r="r" b="b"/>
            <a:pathLst>
              <a:path w="7556500" h="10692765">
                <a:moveTo>
                  <a:pt x="7555992" y="0"/>
                </a:moveTo>
                <a:lnTo>
                  <a:pt x="0" y="0"/>
                </a:lnTo>
                <a:lnTo>
                  <a:pt x="0" y="10692381"/>
                </a:lnTo>
                <a:lnTo>
                  <a:pt x="7555992" y="10692381"/>
                </a:lnTo>
                <a:lnTo>
                  <a:pt x="7555992" y="0"/>
                </a:lnTo>
                <a:close/>
              </a:path>
            </a:pathLst>
          </a:custGeom>
          <a:solidFill>
            <a:srgbClr val="395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551" y="2185415"/>
            <a:ext cx="6330950" cy="2261870"/>
          </a:xfrm>
          <a:custGeom>
            <a:avLst/>
            <a:gdLst/>
            <a:ahLst/>
            <a:cxnLst/>
            <a:rect l="l" t="t" r="r" b="b"/>
            <a:pathLst>
              <a:path w="6330950" h="2261870">
                <a:moveTo>
                  <a:pt x="6330696" y="0"/>
                </a:moveTo>
                <a:lnTo>
                  <a:pt x="478028" y="539496"/>
                </a:lnTo>
                <a:lnTo>
                  <a:pt x="0" y="2261616"/>
                </a:lnTo>
                <a:lnTo>
                  <a:pt x="5934964" y="1695450"/>
                </a:lnTo>
                <a:lnTo>
                  <a:pt x="6330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6507" y="4773294"/>
            <a:ext cx="4543425" cy="396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Использование Microsoft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онлайн-обучения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Segoe UI Symbol"/>
              <a:buChar char="❑"/>
              <a:tabLst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Интерфейс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Microsoft Teams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основные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возможности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приложения</a:t>
            </a:r>
            <a:endParaRPr sz="1800">
              <a:latin typeface="Arial"/>
              <a:cs typeface="Arial"/>
            </a:endParaRPr>
          </a:p>
          <a:p>
            <a:pPr marL="299085" marR="106680" indent="-287020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Команды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Microsoft Teams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(создание  класса)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Segoe UI Symbol"/>
              <a:buChar char="❑"/>
              <a:tabLst>
                <a:tab pos="299720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Работа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 файлами в Microsoft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Segoe UI Symbol"/>
              <a:buChar char="❑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Планирование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онлайн-урока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Segoe UI Symbol"/>
              <a:buChar char="❑"/>
              <a:tabLst>
                <a:tab pos="299720" algn="l"/>
              </a:tabLst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Работа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электронными ресурсами</a:t>
            </a:r>
            <a:r>
              <a:rPr sz="18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R="2418715" algn="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Microsoft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87020" marR="2438400" indent="-287020" algn="r">
              <a:lnSpc>
                <a:spcPct val="100000"/>
              </a:lnSpc>
              <a:buFont typeface="Segoe UI Symbol"/>
              <a:buChar char="❑"/>
              <a:tabLst>
                <a:tab pos="28702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опо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6520" y="2380487"/>
            <a:ext cx="2005583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9504" y="4203191"/>
            <a:ext cx="184708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2160" y="0"/>
            <a:ext cx="204470" cy="619125"/>
          </a:xfrm>
          <a:custGeom>
            <a:avLst/>
            <a:gdLst/>
            <a:ahLst/>
            <a:cxnLst/>
            <a:rect l="l" t="t" r="r" b="b"/>
            <a:pathLst>
              <a:path w="204469" h="619125">
                <a:moveTo>
                  <a:pt x="54990" y="0"/>
                </a:moveTo>
                <a:lnTo>
                  <a:pt x="0" y="0"/>
                </a:lnTo>
                <a:lnTo>
                  <a:pt x="148970" y="618743"/>
                </a:lnTo>
                <a:lnTo>
                  <a:pt x="204215" y="618743"/>
                </a:lnTo>
                <a:lnTo>
                  <a:pt x="54990" y="0"/>
                </a:lnTo>
                <a:close/>
              </a:path>
            </a:pathLst>
          </a:custGeom>
          <a:solidFill>
            <a:srgbClr val="395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797" y="4333493"/>
            <a:ext cx="641032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Важно!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использования </a:t>
            </a:r>
            <a:r>
              <a:rPr sz="2400" spc="-5" dirty="0">
                <a:latin typeface="Arial"/>
                <a:cs typeface="Arial"/>
              </a:rPr>
              <a:t>решения Microsoft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Teams</a:t>
            </a:r>
            <a:endParaRPr sz="2400" dirty="0">
              <a:latin typeface="Arial"/>
              <a:cs typeface="Arial"/>
            </a:endParaRPr>
          </a:p>
          <a:p>
            <a:pPr marL="576580" marR="588645" algn="ct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Arial"/>
                <a:cs typeface="Arial"/>
              </a:rPr>
              <a:t>необходимо </a:t>
            </a:r>
            <a:r>
              <a:rPr sz="2400" dirty="0">
                <a:latin typeface="Arial"/>
                <a:cs typeface="Arial"/>
              </a:rPr>
              <a:t>иметь </a:t>
            </a:r>
            <a:r>
              <a:rPr sz="2400" spc="-5" dirty="0">
                <a:latin typeface="Arial"/>
                <a:cs typeface="Arial"/>
              </a:rPr>
              <a:t>аккаунт </a:t>
            </a:r>
            <a:r>
              <a:rPr sz="2400" dirty="0">
                <a:latin typeface="Arial"/>
                <a:cs typeface="Arial"/>
              </a:rPr>
              <a:t>Office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365  </a:t>
            </a:r>
            <a:r>
              <a:rPr sz="2400" spc="-5" dirty="0">
                <a:latin typeface="Arial"/>
                <a:cs typeface="Arial"/>
              </a:rPr>
              <a:t>(логин/пароль) </a:t>
            </a:r>
            <a:r>
              <a:rPr sz="2400" dirty="0">
                <a:latin typeface="Arial"/>
                <a:cs typeface="Arial"/>
              </a:rPr>
              <a:t>в домене </a:t>
            </a:r>
            <a:r>
              <a:rPr sz="2400" spc="-5" dirty="0">
                <a:latin typeface="Arial"/>
                <a:cs typeface="Arial"/>
              </a:rPr>
              <a:t>вашей  </a:t>
            </a:r>
            <a:r>
              <a:rPr sz="2400" spc="-10" dirty="0" err="1">
                <a:latin typeface="Arial"/>
                <a:cs typeface="Arial"/>
              </a:rPr>
              <a:t>образовательной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организации</a:t>
            </a:r>
            <a:r>
              <a:rPr lang="ru-RU" sz="2400" dirty="0" smtClean="0">
                <a:latin typeface="Arial"/>
                <a:cs typeface="Arial"/>
              </a:rPr>
              <a:t> (организации, подключенные к </a:t>
            </a:r>
            <a:r>
              <a:rPr lang="ru-RU" sz="2400" dirty="0" err="1" smtClean="0">
                <a:latin typeface="Arial"/>
                <a:cs typeface="Arial"/>
              </a:rPr>
              <a:t>Дневник.ру</a:t>
            </a:r>
            <a:r>
              <a:rPr lang="ru-RU" sz="2400" dirty="0" smtClean="0">
                <a:latin typeface="Arial"/>
                <a:cs typeface="Arial"/>
              </a:rPr>
              <a:t>, автоматически получают такую возможность)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8822563"/>
            <a:ext cx="61829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Для корректной работы Microsoft Teams следует скачать  отдельное приложение или воспользоваться</a:t>
            </a:r>
            <a:r>
              <a:rPr sz="1800" spc="-12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браузерами  Google Chrome, </a:t>
            </a:r>
            <a:r>
              <a:rPr sz="1800" spc="-5" dirty="0">
                <a:solidFill>
                  <a:srgbClr val="3955F0"/>
                </a:solidFill>
                <a:latin typeface="Arial"/>
                <a:cs typeface="Arial"/>
              </a:rPr>
              <a:t>Yandex.Browser, </a:t>
            </a: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spc="-4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55F0"/>
                </a:solidFill>
                <a:latin typeface="Arial"/>
                <a:cs typeface="Arial"/>
              </a:rPr>
              <a:t>Edge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834" y="10073958"/>
            <a:ext cx="2565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331" y="1484451"/>
            <a:ext cx="4780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Вход </a:t>
            </a:r>
            <a:r>
              <a:rPr dirty="0"/>
              <a:t>в Teams и начало</a:t>
            </a:r>
            <a:r>
              <a:rPr spc="-75" dirty="0"/>
              <a:t> </a:t>
            </a:r>
            <a:r>
              <a:rPr spc="-5" dirty="0"/>
              <a:t>работы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550" y="1947417"/>
            <a:ext cx="67627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E1E1E"/>
                </a:solidFill>
                <a:latin typeface="Arial"/>
                <a:cs typeface="Arial"/>
              </a:rPr>
              <a:t>Вход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5" dirty="0">
                <a:solidFill>
                  <a:srgbClr val="1E1E1E"/>
                </a:solidFill>
                <a:latin typeface="Arial"/>
                <a:cs typeface="Arial"/>
              </a:rPr>
              <a:t>Запустите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 Teams.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Segoe UI Symbol"/>
              <a:buChar char="❑"/>
              <a:tabLst>
                <a:tab pos="756920" algn="l"/>
              </a:tabLst>
            </a:pP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В Windows нажмите кнопку </a:t>
            </a:r>
            <a:r>
              <a:rPr sz="1800" b="1" spc="-20" dirty="0">
                <a:solidFill>
                  <a:srgbClr val="1E1E1E"/>
                </a:solidFill>
                <a:latin typeface="Arial"/>
                <a:cs typeface="Arial"/>
              </a:rPr>
              <a:t>Пуск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&gt;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Microsoft</a:t>
            </a:r>
            <a:r>
              <a:rPr sz="1800" b="1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Teams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Segoe UI Symbol"/>
              <a:buChar char="❑"/>
              <a:tabLst>
                <a:tab pos="756920" algn="l"/>
              </a:tabLst>
            </a:pPr>
            <a:r>
              <a:rPr sz="1800" spc="-5" dirty="0">
                <a:solidFill>
                  <a:srgbClr val="1E1E1E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1E1E1E"/>
                </a:solidFill>
                <a:latin typeface="Arial"/>
                <a:cs typeface="Arial"/>
              </a:rPr>
              <a:t>Mac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перейдите в папку </a:t>
            </a:r>
            <a:r>
              <a:rPr sz="1800" b="1" spc="-5" dirty="0">
                <a:solidFill>
                  <a:srgbClr val="1E1E1E"/>
                </a:solidFill>
                <a:latin typeface="Arial"/>
                <a:cs typeface="Arial"/>
              </a:rPr>
              <a:t>Applications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(Приложения)</a:t>
            </a:r>
            <a:r>
              <a:rPr sz="18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щелкните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Microsoft</a:t>
            </a:r>
            <a:r>
              <a:rPr sz="1800" b="1" spc="-7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1E1E1E"/>
                </a:solidFill>
                <a:latin typeface="Arial"/>
                <a:cs typeface="Arial"/>
              </a:rPr>
              <a:t>Teams</a:t>
            </a:r>
            <a:r>
              <a:rPr sz="1800" spc="5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756920" algn="l"/>
              </a:tabLst>
            </a:pPr>
            <a:r>
              <a:rPr sz="1800" spc="-5" dirty="0">
                <a:solidFill>
                  <a:srgbClr val="1E1E1E"/>
                </a:solidFill>
                <a:latin typeface="Arial"/>
                <a:cs typeface="Arial"/>
              </a:rPr>
              <a:t>На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мобильном устройстве коснитесь </a:t>
            </a:r>
            <a:r>
              <a:rPr sz="1800" spc="-5" dirty="0">
                <a:solidFill>
                  <a:srgbClr val="1E1E1E"/>
                </a:solidFill>
                <a:latin typeface="Arial"/>
                <a:cs typeface="Arial"/>
              </a:rPr>
              <a:t>значка</a:t>
            </a:r>
            <a:r>
              <a:rPr sz="1800" spc="-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Teams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Войдите </a:t>
            </a:r>
            <a:r>
              <a:rPr sz="1800" spc="5" dirty="0">
                <a:solidFill>
                  <a:srgbClr val="1E1E1E"/>
                </a:solidFill>
                <a:latin typeface="Arial"/>
                <a:cs typeface="Arial"/>
              </a:rPr>
              <a:t>со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своим именем </a:t>
            </a:r>
            <a:r>
              <a:rPr sz="1800" spc="-5" dirty="0">
                <a:solidFill>
                  <a:srgbClr val="1E1E1E"/>
                </a:solidFill>
                <a:latin typeface="Arial"/>
                <a:cs typeface="Arial"/>
              </a:rPr>
              <a:t>пользователя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и</a:t>
            </a:r>
            <a:r>
              <a:rPr sz="1800" spc="-1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паролем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Office</a:t>
            </a:r>
            <a:r>
              <a:rPr sz="18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E1E1E"/>
                </a:solidFill>
                <a:latin typeface="Arial"/>
                <a:cs typeface="Arial"/>
              </a:rPr>
              <a:t>365.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0344" y="4133087"/>
            <a:ext cx="3606544" cy="466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1625" y="9215424"/>
            <a:ext cx="476059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latin typeface="Arial"/>
                <a:cs typeface="Arial"/>
              </a:rPr>
              <a:t>Скачать </a:t>
            </a:r>
            <a:r>
              <a:rPr sz="2000" b="1" spc="-5" dirty="0">
                <a:latin typeface="Arial"/>
                <a:cs typeface="Arial"/>
              </a:rPr>
              <a:t>приложение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Microsoft</a:t>
            </a:r>
            <a:r>
              <a:rPr sz="2000" b="1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Teams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834" y="10073958"/>
            <a:ext cx="2565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331" y="105536"/>
            <a:ext cx="6118225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74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4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37744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Чат с</a:t>
            </a:r>
            <a:r>
              <a:rPr sz="2400" b="1" spc="-1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пользователями</a:t>
            </a:r>
            <a:endParaRPr sz="24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spcBef>
                <a:spcPts val="740"/>
              </a:spcBef>
              <a:buFont typeface="Segoe UI Symbol"/>
              <a:buChar char="❑"/>
              <a:tabLst>
                <a:tab pos="367030" algn="l"/>
              </a:tabLst>
            </a:pPr>
            <a:r>
              <a:rPr sz="2000" spc="-15" dirty="0">
                <a:latin typeface="Arial"/>
                <a:cs typeface="Arial"/>
              </a:rPr>
              <a:t>Найдите нужного </a:t>
            </a:r>
            <a:r>
              <a:rPr sz="2000" spc="-10" dirty="0">
                <a:latin typeface="Arial"/>
                <a:cs typeface="Arial"/>
              </a:rPr>
              <a:t>пользователя через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поиск.</a:t>
            </a:r>
            <a:endParaRPr sz="2000">
              <a:latin typeface="Arial"/>
              <a:cs typeface="Arial"/>
            </a:endParaRPr>
          </a:p>
          <a:p>
            <a:pPr marL="366395" marR="86360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</a:tabLst>
            </a:pPr>
            <a:r>
              <a:rPr sz="2000" spc="-30" dirty="0">
                <a:latin typeface="Arial"/>
                <a:cs typeface="Arial"/>
              </a:rPr>
              <a:t>Находясь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5" dirty="0">
                <a:latin typeface="Arial"/>
                <a:cs typeface="Arial"/>
              </a:rPr>
              <a:t>вкладке </a:t>
            </a:r>
            <a:r>
              <a:rPr sz="2000" spc="-10" dirty="0">
                <a:latin typeface="Arial"/>
                <a:cs typeface="Arial"/>
              </a:rPr>
              <a:t>«Беседа», напишите ваше  сообщение.</a:t>
            </a:r>
            <a:endParaRPr sz="20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</a:tabLst>
            </a:pPr>
            <a:r>
              <a:rPr sz="2000" spc="-10" dirty="0">
                <a:latin typeface="Arial"/>
                <a:cs typeface="Arial"/>
              </a:rPr>
              <a:t>Отправьте его, нажав </a:t>
            </a:r>
            <a:r>
              <a:rPr sz="2000" b="1" spc="-30" dirty="0">
                <a:latin typeface="Arial"/>
                <a:cs typeface="Arial"/>
              </a:rPr>
              <a:t>Enter </a:t>
            </a: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10" dirty="0">
                <a:latin typeface="Arial"/>
                <a:cs typeface="Arial"/>
              </a:rPr>
              <a:t>символ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стрелки.</a:t>
            </a:r>
            <a:endParaRPr sz="2000">
              <a:latin typeface="Arial"/>
              <a:cs typeface="Arial"/>
            </a:endParaRPr>
          </a:p>
          <a:p>
            <a:pPr marL="366395" marR="157480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  <a:tab pos="1567180" algn="l"/>
              </a:tabLst>
            </a:pPr>
            <a:r>
              <a:rPr sz="2000" spc="-15" dirty="0">
                <a:latin typeface="Arial"/>
                <a:cs typeface="Arial"/>
              </a:rPr>
              <a:t>Попробуйте </a:t>
            </a:r>
            <a:r>
              <a:rPr sz="2000" spc="-30" dirty="0">
                <a:latin typeface="Arial"/>
                <a:cs typeface="Arial"/>
              </a:rPr>
              <a:t>дополнительные </a:t>
            </a:r>
            <a:r>
              <a:rPr sz="2000" spc="-10" dirty="0">
                <a:latin typeface="Arial"/>
                <a:cs typeface="Arial"/>
              </a:rPr>
              <a:t>возможности </a:t>
            </a:r>
            <a:r>
              <a:rPr sz="2000" spc="-5" dirty="0">
                <a:latin typeface="Arial"/>
                <a:cs typeface="Arial"/>
              </a:rPr>
              <a:t>по  </a:t>
            </a:r>
            <a:r>
              <a:rPr sz="2000" spc="-15" dirty="0">
                <a:latin typeface="Arial"/>
                <a:cs typeface="Arial"/>
              </a:rPr>
              <a:t>отправке	</a:t>
            </a:r>
            <a:r>
              <a:rPr sz="2000" spc="-10" dirty="0">
                <a:latin typeface="Arial"/>
                <a:cs typeface="Arial"/>
              </a:rPr>
              <a:t>сообщений: </a:t>
            </a:r>
            <a:r>
              <a:rPr sz="2000" spc="-15" dirty="0">
                <a:latin typeface="Arial"/>
                <a:cs typeface="Arial"/>
              </a:rPr>
              <a:t>форматирование </a:t>
            </a:r>
            <a:r>
              <a:rPr sz="2000" spc="-5" dirty="0">
                <a:latin typeface="Arial"/>
                <a:cs typeface="Arial"/>
              </a:rPr>
              <a:t>текста,  </a:t>
            </a:r>
            <a:r>
              <a:rPr sz="2000" spc="-10" dirty="0">
                <a:latin typeface="Arial"/>
                <a:cs typeface="Arial"/>
              </a:rPr>
              <a:t>смайлы, </a:t>
            </a:r>
            <a:r>
              <a:rPr sz="2000" spc="-5" dirty="0">
                <a:latin typeface="Arial"/>
                <a:cs typeface="Arial"/>
              </a:rPr>
              <a:t>GIF-ки,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стикеры.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023" y="5050535"/>
            <a:ext cx="7363968" cy="362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5190743"/>
            <a:ext cx="7040880" cy="3172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491" y="7112507"/>
            <a:ext cx="1183005" cy="280670"/>
          </a:xfrm>
          <a:custGeom>
            <a:avLst/>
            <a:gdLst/>
            <a:ahLst/>
            <a:cxnLst/>
            <a:rect l="l" t="t" r="r" b="b"/>
            <a:pathLst>
              <a:path w="1183005" h="280670">
                <a:moveTo>
                  <a:pt x="0" y="280415"/>
                </a:moveTo>
                <a:lnTo>
                  <a:pt x="1182623" y="280415"/>
                </a:lnTo>
                <a:lnTo>
                  <a:pt x="1182623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4351" y="6035039"/>
            <a:ext cx="878205" cy="1225550"/>
          </a:xfrm>
          <a:custGeom>
            <a:avLst/>
            <a:gdLst/>
            <a:ahLst/>
            <a:cxnLst/>
            <a:rect l="l" t="t" r="r" b="b"/>
            <a:pathLst>
              <a:path w="878205" h="1225550">
                <a:moveTo>
                  <a:pt x="851281" y="0"/>
                </a:moveTo>
                <a:lnTo>
                  <a:pt x="0" y="1205611"/>
                </a:lnTo>
                <a:lnTo>
                  <a:pt x="26670" y="1225296"/>
                </a:lnTo>
                <a:lnTo>
                  <a:pt x="877824" y="19558"/>
                </a:lnTo>
                <a:lnTo>
                  <a:pt x="8512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0360" y="5964935"/>
            <a:ext cx="97535" cy="109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6372" y="5670803"/>
            <a:ext cx="591820" cy="295910"/>
          </a:xfrm>
          <a:custGeom>
            <a:avLst/>
            <a:gdLst/>
            <a:ahLst/>
            <a:cxnLst/>
            <a:rect l="l" t="t" r="r" b="b"/>
            <a:pathLst>
              <a:path w="591820" h="295910">
                <a:moveTo>
                  <a:pt x="0" y="295655"/>
                </a:moveTo>
                <a:lnTo>
                  <a:pt x="591312" y="295655"/>
                </a:lnTo>
                <a:lnTo>
                  <a:pt x="591312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1003" y="7731252"/>
            <a:ext cx="1183005" cy="280670"/>
          </a:xfrm>
          <a:custGeom>
            <a:avLst/>
            <a:gdLst/>
            <a:ahLst/>
            <a:cxnLst/>
            <a:rect l="l" t="t" r="r" b="b"/>
            <a:pathLst>
              <a:path w="1183004" h="280670">
                <a:moveTo>
                  <a:pt x="0" y="280416"/>
                </a:moveTo>
                <a:lnTo>
                  <a:pt x="1182624" y="280416"/>
                </a:lnTo>
                <a:lnTo>
                  <a:pt x="1182624" y="0"/>
                </a:lnTo>
                <a:lnTo>
                  <a:pt x="0" y="0"/>
                </a:lnTo>
                <a:lnTo>
                  <a:pt x="0" y="28041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8523" y="8054340"/>
            <a:ext cx="414655" cy="259079"/>
          </a:xfrm>
          <a:custGeom>
            <a:avLst/>
            <a:gdLst/>
            <a:ahLst/>
            <a:cxnLst/>
            <a:rect l="l" t="t" r="r" b="b"/>
            <a:pathLst>
              <a:path w="414654" h="259079">
                <a:moveTo>
                  <a:pt x="0" y="259080"/>
                </a:moveTo>
                <a:lnTo>
                  <a:pt x="414527" y="259080"/>
                </a:lnTo>
                <a:lnTo>
                  <a:pt x="414527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6223" y="6001511"/>
            <a:ext cx="512445" cy="1682750"/>
          </a:xfrm>
          <a:custGeom>
            <a:avLst/>
            <a:gdLst/>
            <a:ahLst/>
            <a:cxnLst/>
            <a:rect l="l" t="t" r="r" b="b"/>
            <a:pathLst>
              <a:path w="512445" h="1682750">
                <a:moveTo>
                  <a:pt x="31368" y="0"/>
                </a:moveTo>
                <a:lnTo>
                  <a:pt x="0" y="9398"/>
                </a:lnTo>
                <a:lnTo>
                  <a:pt x="449199" y="1590802"/>
                </a:lnTo>
                <a:lnTo>
                  <a:pt x="417829" y="1600200"/>
                </a:lnTo>
                <a:lnTo>
                  <a:pt x="492378" y="1682496"/>
                </a:lnTo>
                <a:lnTo>
                  <a:pt x="505840" y="1606931"/>
                </a:lnTo>
                <a:lnTo>
                  <a:pt x="510399" y="1581531"/>
                </a:lnTo>
                <a:lnTo>
                  <a:pt x="480695" y="1581531"/>
                </a:lnTo>
                <a:lnTo>
                  <a:pt x="31368" y="0"/>
                </a:lnTo>
                <a:close/>
              </a:path>
              <a:path w="512445" h="1682750">
                <a:moveTo>
                  <a:pt x="512063" y="1572260"/>
                </a:moveTo>
                <a:lnTo>
                  <a:pt x="480695" y="1581531"/>
                </a:lnTo>
                <a:lnTo>
                  <a:pt x="510399" y="1581531"/>
                </a:lnTo>
                <a:lnTo>
                  <a:pt x="512063" y="15722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1352" y="7802879"/>
            <a:ext cx="1706880" cy="365760"/>
          </a:xfrm>
          <a:custGeom>
            <a:avLst/>
            <a:gdLst/>
            <a:ahLst/>
            <a:cxnLst/>
            <a:rect l="l" t="t" r="r" b="b"/>
            <a:pathLst>
              <a:path w="1706879" h="365759">
                <a:moveTo>
                  <a:pt x="5969" y="0"/>
                </a:moveTo>
                <a:lnTo>
                  <a:pt x="0" y="32765"/>
                </a:lnTo>
                <a:lnTo>
                  <a:pt x="1607312" y="333120"/>
                </a:lnTo>
                <a:lnTo>
                  <a:pt x="1601343" y="365759"/>
                </a:lnTo>
                <a:lnTo>
                  <a:pt x="1706880" y="334771"/>
                </a:lnTo>
                <a:lnTo>
                  <a:pt x="1661838" y="300354"/>
                </a:lnTo>
                <a:lnTo>
                  <a:pt x="1613281" y="300354"/>
                </a:lnTo>
                <a:lnTo>
                  <a:pt x="5969" y="0"/>
                </a:lnTo>
                <a:close/>
              </a:path>
              <a:path w="1706879" h="365759">
                <a:moveTo>
                  <a:pt x="1619123" y="267715"/>
                </a:moveTo>
                <a:lnTo>
                  <a:pt x="1613281" y="300354"/>
                </a:lnTo>
                <a:lnTo>
                  <a:pt x="1661838" y="300354"/>
                </a:lnTo>
                <a:lnTo>
                  <a:pt x="1619123" y="267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98192" y="8555735"/>
            <a:ext cx="3563111" cy="1133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5351" y="8695943"/>
            <a:ext cx="3121152" cy="673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94304" y="8574023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39" h="100965">
                <a:moveTo>
                  <a:pt x="33273" y="0"/>
                </a:moveTo>
                <a:lnTo>
                  <a:pt x="0" y="0"/>
                </a:lnTo>
                <a:lnTo>
                  <a:pt x="49910" y="100583"/>
                </a:lnTo>
                <a:lnTo>
                  <a:pt x="91440" y="16763"/>
                </a:lnTo>
                <a:lnTo>
                  <a:pt x="33273" y="16763"/>
                </a:lnTo>
                <a:lnTo>
                  <a:pt x="332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95" y="8202167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095"/>
                </a:lnTo>
              </a:path>
            </a:pathLst>
          </a:custGeom>
          <a:ln w="33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1359" y="8574023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30479" y="0"/>
                </a:moveTo>
                <a:lnTo>
                  <a:pt x="0" y="0"/>
                </a:lnTo>
                <a:lnTo>
                  <a:pt x="0" y="15239"/>
                </a:lnTo>
                <a:lnTo>
                  <a:pt x="22860" y="15239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8288" y="4011167"/>
            <a:ext cx="3727704" cy="2712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5928" y="4038599"/>
            <a:ext cx="3560064" cy="2337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9834" y="10073958"/>
            <a:ext cx="2565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8156" y="3715980"/>
            <a:ext cx="704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2000" spc="-5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331" y="105536"/>
            <a:ext cx="6712584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74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2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237744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Отправка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файлов</a:t>
            </a:r>
            <a:endParaRPr sz="24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spcBef>
                <a:spcPts val="1190"/>
              </a:spcBef>
              <a:buFont typeface="Segoe UI Symbol"/>
              <a:buChar char="❑"/>
              <a:tabLst>
                <a:tab pos="367030" algn="l"/>
              </a:tabLst>
            </a:pPr>
            <a:r>
              <a:rPr sz="2000" spc="-15" dirty="0">
                <a:latin typeface="Arial"/>
                <a:cs typeface="Arial"/>
              </a:rPr>
              <a:t>Создайте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0" dirty="0">
                <a:latin typeface="Arial"/>
                <a:cs typeface="Arial"/>
              </a:rPr>
              <a:t>рабочем </a:t>
            </a:r>
            <a:r>
              <a:rPr sz="2000" spc="-30" dirty="0">
                <a:latin typeface="Arial"/>
                <a:cs typeface="Arial"/>
              </a:rPr>
              <a:t>столе </a:t>
            </a:r>
            <a:r>
              <a:rPr sz="2000" spc="-15" dirty="0">
                <a:latin typeface="Arial"/>
                <a:cs typeface="Arial"/>
              </a:rPr>
              <a:t>файл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PowerPoint</a:t>
            </a:r>
            <a:endParaRPr sz="200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«Презентация.pptx»</a:t>
            </a:r>
            <a:endParaRPr sz="2000">
              <a:latin typeface="Arial"/>
              <a:cs typeface="Arial"/>
            </a:endParaRPr>
          </a:p>
          <a:p>
            <a:pPr marL="366395" marR="510540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</a:tabLst>
            </a:pPr>
            <a:r>
              <a:rPr sz="2000" spc="-10" dirty="0">
                <a:latin typeface="Arial"/>
                <a:cs typeface="Arial"/>
              </a:rPr>
              <a:t>Отправьте </a:t>
            </a:r>
            <a:r>
              <a:rPr sz="2000" spc="-15" dirty="0">
                <a:latin typeface="Arial"/>
                <a:cs typeface="Arial"/>
              </a:rPr>
              <a:t>файл пользователю, </a:t>
            </a:r>
            <a:r>
              <a:rPr sz="2000" spc="-10" dirty="0">
                <a:latin typeface="Arial"/>
                <a:cs typeface="Arial"/>
              </a:rPr>
              <a:t>нажав символ  скрепки </a:t>
            </a: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10" dirty="0">
                <a:latin typeface="Arial"/>
                <a:cs typeface="Arial"/>
              </a:rPr>
              <a:t>перетаскиванием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поле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сообщения.</a:t>
            </a:r>
            <a:endParaRPr sz="20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</a:tabLst>
            </a:pPr>
            <a:r>
              <a:rPr sz="2000" spc="-10" dirty="0">
                <a:latin typeface="Arial"/>
                <a:cs typeface="Arial"/>
              </a:rPr>
              <a:t>Убедитесь, что </a:t>
            </a:r>
            <a:r>
              <a:rPr sz="2000" spc="-15" dirty="0">
                <a:latin typeface="Arial"/>
                <a:cs typeface="Arial"/>
              </a:rPr>
              <a:t>файл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отправлен.</a:t>
            </a:r>
            <a:endParaRPr sz="20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7030" algn="l"/>
              </a:tabLst>
            </a:pPr>
            <a:r>
              <a:rPr sz="2000" spc="-10" dirty="0">
                <a:latin typeface="Arial"/>
                <a:cs typeface="Arial"/>
              </a:rPr>
              <a:t>Зайдите во </a:t>
            </a:r>
            <a:r>
              <a:rPr sz="2000" spc="-15" dirty="0">
                <a:latin typeface="Arial"/>
                <a:cs typeface="Arial"/>
              </a:rPr>
              <a:t>вкладку Файлы </a:t>
            </a:r>
            <a:r>
              <a:rPr sz="2000" spc="-5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найдите там ваш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файл.</a:t>
            </a:r>
            <a:endParaRPr sz="2000">
              <a:latin typeface="Arial"/>
              <a:cs typeface="Arial"/>
            </a:endParaRPr>
          </a:p>
          <a:p>
            <a:pPr marL="366395" marR="5080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67030" algn="l"/>
              </a:tabLst>
            </a:pPr>
            <a:r>
              <a:rPr sz="2000" spc="-15" dirty="0">
                <a:latin typeface="Arial"/>
                <a:cs typeface="Arial"/>
              </a:rPr>
              <a:t>Вы </a:t>
            </a:r>
            <a:r>
              <a:rPr sz="2000" spc="-25" dirty="0">
                <a:latin typeface="Arial"/>
                <a:cs typeface="Arial"/>
              </a:rPr>
              <a:t>можете </a:t>
            </a:r>
            <a:r>
              <a:rPr sz="2000" spc="-10" dirty="0">
                <a:latin typeface="Arial"/>
                <a:cs typeface="Arial"/>
              </a:rPr>
              <a:t>скачать </a:t>
            </a:r>
            <a:r>
              <a:rPr sz="2000" spc="-15" dirty="0">
                <a:latin typeface="Arial"/>
                <a:cs typeface="Arial"/>
              </a:rPr>
              <a:t>файл </a:t>
            </a:r>
            <a:r>
              <a:rPr sz="2000" spc="-5" dirty="0">
                <a:latin typeface="Arial"/>
                <a:cs typeface="Arial"/>
              </a:rPr>
              <a:t>себе на </a:t>
            </a:r>
            <a:r>
              <a:rPr sz="2000" spc="-10" dirty="0">
                <a:latin typeface="Arial"/>
                <a:cs typeface="Arial"/>
              </a:rPr>
              <a:t>ПК, нажав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0" dirty="0">
                <a:latin typeface="Arial"/>
                <a:cs typeface="Arial"/>
              </a:rPr>
              <a:t>знак  </a:t>
            </a:r>
            <a:r>
              <a:rPr sz="2000" spc="-15" dirty="0">
                <a:latin typeface="Arial"/>
                <a:cs typeface="Arial"/>
              </a:rPr>
              <a:t>или </a:t>
            </a:r>
            <a:r>
              <a:rPr sz="2000" spc="-10" dirty="0">
                <a:latin typeface="Arial"/>
                <a:cs typeface="Arial"/>
              </a:rPr>
              <a:t>открыть </a:t>
            </a:r>
            <a:r>
              <a:rPr sz="2000" spc="-15" dirty="0">
                <a:latin typeface="Arial"/>
                <a:cs typeface="Arial"/>
              </a:rPr>
              <a:t>файл </a:t>
            </a:r>
            <a:r>
              <a:rPr sz="2000" spc="-10" dirty="0">
                <a:latin typeface="Arial"/>
                <a:cs typeface="Arial"/>
              </a:rPr>
              <a:t>непосредственно </a:t>
            </a:r>
            <a:r>
              <a:rPr sz="2000" spc="-5" dirty="0">
                <a:latin typeface="Arial"/>
                <a:cs typeface="Arial"/>
              </a:rPr>
              <a:t>в </a:t>
            </a:r>
            <a:r>
              <a:rPr sz="2000" spc="-15" dirty="0">
                <a:latin typeface="Arial"/>
                <a:cs typeface="Arial"/>
              </a:rPr>
              <a:t>Teams, </a:t>
            </a:r>
            <a:r>
              <a:rPr sz="2000" spc="-20" dirty="0">
                <a:latin typeface="Arial"/>
                <a:cs typeface="Arial"/>
              </a:rPr>
              <a:t>кликнув 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него.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3823" y="3742943"/>
            <a:ext cx="249935" cy="24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223" y="4559807"/>
            <a:ext cx="3139440" cy="1618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527" y="4706111"/>
            <a:ext cx="2663952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8944" y="7357871"/>
            <a:ext cx="5337047" cy="2633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5248" y="7504176"/>
            <a:ext cx="4873752" cy="2188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6272" y="5751575"/>
            <a:ext cx="4797552" cy="1792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6104" y="5934455"/>
            <a:ext cx="4255008" cy="1246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0440" y="9095231"/>
            <a:ext cx="97536" cy="115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3552" y="8269223"/>
            <a:ext cx="314325" cy="847725"/>
          </a:xfrm>
          <a:custGeom>
            <a:avLst/>
            <a:gdLst/>
            <a:ahLst/>
            <a:cxnLst/>
            <a:rect l="l" t="t" r="r" b="b"/>
            <a:pathLst>
              <a:path w="314325" h="847725">
                <a:moveTo>
                  <a:pt x="33274" y="0"/>
                </a:moveTo>
                <a:lnTo>
                  <a:pt x="0" y="11302"/>
                </a:lnTo>
                <a:lnTo>
                  <a:pt x="280670" y="847343"/>
                </a:lnTo>
                <a:lnTo>
                  <a:pt x="313944" y="836167"/>
                </a:lnTo>
                <a:lnTo>
                  <a:pt x="332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6955" y="8005571"/>
            <a:ext cx="475615" cy="271780"/>
          </a:xfrm>
          <a:custGeom>
            <a:avLst/>
            <a:gdLst/>
            <a:ahLst/>
            <a:cxnLst/>
            <a:rect l="l" t="t" r="r" b="b"/>
            <a:pathLst>
              <a:path w="475614" h="271779">
                <a:moveTo>
                  <a:pt x="0" y="271271"/>
                </a:moveTo>
                <a:lnTo>
                  <a:pt x="475488" y="271271"/>
                </a:lnTo>
                <a:lnTo>
                  <a:pt x="475488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4767" y="6156959"/>
            <a:ext cx="106680" cy="103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1447" y="620877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36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355" y="5558027"/>
            <a:ext cx="259079" cy="204470"/>
          </a:xfrm>
          <a:custGeom>
            <a:avLst/>
            <a:gdLst/>
            <a:ahLst/>
            <a:cxnLst/>
            <a:rect l="l" t="t" r="r" b="b"/>
            <a:pathLst>
              <a:path w="259080" h="204470">
                <a:moveTo>
                  <a:pt x="0" y="204215"/>
                </a:moveTo>
                <a:lnTo>
                  <a:pt x="259080" y="204215"/>
                </a:lnTo>
                <a:lnTo>
                  <a:pt x="259080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675" y="5109971"/>
            <a:ext cx="1896110" cy="231775"/>
          </a:xfrm>
          <a:custGeom>
            <a:avLst/>
            <a:gdLst/>
            <a:ahLst/>
            <a:cxnLst/>
            <a:rect l="l" t="t" r="r" b="b"/>
            <a:pathLst>
              <a:path w="1896110" h="231775">
                <a:moveTo>
                  <a:pt x="0" y="231648"/>
                </a:moveTo>
                <a:lnTo>
                  <a:pt x="1895856" y="231648"/>
                </a:lnTo>
                <a:lnTo>
                  <a:pt x="1895856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2936" y="5410199"/>
            <a:ext cx="265430" cy="182880"/>
          </a:xfrm>
          <a:custGeom>
            <a:avLst/>
            <a:gdLst/>
            <a:ahLst/>
            <a:cxnLst/>
            <a:rect l="l" t="t" r="r" b="b"/>
            <a:pathLst>
              <a:path w="265430" h="182879">
                <a:moveTo>
                  <a:pt x="18033" y="0"/>
                </a:moveTo>
                <a:lnTo>
                  <a:pt x="0" y="30353"/>
                </a:lnTo>
                <a:lnTo>
                  <a:pt x="247014" y="182880"/>
                </a:lnTo>
                <a:lnTo>
                  <a:pt x="265175" y="152526"/>
                </a:lnTo>
                <a:lnTo>
                  <a:pt x="180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0639" y="5370575"/>
            <a:ext cx="115823" cy="100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9834" y="10073958"/>
            <a:ext cx="2565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684" y="9103232"/>
            <a:ext cx="6905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55F0"/>
                </a:solidFill>
                <a:latin typeface="Calibri"/>
                <a:cs typeface="Calibri"/>
              </a:rPr>
              <a:t>Вы можете общаться по </a:t>
            </a:r>
            <a:r>
              <a:rPr sz="1800" spc="-20" dirty="0">
                <a:solidFill>
                  <a:srgbClr val="3955F0"/>
                </a:solidFill>
                <a:latin typeface="Calibri"/>
                <a:cs typeface="Calibri"/>
              </a:rPr>
              <a:t>Teams </a:t>
            </a:r>
            <a:r>
              <a:rPr sz="1800" dirty="0">
                <a:solidFill>
                  <a:srgbClr val="3955F0"/>
                </a:solidFill>
                <a:latin typeface="Calibri"/>
                <a:cs typeface="Calibri"/>
              </a:rPr>
              <a:t>как с ПК, </a:t>
            </a:r>
            <a:r>
              <a:rPr sz="1800" spc="-5" dirty="0">
                <a:solidFill>
                  <a:srgbClr val="3955F0"/>
                </a:solidFill>
                <a:latin typeface="Calibri"/>
                <a:cs typeface="Calibri"/>
              </a:rPr>
              <a:t>так </a:t>
            </a:r>
            <a:r>
              <a:rPr sz="1800" dirty="0">
                <a:solidFill>
                  <a:srgbClr val="3955F0"/>
                </a:solidFill>
                <a:latin typeface="Calibri"/>
                <a:cs typeface="Calibri"/>
              </a:rPr>
              <a:t>и с мобильного</a:t>
            </a:r>
            <a:r>
              <a:rPr sz="1800" spc="75" dirty="0">
                <a:solidFill>
                  <a:srgbClr val="3955F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955F0"/>
                </a:solidFill>
                <a:latin typeface="Calibri"/>
                <a:cs typeface="Calibri"/>
              </a:rPr>
              <a:t>телефона,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955F0"/>
                </a:solidFill>
                <a:latin typeface="Calibri"/>
                <a:cs typeface="Calibri"/>
              </a:rPr>
              <a:t>на котором установлено мобильное приложение</a:t>
            </a:r>
            <a:r>
              <a:rPr sz="1800" spc="95" dirty="0">
                <a:solidFill>
                  <a:srgbClr val="3955F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955F0"/>
                </a:solidFill>
                <a:latin typeface="Calibri"/>
                <a:cs typeface="Calibri"/>
              </a:rPr>
              <a:t>Teams.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" y="4843271"/>
            <a:ext cx="5084064" cy="355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127" y="4983479"/>
            <a:ext cx="4626864" cy="309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8935" y="4507991"/>
            <a:ext cx="104139" cy="533400"/>
          </a:xfrm>
          <a:custGeom>
            <a:avLst/>
            <a:gdLst/>
            <a:ahLst/>
            <a:cxnLst/>
            <a:rect l="l" t="t" r="r" b="b"/>
            <a:pathLst>
              <a:path w="104139" h="533400">
                <a:moveTo>
                  <a:pt x="103631" y="431672"/>
                </a:moveTo>
                <a:lnTo>
                  <a:pt x="0" y="431672"/>
                </a:lnTo>
                <a:lnTo>
                  <a:pt x="51815" y="533400"/>
                </a:lnTo>
                <a:lnTo>
                  <a:pt x="103631" y="431672"/>
                </a:lnTo>
                <a:close/>
              </a:path>
              <a:path w="104139" h="533400">
                <a:moveTo>
                  <a:pt x="69087" y="0"/>
                </a:moveTo>
                <a:lnTo>
                  <a:pt x="34543" y="0"/>
                </a:lnTo>
                <a:lnTo>
                  <a:pt x="34543" y="431672"/>
                </a:lnTo>
                <a:lnTo>
                  <a:pt x="69087" y="431672"/>
                </a:lnTo>
                <a:lnTo>
                  <a:pt x="690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7640" y="4507991"/>
            <a:ext cx="104139" cy="533400"/>
          </a:xfrm>
          <a:custGeom>
            <a:avLst/>
            <a:gdLst/>
            <a:ahLst/>
            <a:cxnLst/>
            <a:rect l="l" t="t" r="r" b="b"/>
            <a:pathLst>
              <a:path w="104139" h="533400">
                <a:moveTo>
                  <a:pt x="103632" y="431672"/>
                </a:moveTo>
                <a:lnTo>
                  <a:pt x="0" y="431672"/>
                </a:lnTo>
                <a:lnTo>
                  <a:pt x="51815" y="533400"/>
                </a:lnTo>
                <a:lnTo>
                  <a:pt x="103632" y="431672"/>
                </a:lnTo>
                <a:close/>
              </a:path>
              <a:path w="104139" h="533400">
                <a:moveTo>
                  <a:pt x="69087" y="0"/>
                </a:moveTo>
                <a:lnTo>
                  <a:pt x="34544" y="0"/>
                </a:lnTo>
                <a:lnTo>
                  <a:pt x="34544" y="431672"/>
                </a:lnTo>
                <a:lnTo>
                  <a:pt x="69087" y="431672"/>
                </a:lnTo>
                <a:lnTo>
                  <a:pt x="690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9096" y="6382511"/>
            <a:ext cx="551815" cy="104139"/>
          </a:xfrm>
          <a:custGeom>
            <a:avLst/>
            <a:gdLst/>
            <a:ahLst/>
            <a:cxnLst/>
            <a:rect l="l" t="t" r="r" b="b"/>
            <a:pathLst>
              <a:path w="551814" h="104139">
                <a:moveTo>
                  <a:pt x="449706" y="0"/>
                </a:moveTo>
                <a:lnTo>
                  <a:pt x="449706" y="34544"/>
                </a:lnTo>
                <a:lnTo>
                  <a:pt x="0" y="34544"/>
                </a:lnTo>
                <a:lnTo>
                  <a:pt x="0" y="69087"/>
                </a:lnTo>
                <a:lnTo>
                  <a:pt x="449706" y="69087"/>
                </a:lnTo>
                <a:lnTo>
                  <a:pt x="449706" y="103632"/>
                </a:lnTo>
                <a:lnTo>
                  <a:pt x="551688" y="51816"/>
                </a:lnTo>
                <a:lnTo>
                  <a:pt x="4497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9655" y="5193791"/>
            <a:ext cx="1624583" cy="245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1523" y="105536"/>
            <a:ext cx="6426835" cy="467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53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3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 dirty="0">
              <a:latin typeface="Arial"/>
              <a:cs typeface="Arial"/>
            </a:endParaRPr>
          </a:p>
          <a:p>
            <a:pPr marL="236537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64135" marR="1922780">
              <a:lnSpc>
                <a:spcPct val="100000"/>
              </a:lnSpc>
            </a:pPr>
            <a:r>
              <a:rPr sz="2400" b="1" spc="-10" dirty="0">
                <a:solidFill>
                  <a:srgbClr val="3955F0"/>
                </a:solidFill>
                <a:latin typeface="Arial"/>
                <a:cs typeface="Arial"/>
              </a:rPr>
              <a:t>Аудио/видеозвонок </a:t>
            </a:r>
            <a:r>
              <a:rPr sz="2400" b="1" dirty="0">
                <a:solidFill>
                  <a:srgbClr val="3955F0"/>
                </a:solidFill>
                <a:latin typeface="Arial"/>
                <a:cs typeface="Arial"/>
              </a:rPr>
              <a:t>с </a:t>
            </a:r>
            <a:r>
              <a:rPr sz="2400" b="1" spc="-15" dirty="0">
                <a:solidFill>
                  <a:srgbClr val="3955F0"/>
                </a:solidFill>
                <a:latin typeface="Arial"/>
                <a:cs typeface="Arial"/>
              </a:rPr>
              <a:t>другим  </a:t>
            </a:r>
            <a:r>
              <a:rPr sz="2400" b="1" spc="-5" dirty="0">
                <a:solidFill>
                  <a:srgbClr val="3955F0"/>
                </a:solidFill>
                <a:latin typeface="Arial"/>
                <a:cs typeface="Arial"/>
              </a:rPr>
              <a:t>пользователем</a:t>
            </a:r>
            <a:endParaRPr sz="2400" dirty="0">
              <a:latin typeface="Arial"/>
              <a:cs typeface="Arial"/>
            </a:endParaRPr>
          </a:p>
          <a:p>
            <a:pPr marL="354330" indent="-342265">
              <a:lnSpc>
                <a:spcPct val="100000"/>
              </a:lnSpc>
              <a:spcBef>
                <a:spcPts val="775"/>
              </a:spcBef>
              <a:buFont typeface="Segoe UI Symbol"/>
              <a:buChar char="❑"/>
              <a:tabLst>
                <a:tab pos="354965" algn="l"/>
                <a:tab pos="3854450" algn="l"/>
              </a:tabLst>
            </a:pPr>
            <a:r>
              <a:rPr sz="2000" spc="-10" dirty="0">
                <a:latin typeface="Arial"/>
                <a:cs typeface="Arial"/>
              </a:rPr>
              <a:t>Общаясь </a:t>
            </a:r>
            <a:r>
              <a:rPr sz="2000" spc="-5" dirty="0">
                <a:latin typeface="Arial"/>
                <a:cs typeface="Arial"/>
              </a:rPr>
              <a:t>с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пользователем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	</a:t>
            </a:r>
            <a:r>
              <a:rPr sz="2000" spc="-10" dirty="0">
                <a:latin typeface="Arial"/>
                <a:cs typeface="Arial"/>
              </a:rPr>
              <a:t>чате, </a:t>
            </a:r>
            <a:r>
              <a:rPr sz="2000" spc="-15" dirty="0">
                <a:latin typeface="Arial"/>
                <a:cs typeface="Arial"/>
              </a:rPr>
              <a:t>определите,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кто</a:t>
            </a:r>
            <a:endParaRPr sz="2000" dirty="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tabLst>
                <a:tab pos="1149985" algn="l"/>
              </a:tabLst>
            </a:pPr>
            <a:r>
              <a:rPr sz="2000" spc="-40" dirty="0">
                <a:latin typeface="Arial"/>
                <a:cs typeface="Arial"/>
              </a:rPr>
              <a:t>будет	</a:t>
            </a:r>
            <a:r>
              <a:rPr sz="2000" spc="-10" dirty="0">
                <a:latin typeface="Arial"/>
                <a:cs typeface="Arial"/>
              </a:rPr>
              <a:t>инициатором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звонка.</a:t>
            </a:r>
            <a:endParaRPr sz="2000" dirty="0">
              <a:latin typeface="Arial"/>
              <a:cs typeface="Arial"/>
            </a:endParaRPr>
          </a:p>
          <a:p>
            <a:pPr marL="354330" marR="1050925" indent="-342265">
              <a:lnSpc>
                <a:spcPct val="100000"/>
              </a:lnSpc>
              <a:buFont typeface="Segoe UI Symbol"/>
              <a:buChar char="❑"/>
              <a:tabLst>
                <a:tab pos="354965" algn="l"/>
              </a:tabLst>
            </a:pPr>
            <a:r>
              <a:rPr sz="2000" spc="-10" dirty="0">
                <a:latin typeface="Arial"/>
                <a:cs typeface="Arial"/>
              </a:rPr>
              <a:t>Совершите </a:t>
            </a:r>
            <a:r>
              <a:rPr sz="2000" spc="-45" dirty="0">
                <a:latin typeface="Arial"/>
                <a:cs typeface="Arial"/>
              </a:rPr>
              <a:t>аудио </a:t>
            </a:r>
            <a:r>
              <a:rPr sz="2000" spc="-15" dirty="0">
                <a:latin typeface="Arial"/>
                <a:cs typeface="Arial"/>
              </a:rPr>
              <a:t>или видеозвонок, </a:t>
            </a:r>
            <a:r>
              <a:rPr sz="2000" spc="-10" dirty="0">
                <a:latin typeface="Arial"/>
                <a:cs typeface="Arial"/>
              </a:rPr>
              <a:t>нажав  </a:t>
            </a:r>
            <a:r>
              <a:rPr sz="2000" spc="-15" dirty="0">
                <a:latin typeface="Arial"/>
                <a:cs typeface="Arial"/>
              </a:rPr>
              <a:t>соответствующую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кнопку.</a:t>
            </a:r>
            <a:endParaRPr sz="2000" dirty="0">
              <a:latin typeface="Arial"/>
              <a:cs typeface="Arial"/>
            </a:endParaRPr>
          </a:p>
          <a:p>
            <a:pPr marL="354330" indent="-342265">
              <a:lnSpc>
                <a:spcPct val="100000"/>
              </a:lnSpc>
              <a:buFont typeface="Segoe UI Symbol"/>
              <a:buChar char="❑"/>
              <a:tabLst>
                <a:tab pos="354965" algn="l"/>
              </a:tabLst>
            </a:pPr>
            <a:r>
              <a:rPr sz="2000" spc="-10" dirty="0">
                <a:latin typeface="Arial"/>
                <a:cs typeface="Arial"/>
              </a:rPr>
              <a:t>Выполните ответ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0" dirty="0">
                <a:latin typeface="Arial"/>
                <a:cs typeface="Arial"/>
              </a:rPr>
              <a:t>приёмной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стороне.</a:t>
            </a:r>
            <a:endParaRPr sz="2000" dirty="0">
              <a:latin typeface="Arial"/>
              <a:cs typeface="Arial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54965" algn="l"/>
              </a:tabLst>
            </a:pPr>
            <a:r>
              <a:rPr sz="2000" spc="-10" dirty="0">
                <a:latin typeface="Arial"/>
                <a:cs typeface="Arial"/>
              </a:rPr>
              <a:t>Завершите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звонок.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2284730">
              <a:lnSpc>
                <a:spcPct val="100000"/>
              </a:lnSpc>
              <a:spcBef>
                <a:spcPts val="1675"/>
              </a:spcBef>
              <a:tabLst>
                <a:tab pos="3994785" algn="l"/>
              </a:tabLst>
            </a:pPr>
            <a:r>
              <a:rPr sz="2800" b="1" spc="-10" dirty="0">
                <a:solidFill>
                  <a:srgbClr val="3955F0"/>
                </a:solidFill>
                <a:latin typeface="Arial"/>
                <a:cs typeface="Arial"/>
              </a:rPr>
              <a:t>Видео	</a:t>
            </a:r>
            <a:r>
              <a:rPr sz="2800" b="1" spc="-55" dirty="0">
                <a:solidFill>
                  <a:srgbClr val="3955F0"/>
                </a:solidFill>
                <a:latin typeface="Arial"/>
                <a:cs typeface="Arial"/>
              </a:rPr>
              <a:t>Аудио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834" y="10073958"/>
            <a:ext cx="25654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4248" y="105536"/>
            <a:ext cx="36753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955F0"/>
                </a:solidFill>
                <a:latin typeface="Arial"/>
                <a:cs typeface="Arial"/>
              </a:rPr>
              <a:t>Использование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Microsoft</a:t>
            </a:r>
            <a:r>
              <a:rPr sz="1800" b="1" spc="-155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Teams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3955F0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3955F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955F0"/>
                </a:solidFill>
                <a:latin typeface="Arial"/>
                <a:cs typeface="Arial"/>
              </a:rPr>
              <a:t>онлайн-обучения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856487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12192">
            <a:solidFill>
              <a:srgbClr val="395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10079735"/>
            <a:ext cx="204470" cy="612775"/>
          </a:xfrm>
          <a:custGeom>
            <a:avLst/>
            <a:gdLst/>
            <a:ahLst/>
            <a:cxnLst/>
            <a:rect l="l" t="t" r="r" b="b"/>
            <a:pathLst>
              <a:path w="204469" h="612775">
                <a:moveTo>
                  <a:pt x="55359" y="0"/>
                </a:moveTo>
                <a:lnTo>
                  <a:pt x="0" y="0"/>
                </a:lnTo>
                <a:lnTo>
                  <a:pt x="148551" y="612647"/>
                </a:lnTo>
                <a:lnTo>
                  <a:pt x="204215" y="612647"/>
                </a:lnTo>
                <a:lnTo>
                  <a:pt x="5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782" y="1213560"/>
            <a:ext cx="4618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Создание </a:t>
            </a:r>
            <a:r>
              <a:rPr dirty="0"/>
              <a:t>класса</a:t>
            </a:r>
            <a:r>
              <a:rPr spc="-55" dirty="0"/>
              <a:t> </a:t>
            </a:r>
            <a:r>
              <a:rPr spc="-10" dirty="0"/>
              <a:t>(«Команды»)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331" y="1803653"/>
            <a:ext cx="68497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indent="-342265">
              <a:lnSpc>
                <a:spcPct val="100000"/>
              </a:lnSpc>
              <a:spcBef>
                <a:spcPts val="100"/>
              </a:spcBef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Зайдите </a:t>
            </a:r>
            <a:r>
              <a:rPr sz="1800" dirty="0">
                <a:latin typeface="Arial"/>
                <a:cs typeface="Arial"/>
              </a:rPr>
              <a:t>в меню «Команды» и </a:t>
            </a:r>
            <a:r>
              <a:rPr sz="1800" spc="-5" dirty="0">
                <a:latin typeface="Arial"/>
                <a:cs typeface="Arial"/>
              </a:rPr>
              <a:t>нажмите «Создать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команду».</a:t>
            </a:r>
            <a:endParaRPr sz="18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dirty="0">
                <a:latin typeface="Arial"/>
                <a:cs typeface="Arial"/>
              </a:rPr>
              <a:t>Из предлагаемых вариантов </a:t>
            </a:r>
            <a:r>
              <a:rPr sz="1800" spc="-5" dirty="0">
                <a:latin typeface="Arial"/>
                <a:cs typeface="Arial"/>
              </a:rPr>
              <a:t>выберите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«Классы».</a:t>
            </a:r>
            <a:endParaRPr sz="18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Задайте название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Класс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25" dirty="0">
                <a:latin typeface="Arial"/>
                <a:cs typeface="Arial"/>
              </a:rPr>
              <a:t>Добавьте </a:t>
            </a:r>
            <a:r>
              <a:rPr sz="1800" spc="-5" dirty="0">
                <a:latin typeface="Arial"/>
                <a:cs typeface="Arial"/>
              </a:rPr>
              <a:t>учеников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нужных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преподавателей.</a:t>
            </a:r>
            <a:endParaRPr sz="18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Обратите внимание, что </a:t>
            </a:r>
            <a:r>
              <a:rPr sz="1800" dirty="0">
                <a:latin typeface="Arial"/>
                <a:cs typeface="Arial"/>
              </a:rPr>
              <a:t>Ученики добавляются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как</a:t>
            </a:r>
            <a:endParaRPr sz="18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tabLst>
                <a:tab pos="1911985" algn="l"/>
                <a:tab pos="3424554" algn="l"/>
                <a:tab pos="3945890" algn="l"/>
                <a:tab pos="5995035" algn="l"/>
                <a:tab pos="6510020" algn="l"/>
              </a:tabLst>
            </a:pPr>
            <a:r>
              <a:rPr sz="1800" spc="-20" dirty="0">
                <a:latin typeface="Arial"/>
                <a:cs typeface="Arial"/>
              </a:rPr>
              <a:t>«</a:t>
            </a:r>
            <a:r>
              <a:rPr sz="1800" spc="5" dirty="0">
                <a:latin typeface="Arial"/>
                <a:cs typeface="Arial"/>
              </a:rPr>
              <a:t>У</a:t>
            </a:r>
            <a:r>
              <a:rPr sz="1800" spc="-30" dirty="0">
                <a:latin typeface="Arial"/>
                <a:cs typeface="Arial"/>
              </a:rPr>
              <a:t>ч</a:t>
            </a:r>
            <a:r>
              <a:rPr sz="1800" spc="-20" dirty="0">
                <a:latin typeface="Arial"/>
                <a:cs typeface="Arial"/>
              </a:rPr>
              <a:t>а</a:t>
            </a:r>
            <a:r>
              <a:rPr sz="1800" spc="10" dirty="0">
                <a:latin typeface="Arial"/>
                <a:cs typeface="Arial"/>
              </a:rPr>
              <a:t>с</a:t>
            </a:r>
            <a:r>
              <a:rPr sz="1800" spc="-10" dirty="0">
                <a:latin typeface="Arial"/>
                <a:cs typeface="Arial"/>
              </a:rPr>
              <a:t>тн</a:t>
            </a:r>
            <a:r>
              <a:rPr sz="1800" spc="-25" dirty="0">
                <a:latin typeface="Arial"/>
                <a:cs typeface="Arial"/>
              </a:rPr>
              <a:t>и</a:t>
            </a:r>
            <a:r>
              <a:rPr sz="1800" spc="-2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и	</a:t>
            </a:r>
            <a:r>
              <a:rPr sz="1800" spc="-20" dirty="0">
                <a:latin typeface="Arial"/>
                <a:cs typeface="Arial"/>
              </a:rPr>
              <a:t>к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-15" dirty="0">
                <a:latin typeface="Arial"/>
                <a:cs typeface="Arial"/>
              </a:rPr>
              <a:t>м</a:t>
            </a:r>
            <a:r>
              <a:rPr sz="1800" spc="5" dirty="0">
                <a:latin typeface="Arial"/>
                <a:cs typeface="Arial"/>
              </a:rPr>
              <a:t>а</a:t>
            </a:r>
            <a:r>
              <a:rPr sz="1800" spc="-10" dirty="0">
                <a:latin typeface="Arial"/>
                <a:cs typeface="Arial"/>
              </a:rPr>
              <a:t>н</a:t>
            </a:r>
            <a:r>
              <a:rPr sz="1800" dirty="0">
                <a:latin typeface="Arial"/>
                <a:cs typeface="Arial"/>
              </a:rPr>
              <a:t>д</a:t>
            </a:r>
            <a:r>
              <a:rPr sz="1800" spc="-20" dirty="0">
                <a:latin typeface="Arial"/>
                <a:cs typeface="Arial"/>
              </a:rPr>
              <a:t>ы</a:t>
            </a:r>
            <a:r>
              <a:rPr sz="1800" spc="5" dirty="0">
                <a:latin typeface="Arial"/>
                <a:cs typeface="Arial"/>
              </a:rPr>
              <a:t>»</a:t>
            </a:r>
            <a:r>
              <a:rPr sz="1800" dirty="0">
                <a:latin typeface="Arial"/>
                <a:cs typeface="Arial"/>
              </a:rPr>
              <a:t>,	а	П</a:t>
            </a:r>
            <a:r>
              <a:rPr sz="1800" spc="-15" dirty="0">
                <a:latin typeface="Arial"/>
                <a:cs typeface="Arial"/>
              </a:rPr>
              <a:t>реп</a:t>
            </a:r>
            <a:r>
              <a:rPr sz="1800" spc="5" dirty="0">
                <a:latin typeface="Arial"/>
                <a:cs typeface="Arial"/>
              </a:rPr>
              <a:t>о</a:t>
            </a:r>
            <a:r>
              <a:rPr sz="1800" spc="-20" dirty="0">
                <a:latin typeface="Arial"/>
                <a:cs typeface="Arial"/>
              </a:rPr>
              <a:t>д</a:t>
            </a:r>
            <a:r>
              <a:rPr sz="1800" spc="-1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5" dirty="0">
                <a:latin typeface="Arial"/>
                <a:cs typeface="Arial"/>
              </a:rPr>
              <a:t>а</a:t>
            </a:r>
            <a:r>
              <a:rPr sz="1800" spc="-35" dirty="0">
                <a:latin typeface="Arial"/>
                <a:cs typeface="Arial"/>
              </a:rPr>
              <a:t>т</a:t>
            </a:r>
            <a:r>
              <a:rPr sz="1800" spc="-15" dirty="0">
                <a:latin typeface="Arial"/>
                <a:cs typeface="Arial"/>
              </a:rPr>
              <a:t>е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dirty="0">
                <a:latin typeface="Arial"/>
                <a:cs typeface="Arial"/>
              </a:rPr>
              <a:t>и	–	к</a:t>
            </a:r>
            <a:r>
              <a:rPr sz="1800" spc="-1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к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«Владельцы».</a:t>
            </a:r>
            <a:endParaRPr sz="1800">
              <a:latin typeface="Arial"/>
              <a:cs typeface="Arial"/>
            </a:endParaRPr>
          </a:p>
          <a:p>
            <a:pPr marL="366395" indent="-342265">
              <a:lnSpc>
                <a:spcPct val="100000"/>
              </a:lnSpc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Нажмите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«Закрыть».</a:t>
            </a:r>
            <a:endParaRPr sz="1800">
              <a:latin typeface="Arial"/>
              <a:cs typeface="Arial"/>
            </a:endParaRPr>
          </a:p>
          <a:p>
            <a:pPr marL="366395" marR="5080" indent="-342265">
              <a:lnSpc>
                <a:spcPct val="100000"/>
              </a:lnSpc>
              <a:spcBef>
                <a:spcPts val="5"/>
              </a:spcBef>
              <a:buFont typeface="Segoe UI Symbol"/>
              <a:buChar char="❑"/>
              <a:tabLst>
                <a:tab pos="366395" algn="l"/>
                <a:tab pos="367030" algn="l"/>
              </a:tabLst>
            </a:pPr>
            <a:r>
              <a:rPr sz="1800" spc="-10" dirty="0">
                <a:latin typeface="Arial"/>
                <a:cs typeface="Arial"/>
              </a:rPr>
              <a:t>Команда создана. </a:t>
            </a:r>
            <a:r>
              <a:rPr sz="1800" spc="-30" dirty="0">
                <a:latin typeface="Arial"/>
                <a:cs typeface="Arial"/>
              </a:rPr>
              <a:t>Теперь </a:t>
            </a:r>
            <a:r>
              <a:rPr sz="1800" spc="-15" dirty="0">
                <a:latin typeface="Arial"/>
                <a:cs typeface="Arial"/>
              </a:rPr>
              <a:t>вы </a:t>
            </a:r>
            <a:r>
              <a:rPr sz="1800" spc="-20" dirty="0">
                <a:latin typeface="Arial"/>
                <a:cs typeface="Arial"/>
              </a:rPr>
              <a:t>можете </a:t>
            </a:r>
            <a:r>
              <a:rPr sz="1800" spc="-5" dirty="0">
                <a:latin typeface="Arial"/>
                <a:cs typeface="Arial"/>
              </a:rPr>
              <a:t>общаться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5" dirty="0">
                <a:latin typeface="Arial"/>
                <a:cs typeface="Arial"/>
              </a:rPr>
              <a:t>работать  </a:t>
            </a:r>
            <a:r>
              <a:rPr sz="1800" spc="-10" dirty="0">
                <a:latin typeface="Arial"/>
                <a:cs typeface="Arial"/>
              </a:rPr>
              <a:t>внутри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команды.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5639" y="8226552"/>
            <a:ext cx="4245864" cy="14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5847" y="8366759"/>
            <a:ext cx="3788663" cy="110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8352" y="6382511"/>
            <a:ext cx="3520440" cy="2191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2088" y="6559295"/>
            <a:ext cx="2996184" cy="1664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322063"/>
            <a:ext cx="4660391" cy="2441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9335" y="4495799"/>
            <a:ext cx="4187952" cy="1917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1044" y="7069835"/>
            <a:ext cx="509270" cy="243840"/>
          </a:xfrm>
          <a:custGeom>
            <a:avLst/>
            <a:gdLst/>
            <a:ahLst/>
            <a:cxnLst/>
            <a:rect l="l" t="t" r="r" b="b"/>
            <a:pathLst>
              <a:path w="509270" h="243840">
                <a:moveTo>
                  <a:pt x="0" y="243839"/>
                </a:moveTo>
                <a:lnTo>
                  <a:pt x="509015" y="243839"/>
                </a:lnTo>
                <a:lnTo>
                  <a:pt x="509015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0391" y="5513831"/>
            <a:ext cx="115824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8791" y="5038343"/>
            <a:ext cx="1396365" cy="539750"/>
          </a:xfrm>
          <a:custGeom>
            <a:avLst/>
            <a:gdLst/>
            <a:ahLst/>
            <a:cxnLst/>
            <a:rect l="l" t="t" r="r" b="b"/>
            <a:pathLst>
              <a:path w="1396364" h="539750">
                <a:moveTo>
                  <a:pt x="11811" y="0"/>
                </a:moveTo>
                <a:lnTo>
                  <a:pt x="0" y="31876"/>
                </a:lnTo>
                <a:lnTo>
                  <a:pt x="1384300" y="539495"/>
                </a:lnTo>
                <a:lnTo>
                  <a:pt x="1395984" y="507618"/>
                </a:lnTo>
                <a:lnTo>
                  <a:pt x="118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7740" y="5481827"/>
            <a:ext cx="783590" cy="234950"/>
          </a:xfrm>
          <a:custGeom>
            <a:avLst/>
            <a:gdLst/>
            <a:ahLst/>
            <a:cxnLst/>
            <a:rect l="l" t="t" r="r" b="b"/>
            <a:pathLst>
              <a:path w="783589" h="234950">
                <a:moveTo>
                  <a:pt x="0" y="234696"/>
                </a:moveTo>
                <a:lnTo>
                  <a:pt x="783336" y="234696"/>
                </a:lnTo>
                <a:lnTo>
                  <a:pt x="783336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6851" y="4920995"/>
            <a:ext cx="289560" cy="226060"/>
          </a:xfrm>
          <a:custGeom>
            <a:avLst/>
            <a:gdLst/>
            <a:ahLst/>
            <a:cxnLst/>
            <a:rect l="l" t="t" r="r" b="b"/>
            <a:pathLst>
              <a:path w="289560" h="226060">
                <a:moveTo>
                  <a:pt x="0" y="225551"/>
                </a:moveTo>
                <a:lnTo>
                  <a:pt x="289560" y="225551"/>
                </a:lnTo>
                <a:lnTo>
                  <a:pt x="28956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9852" y="8849867"/>
            <a:ext cx="439420" cy="170815"/>
          </a:xfrm>
          <a:custGeom>
            <a:avLst/>
            <a:gdLst/>
            <a:ahLst/>
            <a:cxnLst/>
            <a:rect l="l" t="t" r="r" b="b"/>
            <a:pathLst>
              <a:path w="439420" h="170815">
                <a:moveTo>
                  <a:pt x="0" y="170687"/>
                </a:moveTo>
                <a:lnTo>
                  <a:pt x="438912" y="170687"/>
                </a:lnTo>
                <a:lnTo>
                  <a:pt x="43891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3244" y="8819388"/>
            <a:ext cx="820419" cy="259079"/>
          </a:xfrm>
          <a:custGeom>
            <a:avLst/>
            <a:gdLst/>
            <a:ahLst/>
            <a:cxnLst/>
            <a:rect l="l" t="t" r="r" b="b"/>
            <a:pathLst>
              <a:path w="820420" h="259079">
                <a:moveTo>
                  <a:pt x="0" y="259080"/>
                </a:moveTo>
                <a:lnTo>
                  <a:pt x="819911" y="259080"/>
                </a:lnTo>
                <a:lnTo>
                  <a:pt x="819911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8032" y="8061959"/>
            <a:ext cx="100965" cy="338455"/>
          </a:xfrm>
          <a:custGeom>
            <a:avLst/>
            <a:gdLst/>
            <a:ahLst/>
            <a:cxnLst/>
            <a:rect l="l" t="t" r="r" b="b"/>
            <a:pathLst>
              <a:path w="100964" h="338454">
                <a:moveTo>
                  <a:pt x="100583" y="236600"/>
                </a:moveTo>
                <a:lnTo>
                  <a:pt x="0" y="236600"/>
                </a:lnTo>
                <a:lnTo>
                  <a:pt x="50291" y="338328"/>
                </a:lnTo>
                <a:lnTo>
                  <a:pt x="100583" y="236600"/>
                </a:lnTo>
                <a:close/>
              </a:path>
              <a:path w="100964" h="338454">
                <a:moveTo>
                  <a:pt x="67055" y="0"/>
                </a:moveTo>
                <a:lnTo>
                  <a:pt x="33527" y="0"/>
                </a:lnTo>
                <a:lnTo>
                  <a:pt x="33527" y="236600"/>
                </a:lnTo>
                <a:lnTo>
                  <a:pt x="67055" y="236600"/>
                </a:lnTo>
                <a:lnTo>
                  <a:pt x="670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6251447"/>
            <a:ext cx="104139" cy="338455"/>
          </a:xfrm>
          <a:custGeom>
            <a:avLst/>
            <a:gdLst/>
            <a:ahLst/>
            <a:cxnLst/>
            <a:rect l="l" t="t" r="r" b="b"/>
            <a:pathLst>
              <a:path w="104139" h="338454">
                <a:moveTo>
                  <a:pt x="103631" y="236600"/>
                </a:moveTo>
                <a:lnTo>
                  <a:pt x="0" y="236600"/>
                </a:lnTo>
                <a:lnTo>
                  <a:pt x="51815" y="338327"/>
                </a:lnTo>
                <a:lnTo>
                  <a:pt x="103631" y="236600"/>
                </a:lnTo>
                <a:close/>
              </a:path>
              <a:path w="104139" h="338454">
                <a:moveTo>
                  <a:pt x="69087" y="0"/>
                </a:moveTo>
                <a:lnTo>
                  <a:pt x="34543" y="0"/>
                </a:lnTo>
                <a:lnTo>
                  <a:pt x="34543" y="236600"/>
                </a:lnTo>
                <a:lnTo>
                  <a:pt x="69087" y="236600"/>
                </a:lnTo>
                <a:lnTo>
                  <a:pt x="690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8679" y="8884919"/>
            <a:ext cx="1466215" cy="100965"/>
          </a:xfrm>
          <a:custGeom>
            <a:avLst/>
            <a:gdLst/>
            <a:ahLst/>
            <a:cxnLst/>
            <a:rect l="l" t="t" r="r" b="b"/>
            <a:pathLst>
              <a:path w="1466214" h="100965">
                <a:moveTo>
                  <a:pt x="1364107" y="0"/>
                </a:moveTo>
                <a:lnTo>
                  <a:pt x="1364107" y="33527"/>
                </a:lnTo>
                <a:lnTo>
                  <a:pt x="0" y="33527"/>
                </a:lnTo>
                <a:lnTo>
                  <a:pt x="0" y="67055"/>
                </a:lnTo>
                <a:lnTo>
                  <a:pt x="1364107" y="67055"/>
                </a:lnTo>
                <a:lnTo>
                  <a:pt x="1364107" y="100583"/>
                </a:lnTo>
                <a:lnTo>
                  <a:pt x="1466088" y="50291"/>
                </a:lnTo>
                <a:lnTo>
                  <a:pt x="13641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6620" y="8609076"/>
            <a:ext cx="509270" cy="247015"/>
          </a:xfrm>
          <a:custGeom>
            <a:avLst/>
            <a:gdLst/>
            <a:ahLst/>
            <a:cxnLst/>
            <a:rect l="l" t="t" r="r" b="b"/>
            <a:pathLst>
              <a:path w="509270" h="247015">
                <a:moveTo>
                  <a:pt x="0" y="246887"/>
                </a:moveTo>
                <a:lnTo>
                  <a:pt x="509015" y="246887"/>
                </a:lnTo>
                <a:lnTo>
                  <a:pt x="509015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96050" y="930655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4151" y="6656831"/>
            <a:ext cx="2481072" cy="749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1" y="7638288"/>
            <a:ext cx="2157984" cy="7315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310"/>
              </a:lnSpc>
            </a:pPr>
            <a:r>
              <a:rPr dirty="0"/>
              <a:t>10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2065">
              <a:lnSpc>
                <a:spcPts val="1680"/>
              </a:lnSpc>
              <a:spcBef>
                <a:spcPts val="15"/>
              </a:spcBef>
            </a:pPr>
            <a:r>
              <a:rPr spc="-15" dirty="0"/>
              <a:t>Обеспечение </a:t>
            </a:r>
            <a:r>
              <a:rPr spc="-5" dirty="0"/>
              <a:t>и </a:t>
            </a:r>
            <a:r>
              <a:rPr spc="-15" dirty="0"/>
              <a:t>реализация </a:t>
            </a:r>
            <a:r>
              <a:rPr spc="-10" dirty="0"/>
              <a:t>дистанционного  </a:t>
            </a:r>
            <a:r>
              <a:rPr spc="-20" dirty="0"/>
              <a:t>обучения </a:t>
            </a:r>
            <a:r>
              <a:rPr spc="-5" dirty="0"/>
              <a:t>в </a:t>
            </a:r>
            <a:r>
              <a:rPr spc="-15" dirty="0"/>
              <a:t>образовательных</a:t>
            </a:r>
            <a:r>
              <a:rPr spc="20" dirty="0"/>
              <a:t> </a:t>
            </a:r>
            <a:r>
              <a:rPr spc="-15" dirty="0"/>
              <a:t>организациях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1247</Words>
  <Application>Microsoft Office PowerPoint</Application>
  <PresentationFormat>Произвольный</PresentationFormat>
  <Paragraphs>259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Организация видеоконференции с использованием сервиса  Microsoft Teams</vt:lpstr>
      <vt:lpstr>ДДистанционное обучение  в школах Саратовской области, 2020-2021</vt:lpstr>
      <vt:lpstr>Презентация PowerPoint</vt:lpstr>
      <vt:lpstr>Презентация PowerPoint</vt:lpstr>
      <vt:lpstr>Вход в Teams и начало работы</vt:lpstr>
      <vt:lpstr>Презентация PowerPoint</vt:lpstr>
      <vt:lpstr>Презентация PowerPoint</vt:lpstr>
      <vt:lpstr>Презентация PowerPoint</vt:lpstr>
      <vt:lpstr>Создание класса («Команды»)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онлайн-урока</vt:lpstr>
      <vt:lpstr>Планирование онлайн-урока</vt:lpstr>
      <vt:lpstr>Как запустить онлайн-собрание Teams</vt:lpstr>
      <vt:lpstr>Презентация PowerPoint</vt:lpstr>
      <vt:lpstr>Презентация PowerPoint</vt:lpstr>
      <vt:lpstr>Добавление электронных ресурсов в Teams</vt:lpstr>
      <vt:lpstr>Как показать свой экран во время  онлайн-собрания</vt:lpstr>
      <vt:lpstr>Настройка мобильных приложений Teams</vt:lpstr>
      <vt:lpstr>Инструкции по работе с Microsoft Teams с использованием электронного журнала Дневник.ру можно посмотреть по ссылке https://dnevnik.ru/ad/promo/ms-teams. </vt:lpstr>
      <vt:lpstr>Там же можно посмотреть запись видео об активации платформы через Дневник.ру и запись вебинара по использованию платформы через Дневник.ру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Елена Ю. Новикова</cp:lastModifiedBy>
  <cp:revision>14</cp:revision>
  <dcterms:created xsi:type="dcterms:W3CDTF">2020-11-13T08:23:07Z</dcterms:created>
  <dcterms:modified xsi:type="dcterms:W3CDTF">2020-11-16T09:35:45Z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2020-11-13T00:00:00Z</vt:filetime>
  </property>
</Properties>
</file>