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6" r:id="rId3"/>
    <p:sldId id="257" r:id="rId4"/>
    <p:sldId id="266" r:id="rId5"/>
    <p:sldId id="269" r:id="rId6"/>
    <p:sldId id="271" r:id="rId7"/>
    <p:sldId id="270" r:id="rId8"/>
    <p:sldId id="278" r:id="rId9"/>
    <p:sldId id="274" r:id="rId10"/>
    <p:sldId id="275" r:id="rId11"/>
    <p:sldId id="276" r:id="rId12"/>
    <p:sldId id="277" r:id="rId13"/>
    <p:sldId id="273" r:id="rId14"/>
    <p:sldId id="279" r:id="rId15"/>
    <p:sldId id="281" r:id="rId16"/>
    <p:sldId id="284" r:id="rId17"/>
    <p:sldId id="283" r:id="rId18"/>
    <p:sldId id="280" r:id="rId19"/>
    <p:sldId id="282" r:id="rId20"/>
    <p:sldId id="294" r:id="rId21"/>
    <p:sldId id="287" r:id="rId22"/>
    <p:sldId id="288" r:id="rId23"/>
    <p:sldId id="289" r:id="rId24"/>
    <p:sldId id="290" r:id="rId25"/>
    <p:sldId id="291" r:id="rId26"/>
    <p:sldId id="29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B46"/>
    <a:srgbClr val="F3C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5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28268-2771-47B7-A2A5-CE8B102CB25A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0A0B-1673-4A47-9616-C58DCCBF7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6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01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2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4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9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2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4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3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10A0B-1673-4A47-9616-C58DCCBF79C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2A105-6D47-48BF-93E2-EB1E65F68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C8BF77-40BA-47DD-A895-48174067A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F25EC-7477-4B2E-A54A-A75957B9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586D5F-5902-46E8-A371-2B79A6A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E4EE62-2AB3-4E38-AA9A-A300766A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1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55BFF-7F52-4B10-8841-02912CEC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6CA52C-6302-4792-A94D-E0022A4C7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AB5D6-A6A5-4245-B082-68EE3648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2F808-0DA3-4833-AEF1-743CB2E7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0A7B8-21F6-4E7D-9384-D5A5DBA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9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424525-A7E6-4A1F-9710-68256F411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F7C2B-8AD5-4FE8-9475-C8CBEA46A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7BBC9-C076-4E96-86A8-5D4C0C38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FD9E14-3817-487D-A873-4FABB294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609AB-316B-4B65-8225-63BE5AA5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5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D4914-4AEE-4020-A78C-DBAEAEBF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C26410-8FC7-4AD3-8D59-50445B2F0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7CCA2-3E63-4566-932F-540DDCDA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25492-F52C-4CDE-9A9F-AE94470D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9C86E-B505-4656-8C39-6726DAB4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5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B0A89-44BF-4778-93BC-FBE7E7A6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207EB7-01F9-43F2-9D04-B323B730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0C9F0-D5F2-4B47-9D6C-B46122D8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2EDF8E-4C6D-4672-9FA9-D1EB9A5D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5FD64-4801-44C2-A446-D5A62735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7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25DD5-EFAF-433E-99F8-9A485B14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36D-6380-4F94-AB92-3E231F7B9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73CA26-C124-4099-A05C-74761232B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0D47A4-0C9D-4A84-A710-DC9D06E0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FE9AB3-1529-46A4-B498-0AB93AF2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1984D4-4F9A-4744-AE1D-E5C06CCB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2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8FD52-7119-4AAB-ABDD-015D4601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45E96-59A2-4E80-A756-C79984F6A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3AE34-A6C9-45FD-8777-FCEACFC2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2C86A1-3502-4DF5-8C6E-F14F9F0D2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FB4519-2DE5-4245-9366-C05EF8D59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F5A847-BE11-47EA-A652-FF10E7D5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D671D-48F4-4AAB-8C37-B794E571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80805A-42C8-4B04-ACA1-AF560743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5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1AC45-E38F-4F1D-9AD4-8D04B5F8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AE7C1F-EE27-4E2F-906A-F6F12F4E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7BFC4F-35A8-4737-9148-2972287A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A515E1-47C9-4153-81C1-E61F31E4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0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4FE3CF-FA4D-478D-B815-175E1E84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7BF7C5-58CB-4F56-9E12-D905DE3D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7ECABB-0B8B-4A42-8D22-7135A72F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1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13DB-777F-478D-8D74-EF349AAA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3FD4DC-5D54-4CA3-9FD0-6EC9A7298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2F010F-BC4D-4993-9CB9-9A8E7CF9D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7C6FCB-C98A-4F33-873E-87C6D08D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FED70B-18F0-44D5-9B7D-39B74EE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2C1DFF-A544-482C-9BCE-0F1EAD29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6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7F4B3-AB52-421A-A1F5-0955C993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0F0F6F-923B-41FE-BBF9-DA1F1DDF1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B7AEF-9517-4187-B7F6-F7633B0BD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5333F0-09CE-476C-A4FE-27B81006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5C189B-0FB5-4C68-94BB-9426DCEB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CDBC92-B4A2-4B2F-A3AC-1F15F68C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7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E52F5-FB70-4E5D-A419-4EE194DD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07F00-F6F7-4EF1-8DFD-3EC7F70E8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2CA22-D5D5-4782-B6FC-A02A462C8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3F8B-6C26-47E2-AD01-5F8017CF6C6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0129DA-1B6C-40DE-8E1A-2F615EE2B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2C6384-E542-464D-BDD4-E41B59673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83FF-E080-4D11-8C55-97147A69F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t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FBC902-B439-4FB4-83BF-2B1671289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65B018-20FE-4B6A-807A-C63DAFC7C4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0740" y="2851493"/>
            <a:ext cx="640301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350" spc="-150" dirty="0">
                <a:latin typeface="TT Fors Bold" panose="020B0003030001020000" pitchFamily="34" charset="0"/>
              </a:rPr>
              <a:t>ИТОГИ УЧАСТИЯ САРАТОВСКОЙ ОБЛАСТИ В ЧЕМПИОНАТЕ ПРОФЕССИОНАЛЫ в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2D2C3-B404-4E40-92CB-D522BFE5B094}"/>
              </a:ext>
            </a:extLst>
          </p:cNvPr>
          <p:cNvSpPr txBox="1"/>
          <p:nvPr/>
        </p:nvSpPr>
        <p:spPr>
          <a:xfrm>
            <a:off x="740100" y="5183659"/>
            <a:ext cx="59248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spc="300" dirty="0">
                <a:latin typeface="TT Fors Bold" panose="020B0003030001020000" pitchFamily="34" charset="0"/>
              </a:rPr>
              <a:t>ПРОФЕССИОНАЛЫ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94F6711-B9BA-463C-9B28-1A9888B13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246317"/>
              </p:ext>
            </p:extLst>
          </p:nvPr>
        </p:nvGraphicFramePr>
        <p:xfrm>
          <a:off x="853440" y="5875730"/>
          <a:ext cx="5506460" cy="31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4" imgW="6606221" imgH="365428" progId="Acrobat.Document.DC">
                  <p:embed/>
                </p:oleObj>
              </mc:Choice>
              <mc:Fallback>
                <p:oleObj name="Acrobat Document" r:id="rId4" imgW="6606221" imgH="36542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3440" y="5875730"/>
                        <a:ext cx="5506460" cy="31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C234B3-7A6A-42A5-A647-9A9FEB2134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00" y="622298"/>
            <a:ext cx="1807431" cy="10166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6A06AE-F1E7-48BF-B00A-8E6F45007D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40" y="311653"/>
            <a:ext cx="2585720" cy="14544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8E87C0-3061-4BAE-A3D3-665A423E05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25" y="177787"/>
            <a:ext cx="3061689" cy="1722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B506C4-E87B-4750-B747-178CFC48F1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1461" r="21097" b="12074"/>
          <a:stretch/>
        </p:blipFill>
        <p:spPr>
          <a:xfrm>
            <a:off x="780739" y="421640"/>
            <a:ext cx="1708461" cy="12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2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5F861-AC2B-4C8F-B0D1-5463F670D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9BB1D-7178-4FEA-B6B9-1D3143F5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9" y="813804"/>
            <a:ext cx="8043335" cy="420259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T Fors Bold" panose="020B0003030001020000" pitchFamily="34" charset="0"/>
              </a:rPr>
              <a:t>ПРЕДСТАВИТЕЛИ САРАТОВСКОЙ ОБЛАСТИ В ФИНАЛЕ ЧЕМПИОНАТА В 2024 ГОДУ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54ADB35-9007-46E4-AA4F-7248EF20E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" y="1177290"/>
          <a:ext cx="7951470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Acrobat Document" r:id="rId4" imgW="9532301" imgH="175252" progId="Acrobat.Document.DC">
                  <p:embed/>
                </p:oleObj>
              </mc:Choice>
              <mc:Fallback>
                <p:oleObj name="Acrobat Document" r:id="rId4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54ADB35-9007-46E4-AA4F-7248EF20E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985" y="1177290"/>
                        <a:ext cx="7951470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F6C3BE-9C64-4119-93D4-CB246DDF1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0" y="1710738"/>
            <a:ext cx="1727824" cy="20157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05E891-1BBE-44F1-8088-12D3BFCEE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29" y="1708405"/>
            <a:ext cx="1727824" cy="20157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68D6F8-6F4D-48F5-BACE-5CACEE7F09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" y="4112118"/>
            <a:ext cx="3226076" cy="18988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EE7932-79D4-4850-82CE-C0887C3EC3AC}"/>
              </a:ext>
            </a:extLst>
          </p:cNvPr>
          <p:cNvSpPr txBox="1"/>
          <p:nvPr/>
        </p:nvSpPr>
        <p:spPr>
          <a:xfrm>
            <a:off x="1530080" y="2118832"/>
            <a:ext cx="68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T Fors Bold" panose="020B0003030001020000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A10C0-19E8-4369-BE0F-5EA4197638A6}"/>
              </a:ext>
            </a:extLst>
          </p:cNvPr>
          <p:cNvSpPr txBox="1"/>
          <p:nvPr/>
        </p:nvSpPr>
        <p:spPr>
          <a:xfrm>
            <a:off x="7151989" y="2131956"/>
            <a:ext cx="57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T Fors Bold" panose="020B0003030001020000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B107AA-09E1-476E-A44B-41874A166325}"/>
              </a:ext>
            </a:extLst>
          </p:cNvPr>
          <p:cNvSpPr txBox="1"/>
          <p:nvPr/>
        </p:nvSpPr>
        <p:spPr>
          <a:xfrm>
            <a:off x="2340664" y="2142990"/>
            <a:ext cx="29800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>
                <a:latin typeface="TT Fors Bold" panose="020B0003030001020000" pitchFamily="34" charset="0"/>
              </a:rPr>
              <a:t>КОМПЕТЕНЦИИ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В ОСНОВНОЙ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КАТЕГОРИИ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E9673F-39B3-4E13-A77C-BE6F085ED76A}"/>
              </a:ext>
            </a:extLst>
          </p:cNvPr>
          <p:cNvSpPr txBox="1"/>
          <p:nvPr/>
        </p:nvSpPr>
        <p:spPr>
          <a:xfrm>
            <a:off x="8038339" y="2146608"/>
            <a:ext cx="28396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>
                <a:latin typeface="TT Fors Bold" panose="020B0003030001020000" pitchFamily="34" charset="0"/>
              </a:rPr>
              <a:t>КОМПЕТЕНЦИИ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В КАТЕГОРИИ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«ЮНИОРЫ»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34EAF0F-CD3D-434B-B081-95776D4D4E83}"/>
              </a:ext>
            </a:extLst>
          </p:cNvPr>
          <p:cNvGrpSpPr/>
          <p:nvPr/>
        </p:nvGrpSpPr>
        <p:grpSpPr>
          <a:xfrm>
            <a:off x="3959420" y="4124502"/>
            <a:ext cx="2806700" cy="1195738"/>
            <a:chOff x="3959420" y="4112118"/>
            <a:chExt cx="2806700" cy="119573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EB7D1E8-4A77-48CA-9DCE-89E4EC86A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420" y="4112118"/>
              <a:ext cx="2806700" cy="118646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FCC26F-63AD-4D8C-98D6-E8196B913FAC}"/>
                </a:ext>
              </a:extLst>
            </p:cNvPr>
            <p:cNvSpPr txBox="1"/>
            <p:nvPr/>
          </p:nvSpPr>
          <p:spPr>
            <a:xfrm>
              <a:off x="4513850" y="4172388"/>
              <a:ext cx="16978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solidFill>
                    <a:schemeClr val="bg1"/>
                  </a:solidFill>
                  <a:latin typeface="TT Fors" panose="020B0003030001020000" pitchFamily="34" charset="0"/>
                </a:rPr>
                <a:t>КОНКУРСАНТОВ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B36BC4-64EE-41F3-BB33-070CC2625F01}"/>
                </a:ext>
              </a:extLst>
            </p:cNvPr>
            <p:cNvSpPr txBox="1"/>
            <p:nvPr/>
          </p:nvSpPr>
          <p:spPr>
            <a:xfrm>
              <a:off x="5066908" y="4476859"/>
              <a:ext cx="5075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chemeClr val="bg1"/>
                  </a:solidFill>
                  <a:latin typeface="TT Fors" panose="020B0003030001020000" pitchFamily="34" charset="0"/>
                  <a:cs typeface="Helios" panose="04010500000000000000" pitchFamily="82" charset="0"/>
                </a:rPr>
                <a:t>4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1D392CA-08CD-4EBF-950D-3B3717D8946E}"/>
              </a:ext>
            </a:extLst>
          </p:cNvPr>
          <p:cNvGrpSpPr/>
          <p:nvPr/>
        </p:nvGrpSpPr>
        <p:grpSpPr>
          <a:xfrm>
            <a:off x="7238479" y="4127680"/>
            <a:ext cx="2806700" cy="1186468"/>
            <a:chOff x="6327871" y="5095523"/>
            <a:chExt cx="2806700" cy="118646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A450E0C-1743-412C-97F6-32273CACE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871" y="5095523"/>
              <a:ext cx="2806700" cy="118646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1A49BB-8726-4259-8C69-D3AE818023A0}"/>
                </a:ext>
              </a:extLst>
            </p:cNvPr>
            <p:cNvSpPr txBox="1"/>
            <p:nvPr/>
          </p:nvSpPr>
          <p:spPr>
            <a:xfrm>
              <a:off x="6446820" y="5152688"/>
              <a:ext cx="26336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TT Fors" panose="020B0003030001020000" pitchFamily="34" charset="0"/>
                </a:rPr>
                <a:t>КОНКУРСАНТОВ-ЮНИОРОВ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15A7C0-890C-4C32-8704-160468155FF5}"/>
                </a:ext>
              </a:extLst>
            </p:cNvPr>
            <p:cNvSpPr txBox="1"/>
            <p:nvPr/>
          </p:nvSpPr>
          <p:spPr>
            <a:xfrm>
              <a:off x="7529143" y="5446259"/>
              <a:ext cx="4041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chemeClr val="bg1"/>
                  </a:solidFill>
                  <a:latin typeface="TT Fors" panose="020B0003030001020000" pitchFamily="34" charset="0"/>
                  <a:cs typeface="Helios" panose="04010500000000000000" pitchFamily="82" charset="0"/>
                </a:rPr>
                <a:t>1</a:t>
              </a:r>
            </a:p>
          </p:txBody>
        </p:sp>
      </p:grp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8CE8B4C5-D536-4843-AF95-7F81E9B40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56793"/>
              </p:ext>
            </p:extLst>
          </p:nvPr>
        </p:nvGraphicFramePr>
        <p:xfrm>
          <a:off x="4236720" y="6738621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Acrobat Document" r:id="rId10" imgW="9532301" imgH="175252" progId="Acrobat.Document.DC">
                  <p:embed/>
                </p:oleObj>
              </mc:Choice>
              <mc:Fallback>
                <p:oleObj name="Acrobat Document" r:id="rId10" imgW="9532301" imgH="175252" progId="Acrobat.Document.DC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8CE8B4C5-D536-4843-AF95-7F81E9B40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6720" y="6738621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65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5329254B-0D3D-48FC-A032-3510F6C57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ACCB7-A5FC-46A6-9F33-7F86F7EE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" y="3143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260" dirty="0">
                <a:latin typeface="TT Fors Bold" panose="020B0003030001020000" pitchFamily="34" charset="0"/>
              </a:rPr>
              <a:t>УЧАСТНИКИ ФИНАЛА ЧЕМПИОНАТА 2024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5F0DA11-187B-4AD1-A76B-5AECE2949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74" y="1170289"/>
          <a:ext cx="7958896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Acrobat Document" r:id="rId4" imgW="9532301" imgH="175252" progId="Acrobat.Document.DC">
                  <p:embed/>
                </p:oleObj>
              </mc:Choice>
              <mc:Fallback>
                <p:oleObj name="Acrobat Document" r:id="rId4" imgW="9532301" imgH="175252" progId="Acrobat.Document.DC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95F0DA11-187B-4AD1-A76B-5AECE29497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274" y="1170289"/>
                        <a:ext cx="7958896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818C19-9813-4257-947B-FFED2D577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4" y="2013112"/>
            <a:ext cx="3226076" cy="18988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4DD825-BB2D-4810-9E50-2204FC535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14" y="3911127"/>
            <a:ext cx="3226076" cy="18988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8217CE-343C-4B8E-94AB-B8D71DDA9DDD}"/>
              </a:ext>
            </a:extLst>
          </p:cNvPr>
          <p:cNvSpPr txBox="1"/>
          <p:nvPr/>
        </p:nvSpPr>
        <p:spPr>
          <a:xfrm>
            <a:off x="187959" y="1415888"/>
            <a:ext cx="8202653" cy="79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60" dirty="0">
                <a:latin typeface="TT Fors Bold" panose="020B0003030001020000" pitchFamily="34" charset="0"/>
              </a:rPr>
              <a:t>«Реверсивный инжиниринг» (юниоры)</a:t>
            </a:r>
          </a:p>
          <a:p>
            <a:r>
              <a:rPr lang="ru-RU" sz="2250" dirty="0">
                <a:latin typeface="TT Fors Medium" panose="020B0003030001020000" pitchFamily="34" charset="0"/>
              </a:rPr>
              <a:t>Угаров Евгений Евгеньевич, МАОУ «ОЦ №4 г. Вольска»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F71F3301-91C7-4BBE-A764-7C02634DB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6720" y="6740036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Acrobat Document" r:id="rId7" imgW="9532301" imgH="175252" progId="Acrobat.Document.DC">
                  <p:embed/>
                </p:oleObj>
              </mc:Choice>
              <mc:Fallback>
                <p:oleObj name="Acrobat Document" r:id="rId7" imgW="9532301" imgH="175252" progId="Acrobat.Document.DC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F71F3301-91C7-4BBE-A764-7C02634DB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6720" y="6740036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FC30469-3265-4A8C-B4CD-C6174B011483}"/>
              </a:ext>
            </a:extLst>
          </p:cNvPr>
          <p:cNvSpPr txBox="1"/>
          <p:nvPr/>
        </p:nvSpPr>
        <p:spPr>
          <a:xfrm>
            <a:off x="187958" y="2440518"/>
            <a:ext cx="8202653" cy="78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60" dirty="0">
                <a:latin typeface="TT Fors Bold" panose="020B0003030001020000" pitchFamily="34" charset="0"/>
              </a:rPr>
              <a:t>«Токарные работы на станках с ЧПУ»</a:t>
            </a:r>
          </a:p>
          <a:p>
            <a:r>
              <a:rPr lang="ru-RU" sz="2250" dirty="0">
                <a:latin typeface="TT Fors Medium" panose="020B0003030001020000" pitchFamily="34" charset="0"/>
              </a:rPr>
              <a:t>Кочетов Иван Романович, ГАПОУ СО «</a:t>
            </a:r>
            <a:r>
              <a:rPr lang="ru-RU" sz="2250" dirty="0" err="1">
                <a:latin typeface="TT Fors Medium" panose="020B0003030001020000" pitchFamily="34" charset="0"/>
              </a:rPr>
              <a:t>ПКТиМ</a:t>
            </a:r>
            <a:r>
              <a:rPr lang="ru-RU" sz="2250" dirty="0">
                <a:latin typeface="TT Fors Medium" panose="020B0003030001020000" pitchFamily="34" charset="0"/>
              </a:rPr>
              <a:t>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D27BD-3220-42CE-B4DB-DD2064D4D5A7}"/>
              </a:ext>
            </a:extLst>
          </p:cNvPr>
          <p:cNvSpPr txBox="1"/>
          <p:nvPr/>
        </p:nvSpPr>
        <p:spPr>
          <a:xfrm>
            <a:off x="187957" y="3462070"/>
            <a:ext cx="8202653" cy="78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60" dirty="0">
                <a:latin typeface="TT Fors Bold" panose="020B0003030001020000" pitchFamily="34" charset="0"/>
              </a:rPr>
              <a:t>«Производство металлоконструкций»</a:t>
            </a:r>
          </a:p>
          <a:p>
            <a:r>
              <a:rPr lang="ru-RU" sz="2250" dirty="0">
                <a:latin typeface="TT Fors Medium" panose="020B0003030001020000" pitchFamily="34" charset="0"/>
              </a:rPr>
              <a:t>Кудрин Дмитрий Ильич, ГАПОУ СО «ВТК»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7E4F07-3489-45E8-A8F1-32C30A413062}"/>
              </a:ext>
            </a:extLst>
          </p:cNvPr>
          <p:cNvSpPr txBox="1"/>
          <p:nvPr/>
        </p:nvSpPr>
        <p:spPr>
          <a:xfrm>
            <a:off x="176310" y="4483622"/>
            <a:ext cx="8734010" cy="78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60" dirty="0">
                <a:latin typeface="TT Fors Bold" panose="020B0003030001020000" pitchFamily="34" charset="0"/>
              </a:rPr>
              <a:t>«Изготовление прототипов» (Адаптивное производство)</a:t>
            </a:r>
          </a:p>
          <a:p>
            <a:r>
              <a:rPr lang="ru-RU" sz="2250" dirty="0">
                <a:latin typeface="TT Fors Medium" panose="020B0003030001020000" pitchFamily="34" charset="0"/>
              </a:rPr>
              <a:t>Орлов Вячеслав Александрович, ГАПОУ СО «ЭПЭК»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48125-E41F-46DE-BC3F-A07FD24777C7}"/>
              </a:ext>
            </a:extLst>
          </p:cNvPr>
          <p:cNvSpPr txBox="1"/>
          <p:nvPr/>
        </p:nvSpPr>
        <p:spPr>
          <a:xfrm>
            <a:off x="176309" y="5503635"/>
            <a:ext cx="8734010" cy="78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60" dirty="0">
                <a:latin typeface="TT Fors Bold" panose="020B0003030001020000" pitchFamily="34" charset="0"/>
              </a:rPr>
              <a:t>«Электроника»</a:t>
            </a:r>
          </a:p>
          <a:p>
            <a:r>
              <a:rPr lang="ru-RU" sz="2250" dirty="0" err="1">
                <a:latin typeface="TT Fors Medium" panose="020B0003030001020000" pitchFamily="34" charset="0"/>
              </a:rPr>
              <a:t>Живоленко</a:t>
            </a:r>
            <a:r>
              <a:rPr lang="ru-RU" sz="2250" dirty="0">
                <a:latin typeface="TT Fors Medium" panose="020B0003030001020000" pitchFamily="34" charset="0"/>
              </a:rPr>
              <a:t> Александр Романович, ГАПОУ СО «ЭПЭК»</a:t>
            </a:r>
          </a:p>
        </p:txBody>
      </p:sp>
    </p:spTree>
    <p:extLst>
      <p:ext uri="{BB962C8B-B14F-4D97-AF65-F5344CB8AC3E}">
        <p14:creationId xmlns:p14="http://schemas.microsoft.com/office/powerpoint/2010/main" val="356809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5329254B-0D3D-48FC-A032-3510F6C57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ACCB7-A5FC-46A6-9F33-7F86F7EE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748409"/>
            <a:ext cx="10515600" cy="469599"/>
          </a:xfrm>
        </p:spPr>
        <p:txBody>
          <a:bodyPr>
            <a:normAutofit/>
          </a:bodyPr>
          <a:lstStyle/>
          <a:p>
            <a:r>
              <a:rPr lang="ru-RU" sz="2130" dirty="0">
                <a:latin typeface="TT Fors DemiBold" panose="020B0003030001020000" pitchFamily="34" charset="0"/>
              </a:rPr>
              <a:t>ПРИЗОВОЕ МЕСТО В ФИНАЛЕ 2024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5F0DA11-187B-4AD1-A76B-5AECE2949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274" y="1170289"/>
          <a:ext cx="7958896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Acrobat Document" r:id="rId4" imgW="9532301" imgH="175252" progId="Acrobat.Document.DC">
                  <p:embed/>
                </p:oleObj>
              </mc:Choice>
              <mc:Fallback>
                <p:oleObj name="Acrobat Document" r:id="rId4" imgW="9532301" imgH="175252" progId="Acrobat.Document.DC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95F0DA11-187B-4AD1-A76B-5AECE29497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274" y="1170289"/>
                        <a:ext cx="7958896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818C19-9813-4257-947B-FFED2D577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4" y="2013112"/>
            <a:ext cx="3226076" cy="18988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4DD825-BB2D-4810-9E50-2204FC535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14" y="3911127"/>
            <a:ext cx="3226076" cy="18988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8217CE-343C-4B8E-94AB-B8D71DDA9DDD}"/>
              </a:ext>
            </a:extLst>
          </p:cNvPr>
          <p:cNvSpPr txBox="1"/>
          <p:nvPr/>
        </p:nvSpPr>
        <p:spPr>
          <a:xfrm>
            <a:off x="338071" y="1680528"/>
            <a:ext cx="35100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700" dirty="0">
                <a:latin typeface="TT Fors Black" panose="020B0003030001020000" pitchFamily="34" charset="0"/>
              </a:rPr>
              <a:t>3 место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F71F3301-91C7-4BBE-A764-7C02634DB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6720" y="6740036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5" name="Acrobat Document" r:id="rId7" imgW="9532301" imgH="175252" progId="Acrobat.Document.DC">
                  <p:embed/>
                </p:oleObj>
              </mc:Choice>
              <mc:Fallback>
                <p:oleObj name="Acrobat Document" r:id="rId7" imgW="9532301" imgH="175252" progId="Acrobat.Document.DC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F71F3301-91C7-4BBE-A764-7C02634DB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6720" y="6740036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53887C-577E-4E25-A621-D687A81BAABD}"/>
              </a:ext>
            </a:extLst>
          </p:cNvPr>
          <p:cNvSpPr txBox="1"/>
          <p:nvPr/>
        </p:nvSpPr>
        <p:spPr>
          <a:xfrm>
            <a:off x="304800" y="2824480"/>
            <a:ext cx="733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T Fors DemiBold" panose="020B0003030001020000" pitchFamily="34" charset="0"/>
              </a:rPr>
              <a:t>Угаров Евгений Евгеньевич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F6704-B5BA-41DE-96D0-543D798D74D0}"/>
              </a:ext>
            </a:extLst>
          </p:cNvPr>
          <p:cNvSpPr txBox="1"/>
          <p:nvPr/>
        </p:nvSpPr>
        <p:spPr>
          <a:xfrm>
            <a:off x="314960" y="3676670"/>
            <a:ext cx="589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60" dirty="0">
                <a:latin typeface="TT Fors DemiBold" panose="020B0003030001020000" pitchFamily="34" charset="0"/>
              </a:rPr>
              <a:t>Реверсивный инжиниринг (Юниоры)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D3D989-A470-4E76-A8A6-75B1325EC7D2}"/>
              </a:ext>
            </a:extLst>
          </p:cNvPr>
          <p:cNvSpPr txBox="1"/>
          <p:nvPr/>
        </p:nvSpPr>
        <p:spPr>
          <a:xfrm>
            <a:off x="327910" y="4286558"/>
            <a:ext cx="676377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10" dirty="0">
                <a:latin typeface="TT Fors Medium" panose="020B0003030001020000" pitchFamily="34" charset="0"/>
              </a:rPr>
              <a:t>МАОУ «Образовательный центр № 4 им. В.П. </a:t>
            </a:r>
            <a:r>
              <a:rPr lang="ru-RU" sz="2210" dirty="0" err="1">
                <a:latin typeface="TT Fors Medium" panose="020B0003030001020000" pitchFamily="34" charset="0"/>
              </a:rPr>
              <a:t>Трубаченко</a:t>
            </a:r>
            <a:r>
              <a:rPr lang="ru-RU" sz="2210" dirty="0">
                <a:latin typeface="TT Fors Medium" panose="020B0003030001020000" pitchFamily="34" charset="0"/>
              </a:rPr>
              <a:t>, г. Вольск</a:t>
            </a:r>
          </a:p>
        </p:txBody>
      </p:sp>
    </p:spTree>
    <p:extLst>
      <p:ext uri="{BB962C8B-B14F-4D97-AF65-F5344CB8AC3E}">
        <p14:creationId xmlns:p14="http://schemas.microsoft.com/office/powerpoint/2010/main" val="157997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3C336-9122-4299-99FB-63B481371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1171575"/>
            <a:ext cx="10740148" cy="127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CCB4B6-72C4-41F4-9ED0-A50916416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35" y="428"/>
            <a:ext cx="2679365" cy="685714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DCCBE03-DF20-4C37-9461-F85C80085203}"/>
              </a:ext>
            </a:extLst>
          </p:cNvPr>
          <p:cNvSpPr txBox="1">
            <a:spLocks/>
          </p:cNvSpPr>
          <p:nvPr/>
        </p:nvSpPr>
        <p:spPr>
          <a:xfrm>
            <a:off x="170176" y="260622"/>
            <a:ext cx="7866384" cy="1069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latin typeface="TT Fors Bold" panose="020B0003030001020000" pitchFamily="34" charset="0"/>
              </a:rPr>
              <a:t>УЧАСТИЕ САРАТОВСКОЙ ОБЛАСТИ</a:t>
            </a:r>
            <a:br>
              <a:rPr lang="ru-RU" sz="1800" dirty="0">
                <a:latin typeface="TT Fors Bold" panose="020B0003030001020000" pitchFamily="34" charset="0"/>
              </a:rPr>
            </a:br>
            <a:r>
              <a:rPr lang="ru-RU" sz="1800" dirty="0">
                <a:latin typeface="TT Fors Bold" panose="020B0003030001020000" pitchFamily="34" charset="0"/>
              </a:rPr>
              <a:t>В ФИНАЛЕ ЧЕМПИОНАТА ВЫСОКИХ ТЕХНОЛОГИЙ-2024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49F35-A842-4364-898A-B5A36E414DC8}"/>
              </a:ext>
            </a:extLst>
          </p:cNvPr>
          <p:cNvSpPr txBox="1"/>
          <p:nvPr/>
        </p:nvSpPr>
        <p:spPr>
          <a:xfrm>
            <a:off x="251456" y="1534160"/>
            <a:ext cx="9129935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40" dirty="0">
                <a:latin typeface="TT Fors Medium" panose="020B0003030001020000" pitchFamily="34" charset="0"/>
              </a:rPr>
              <a:t>Участники Финала ЧВТ – 2024 (17-21 сентября, Великий Новгород):</a:t>
            </a:r>
          </a:p>
          <a:p>
            <a:r>
              <a:rPr lang="ru-RU" sz="2140" dirty="0">
                <a:latin typeface="TT Fors Medium" panose="020B0003030001020000" pitchFamily="34" charset="0"/>
              </a:rPr>
              <a:t>«Разработка виртуальных миров»</a:t>
            </a:r>
            <a:br>
              <a:rPr lang="ru-RU" sz="2140" dirty="0">
                <a:latin typeface="TT Fors Medium" panose="020B0003030001020000" pitchFamily="34" charset="0"/>
              </a:rPr>
            </a:br>
            <a:r>
              <a:rPr lang="ru-RU" sz="2140" b="1" dirty="0">
                <a:latin typeface="TT Fors Medium" panose="020B0003030001020000" pitchFamily="34" charset="0"/>
              </a:rPr>
              <a:t>Дорофеев Егор Александрович, </a:t>
            </a:r>
            <a:r>
              <a:rPr lang="ru-RU" sz="2140" dirty="0">
                <a:latin typeface="TT Fors Medium" panose="020B0003030001020000" pitchFamily="34" charset="0"/>
              </a:rPr>
              <a:t>ГАПОУ СО «Саратовский архитектурно-строительный колледж» (не смог присутствовать)</a:t>
            </a:r>
            <a:br>
              <a:rPr lang="ru-RU" sz="2140" dirty="0">
                <a:latin typeface="TT Fors Medium" panose="020B0003030001020000" pitchFamily="34" charset="0"/>
              </a:rPr>
            </a:br>
            <a:br>
              <a:rPr lang="ru-RU" sz="2140" dirty="0">
                <a:latin typeface="TT Fors Medium" panose="020B0003030001020000" pitchFamily="34" charset="0"/>
              </a:rPr>
            </a:br>
            <a:r>
              <a:rPr lang="ru-RU" sz="2140" dirty="0">
                <a:latin typeface="TT Fors Medium" panose="020B0003030001020000" pitchFamily="34" charset="0"/>
              </a:rPr>
              <a:t>«Синтез компактных моделей электронных компонентов </a:t>
            </a:r>
            <a:br>
              <a:rPr lang="ru-RU" sz="2140" dirty="0">
                <a:latin typeface="TT Fors Medium" panose="020B0003030001020000" pitchFamily="34" charset="0"/>
              </a:rPr>
            </a:br>
            <a:r>
              <a:rPr lang="ru-RU" sz="2140" dirty="0">
                <a:latin typeface="TT Fors Medium" panose="020B0003030001020000" pitchFamily="34" charset="0"/>
              </a:rPr>
              <a:t>и систем»</a:t>
            </a:r>
          </a:p>
          <a:p>
            <a:r>
              <a:rPr lang="ru-RU" sz="2140" b="1" dirty="0" err="1">
                <a:latin typeface="TT Fors Medium" panose="020B0003030001020000" pitchFamily="34" charset="0"/>
              </a:rPr>
              <a:t>Губер</a:t>
            </a:r>
            <a:r>
              <a:rPr lang="ru-RU" sz="2140" b="1" dirty="0">
                <a:latin typeface="TT Fors Medium" panose="020B0003030001020000" pitchFamily="34" charset="0"/>
              </a:rPr>
              <a:t> Юрий Сергеевич, </a:t>
            </a:r>
            <a:r>
              <a:rPr lang="ru-RU" sz="2140" dirty="0">
                <a:latin typeface="TT Fors Medium" panose="020B0003030001020000" pitchFamily="34" charset="0"/>
              </a:rPr>
              <a:t>ГАПОУ СО «</a:t>
            </a:r>
            <a:r>
              <a:rPr lang="ru-RU" sz="2140" dirty="0" err="1">
                <a:latin typeface="TT Fors Medium" panose="020B0003030001020000" pitchFamily="34" charset="0"/>
              </a:rPr>
              <a:t>Энгельсский</a:t>
            </a:r>
            <a:r>
              <a:rPr lang="ru-RU" sz="2140" dirty="0">
                <a:latin typeface="TT Fors Medium" panose="020B0003030001020000" pitchFamily="34" charset="0"/>
              </a:rPr>
              <a:t> промышленно-экономический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90264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FBC902-B439-4FB4-83BF-2B1671289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65B018-20FE-4B6A-807A-C63DAFC7C4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0900" y="3186124"/>
            <a:ext cx="6357246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330" dirty="0">
                <a:latin typeface="TT Fors Bold" panose="020B0003030001020000" pitchFamily="34" charset="0"/>
              </a:rPr>
              <a:t>III </a:t>
            </a:r>
            <a:r>
              <a:rPr lang="ru-RU" sz="2330" dirty="0">
                <a:latin typeface="TT Fors Bold" panose="020B0003030001020000" pitchFamily="34" charset="0"/>
              </a:rPr>
              <a:t>РЕГИОНАЛЬНЫЙ ЭТАП</a:t>
            </a:r>
            <a:br>
              <a:rPr lang="ru-RU" sz="2330" dirty="0">
                <a:latin typeface="TT Fors Bold" panose="020B0003030001020000" pitchFamily="34" charset="0"/>
              </a:rPr>
            </a:br>
            <a:r>
              <a:rPr lang="ru-RU" sz="2330" dirty="0">
                <a:latin typeface="TT Fors Bold" panose="020B0003030001020000" pitchFamily="34" charset="0"/>
              </a:rPr>
              <a:t>ЧЕМПИОНАТА ПРОФЕССИОНАЛЬНОГО МАСТЕРСТВА В 2025 ГОДУ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2D2C3-B404-4E40-92CB-D522BFE5B094}"/>
              </a:ext>
            </a:extLst>
          </p:cNvPr>
          <p:cNvSpPr txBox="1"/>
          <p:nvPr/>
        </p:nvSpPr>
        <p:spPr>
          <a:xfrm>
            <a:off x="740100" y="5183659"/>
            <a:ext cx="59248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spc="300" dirty="0">
                <a:latin typeface="TT Fors Bold" panose="020B0003030001020000" pitchFamily="34" charset="0"/>
              </a:rPr>
              <a:t>ПРОФЕССИОНАЛЫ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94F6711-B9BA-463C-9B28-1A9888B130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" y="5875730"/>
          <a:ext cx="5506460" cy="31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Acrobat Document" r:id="rId5" imgW="6606221" imgH="365428" progId="Acrobat.Document.DC">
                  <p:embed/>
                </p:oleObj>
              </mc:Choice>
              <mc:Fallback>
                <p:oleObj name="Acrobat Document" r:id="rId5" imgW="6606221" imgH="365428" progId="Acrobat.Document.DC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E94F6711-B9BA-463C-9B28-1A9888B13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3440" y="5875730"/>
                        <a:ext cx="5506460" cy="31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C234B3-7A6A-42A5-A647-9A9FEB213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63" y="624651"/>
            <a:ext cx="1807431" cy="10166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6A06AE-F1E7-48BF-B00A-8E6F45007D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311653"/>
            <a:ext cx="2585720" cy="14544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8E87C0-3061-4BAE-A3D3-665A423E05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1" y="167360"/>
            <a:ext cx="3061689" cy="1722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B506C4-E87B-4750-B747-178CFC48F1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1461" r="21097" b="12074"/>
          <a:stretch/>
        </p:blipFill>
        <p:spPr>
          <a:xfrm>
            <a:off x="780739" y="421640"/>
            <a:ext cx="1708461" cy="12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4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5F861-AC2B-4C8F-B0D1-5463F670D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9BB1D-7178-4FEA-B6B9-1D3143F5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9" y="813804"/>
            <a:ext cx="8043335" cy="420259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T Fors Bold" panose="020B0003030001020000" pitchFamily="34" charset="0"/>
              </a:rPr>
              <a:t>III </a:t>
            </a:r>
            <a:r>
              <a:rPr lang="ru-RU" sz="1400" dirty="0">
                <a:latin typeface="TT Fors Bold" panose="020B0003030001020000" pitchFamily="34" charset="0"/>
              </a:rPr>
              <a:t>РЕГИОНАЛЬНЫЙ ЭТАП ЧЕМПИОНАТА В 2025 ГОДУ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54ADB35-9007-46E4-AA4F-7248EF20E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" y="1177290"/>
          <a:ext cx="7951470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Acrobat Document" r:id="rId4" imgW="9532301" imgH="175252" progId="Acrobat.Document.DC">
                  <p:embed/>
                </p:oleObj>
              </mc:Choice>
              <mc:Fallback>
                <p:oleObj name="Acrobat Document" r:id="rId4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54ADB35-9007-46E4-AA4F-7248EF20E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985" y="1177290"/>
                        <a:ext cx="7951470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1B36BC4-64EE-41F3-BB33-070CC2625F01}"/>
              </a:ext>
            </a:extLst>
          </p:cNvPr>
          <p:cNvSpPr txBox="1"/>
          <p:nvPr/>
        </p:nvSpPr>
        <p:spPr>
          <a:xfrm>
            <a:off x="5066908" y="4476859"/>
            <a:ext cx="507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3</a:t>
            </a:r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8CE8B4C5-D536-4843-AF95-7F81E9B409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36720" y="6738621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Acrobat Document" r:id="rId6" imgW="9532301" imgH="175252" progId="Acrobat.Document.DC">
                  <p:embed/>
                </p:oleObj>
              </mc:Choice>
              <mc:Fallback>
                <p:oleObj name="Acrobat Document" r:id="rId6" imgW="9532301" imgH="175252" progId="Acrobat.Document.DC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8CE8B4C5-D536-4843-AF95-7F81E9B40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6720" y="6738621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6CCA686-8AC3-4744-9F79-ADD880A53BD4}"/>
              </a:ext>
            </a:extLst>
          </p:cNvPr>
          <p:cNvSpPr txBox="1"/>
          <p:nvPr/>
        </p:nvSpPr>
        <p:spPr>
          <a:xfrm>
            <a:off x="190829" y="1938977"/>
            <a:ext cx="62978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T Fors Bold" panose="020B0003030001020000" pitchFamily="34" charset="0"/>
              </a:rPr>
              <a:t>Региональный этап чемпионата пройдет</a:t>
            </a:r>
            <a:br>
              <a:rPr lang="ru-RU" sz="3600" dirty="0">
                <a:latin typeface="TT Fors Bold" panose="020B0003030001020000" pitchFamily="34" charset="0"/>
              </a:rPr>
            </a:br>
            <a:r>
              <a:rPr lang="ru-RU" sz="3600" dirty="0">
                <a:latin typeface="TT Fors Bold" panose="020B0003030001020000" pitchFamily="34" charset="0"/>
              </a:rPr>
              <a:t>в Саратовской области</a:t>
            </a:r>
            <a:br>
              <a:rPr lang="ru-RU" sz="3600" dirty="0">
                <a:latin typeface="TT Fors Bold" panose="020B0003030001020000" pitchFamily="34" charset="0"/>
              </a:rPr>
            </a:br>
            <a:r>
              <a:rPr lang="ru-RU" sz="3600" dirty="0">
                <a:latin typeface="TT Fors Bold" panose="020B0003030001020000" pitchFamily="34" charset="0"/>
              </a:rPr>
              <a:t>с 1 по 14 марта 2025г.</a:t>
            </a:r>
          </a:p>
          <a:p>
            <a:br>
              <a:rPr lang="en-US" sz="3600" dirty="0">
                <a:latin typeface="TT Fors Bold" panose="020B0003030001020000" pitchFamily="34" charset="0"/>
              </a:rPr>
            </a:br>
            <a:r>
              <a:rPr lang="ru-RU" sz="2800" dirty="0">
                <a:latin typeface="TT Fors Bold" panose="020B0003030001020000" pitchFamily="34" charset="0"/>
              </a:rPr>
              <a:t>количество компетенций увеличится </a:t>
            </a:r>
            <a:r>
              <a:rPr lang="ru-RU" sz="3600" dirty="0">
                <a:latin typeface="TT Fors Bold" panose="020B0003030001020000" pitchFamily="34" charset="0"/>
              </a:rPr>
              <a:t>с 82 до 96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770547-AF47-4A4B-AAAD-BD46447B90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16" y="1502490"/>
            <a:ext cx="4886604" cy="50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6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5F861-AC2B-4C8F-B0D1-5463F670D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9BB1D-7178-4FEA-B6B9-1D3143F5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9" y="813804"/>
            <a:ext cx="8043335" cy="420259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T Fors Bold" panose="020B0003030001020000" pitchFamily="34" charset="0"/>
              </a:rPr>
              <a:t>III </a:t>
            </a:r>
            <a:r>
              <a:rPr lang="ru-RU" sz="1400" dirty="0">
                <a:latin typeface="TT Fors Bold" panose="020B0003030001020000" pitchFamily="34" charset="0"/>
              </a:rPr>
              <a:t>РЕГИОНАЛЬНЫЙ ЭТАП ЧЕМПИОНАТА В 2025 ГОДУ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54ADB35-9007-46E4-AA4F-7248EF20E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" y="1177290"/>
          <a:ext cx="7951470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Acrobat Document" r:id="rId4" imgW="9532301" imgH="175252" progId="Acrobat.Document.DC">
                  <p:embed/>
                </p:oleObj>
              </mc:Choice>
              <mc:Fallback>
                <p:oleObj name="Acrobat Document" r:id="rId4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54ADB35-9007-46E4-AA4F-7248EF20E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985" y="1177290"/>
                        <a:ext cx="7951470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F6C3BE-9C64-4119-93D4-CB246DDF1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99" y="1441604"/>
            <a:ext cx="1570749" cy="18325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05E891-1BBE-44F1-8088-12D3BFCEE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59" y="3447332"/>
            <a:ext cx="1570749" cy="18325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EE7932-79D4-4850-82CE-C0887C3EC3AC}"/>
              </a:ext>
            </a:extLst>
          </p:cNvPr>
          <p:cNvSpPr txBox="1"/>
          <p:nvPr/>
        </p:nvSpPr>
        <p:spPr>
          <a:xfrm>
            <a:off x="6411737" y="1801074"/>
            <a:ext cx="1336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TT Fors Bold" panose="020B0003030001020000" pitchFamily="34" charset="0"/>
              </a:rPr>
              <a:t>82</a:t>
            </a:r>
            <a:endParaRPr lang="ru-RU" sz="7200" dirty="0">
              <a:latin typeface="TT Fors Bold" panose="020B000303000102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A10C0-19E8-4369-BE0F-5EA4197638A6}"/>
              </a:ext>
            </a:extLst>
          </p:cNvPr>
          <p:cNvSpPr txBox="1"/>
          <p:nvPr/>
        </p:nvSpPr>
        <p:spPr>
          <a:xfrm>
            <a:off x="6544920" y="3794934"/>
            <a:ext cx="1187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TT Fors Bold" panose="020B0003030001020000" pitchFamily="34" charset="0"/>
              </a:rPr>
              <a:t>14</a:t>
            </a:r>
            <a:endParaRPr lang="ru-RU" sz="7200" dirty="0">
              <a:latin typeface="TT Fors Bold" panose="020B000303000102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B107AA-09E1-476E-A44B-41874A166325}"/>
              </a:ext>
            </a:extLst>
          </p:cNvPr>
          <p:cNvSpPr txBox="1"/>
          <p:nvPr/>
        </p:nvSpPr>
        <p:spPr>
          <a:xfrm>
            <a:off x="7748208" y="1790496"/>
            <a:ext cx="29800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>
                <a:latin typeface="TT Fors Bold" panose="020B0003030001020000" pitchFamily="34" charset="0"/>
              </a:rPr>
              <a:t>КОМПЕТЕНЦИИ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В ОСНОВНОЙ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КАТЕГОРИИ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E9673F-39B3-4E13-A77C-BE6F085ED76A}"/>
              </a:ext>
            </a:extLst>
          </p:cNvPr>
          <p:cNvSpPr txBox="1"/>
          <p:nvPr/>
        </p:nvSpPr>
        <p:spPr>
          <a:xfrm>
            <a:off x="7938411" y="3774843"/>
            <a:ext cx="28396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>
                <a:latin typeface="TT Fors Bold" panose="020B0003030001020000" pitchFamily="34" charset="0"/>
              </a:rPr>
              <a:t>КОМПЕТЕНЦИИ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В КАТЕГОРИИ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«ЮНИОРЫ»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36BC4-64EE-41F3-BB33-070CC2625F01}"/>
              </a:ext>
            </a:extLst>
          </p:cNvPr>
          <p:cNvSpPr txBox="1"/>
          <p:nvPr/>
        </p:nvSpPr>
        <p:spPr>
          <a:xfrm>
            <a:off x="5066908" y="4476859"/>
            <a:ext cx="507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3</a:t>
            </a:r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8CE8B4C5-D536-4843-AF95-7F81E9B409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36720" y="6738621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Acrobat Document" r:id="rId8" imgW="9532301" imgH="175252" progId="Acrobat.Document.DC">
                  <p:embed/>
                </p:oleObj>
              </mc:Choice>
              <mc:Fallback>
                <p:oleObj name="Acrobat Document" r:id="rId8" imgW="9532301" imgH="175252" progId="Acrobat.Document.DC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8CE8B4C5-D536-4843-AF95-7F81E9B40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6720" y="6738621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6CCA686-8AC3-4744-9F79-ADD880A53BD4}"/>
              </a:ext>
            </a:extLst>
          </p:cNvPr>
          <p:cNvSpPr txBox="1"/>
          <p:nvPr/>
        </p:nvSpPr>
        <p:spPr>
          <a:xfrm>
            <a:off x="1748153" y="5721030"/>
            <a:ext cx="555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T Fors Bold" panose="020B0003030001020000" pitchFamily="34" charset="0"/>
              </a:rPr>
              <a:t>ожидается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53A4CC-69DC-458D-8319-241E8F4954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87" y="5430563"/>
            <a:ext cx="2806700" cy="11864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E428BDD-0907-42D4-A471-375D80FEC108}"/>
              </a:ext>
            </a:extLst>
          </p:cNvPr>
          <p:cNvSpPr txBox="1"/>
          <p:nvPr/>
        </p:nvSpPr>
        <p:spPr>
          <a:xfrm>
            <a:off x="5562817" y="5490833"/>
            <a:ext cx="16978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TT Fors" panose="020B0003030001020000" pitchFamily="34" charset="0"/>
              </a:rPr>
              <a:t>КОНКУРСАНТОВ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72E010-A0FC-4F09-BD0E-787D29C718B4}"/>
              </a:ext>
            </a:extLst>
          </p:cNvPr>
          <p:cNvSpPr txBox="1"/>
          <p:nvPr/>
        </p:nvSpPr>
        <p:spPr>
          <a:xfrm>
            <a:off x="5913544" y="5815095"/>
            <a:ext cx="161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670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1C874AE-F487-46FC-B9A7-B0857BCBA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90" y="2673316"/>
            <a:ext cx="1570749" cy="18325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622038-E749-4BA6-A8C5-DAFF2EA25BB5}"/>
              </a:ext>
            </a:extLst>
          </p:cNvPr>
          <p:cNvSpPr txBox="1"/>
          <p:nvPr/>
        </p:nvSpPr>
        <p:spPr>
          <a:xfrm>
            <a:off x="1410228" y="3032786"/>
            <a:ext cx="1336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TT Fors Bold" panose="020B0003030001020000" pitchFamily="34" charset="0"/>
              </a:rPr>
              <a:t>96</a:t>
            </a:r>
            <a:endParaRPr lang="ru-RU" sz="7200" dirty="0">
              <a:latin typeface="TT Fors Bold" panose="020B000303000102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039DA5-1B2D-4ACE-AF57-CEDA54BED111}"/>
              </a:ext>
            </a:extLst>
          </p:cNvPr>
          <p:cNvSpPr txBox="1"/>
          <p:nvPr/>
        </p:nvSpPr>
        <p:spPr>
          <a:xfrm>
            <a:off x="2400331" y="2906786"/>
            <a:ext cx="29800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>
                <a:latin typeface="TT Fors Bold" panose="020B0003030001020000" pitchFamily="34" charset="0"/>
              </a:rPr>
              <a:t>ВСЕГО</a:t>
            </a:r>
            <a:br>
              <a:rPr lang="ru-RU" sz="2500" dirty="0">
                <a:latin typeface="TT Fors Bold" panose="020B0003030001020000" pitchFamily="34" charset="0"/>
              </a:rPr>
            </a:br>
            <a:r>
              <a:rPr lang="ru-RU" sz="2500" dirty="0">
                <a:latin typeface="TT Fors Bold" panose="020B0003030001020000" pitchFamily="34" charset="0"/>
              </a:rPr>
              <a:t>КОМПЕТЕНЦИИ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В 2025 году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020A11D-56C6-42EC-BF9E-693F810B772E}"/>
              </a:ext>
            </a:extLst>
          </p:cNvPr>
          <p:cNvCxnSpPr/>
          <p:nvPr/>
        </p:nvCxnSpPr>
        <p:spPr>
          <a:xfrm flipV="1">
            <a:off x="5320706" y="2663155"/>
            <a:ext cx="774993" cy="331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8BF40C1-2BC6-4632-B584-6A5C24ED0C91}"/>
              </a:ext>
            </a:extLst>
          </p:cNvPr>
          <p:cNvCxnSpPr/>
          <p:nvPr/>
        </p:nvCxnSpPr>
        <p:spPr>
          <a:xfrm>
            <a:off x="5320706" y="4090953"/>
            <a:ext cx="774993" cy="352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42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5F861-AC2B-4C8F-B0D1-5463F670D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9BB1D-7178-4FEA-B6B9-1D3143F5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9" y="813804"/>
            <a:ext cx="8043335" cy="420259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T Fors Bold" panose="020B0003030001020000" pitchFamily="34" charset="0"/>
              </a:rPr>
              <a:t>III </a:t>
            </a:r>
            <a:r>
              <a:rPr lang="ru-RU" sz="1400" dirty="0">
                <a:latin typeface="TT Fors Bold" panose="020B0003030001020000" pitchFamily="34" charset="0"/>
              </a:rPr>
              <a:t>РЕГИОНАЛЬНЫЙ ЭТАП ЧЕМПИОНАТА В 2025 ГОДУ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54ADB35-9007-46E4-AA4F-7248EF20E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" y="1177290"/>
          <a:ext cx="7951470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Acrobat Document" r:id="rId4" imgW="9532301" imgH="175252" progId="Acrobat.Document.DC">
                  <p:embed/>
                </p:oleObj>
              </mc:Choice>
              <mc:Fallback>
                <p:oleObj name="Acrobat Document" r:id="rId4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54ADB35-9007-46E4-AA4F-7248EF20E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985" y="1177290"/>
                        <a:ext cx="7951470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1B36BC4-64EE-41F3-BB33-070CC2625F01}"/>
              </a:ext>
            </a:extLst>
          </p:cNvPr>
          <p:cNvSpPr txBox="1"/>
          <p:nvPr/>
        </p:nvSpPr>
        <p:spPr>
          <a:xfrm>
            <a:off x="5066908" y="4476859"/>
            <a:ext cx="507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3</a:t>
            </a:r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8CE8B4C5-D536-4843-AF95-7F81E9B409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36720" y="6738621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Acrobat Document" r:id="rId6" imgW="9532301" imgH="175252" progId="Acrobat.Document.DC">
                  <p:embed/>
                </p:oleObj>
              </mc:Choice>
              <mc:Fallback>
                <p:oleObj name="Acrobat Document" r:id="rId6" imgW="9532301" imgH="175252" progId="Acrobat.Document.DC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8CE8B4C5-D536-4843-AF95-7F81E9B40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6720" y="6738621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6CCA686-8AC3-4744-9F79-ADD880A53BD4}"/>
              </a:ext>
            </a:extLst>
          </p:cNvPr>
          <p:cNvSpPr txBox="1"/>
          <p:nvPr/>
        </p:nvSpPr>
        <p:spPr>
          <a:xfrm>
            <a:off x="169119" y="1691168"/>
            <a:ext cx="853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T Fors Black" panose="020B0003030001020000" pitchFamily="34" charset="0"/>
              </a:rPr>
              <a:t>В этом году добавляется новая площадка ГАПОУ СО «БТМСХ», расположенное по адресу г. Балашов, ул. Луначарского, д. 100.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197F57-C1E4-4EA0-B89B-F1CB7791CA33}"/>
              </a:ext>
            </a:extLst>
          </p:cNvPr>
          <p:cNvSpPr txBox="1"/>
          <p:nvPr/>
        </p:nvSpPr>
        <p:spPr>
          <a:xfrm>
            <a:off x="169119" y="3348603"/>
            <a:ext cx="1090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T Fors Black" panose="020B0003030001020000" pitchFamily="34" charset="0"/>
              </a:rPr>
              <a:t>добавится 18 новых компетенций, в том числе:</a:t>
            </a:r>
          </a:p>
          <a:p>
            <a:r>
              <a:rPr lang="ru-RU" sz="2400" dirty="0">
                <a:latin typeface="TT Fors Medium" panose="020B0003030001020000" pitchFamily="34" charset="0"/>
              </a:rPr>
              <a:t>«Дополнительное образование детей и взрослых»,</a:t>
            </a:r>
          </a:p>
          <a:p>
            <a:r>
              <a:rPr lang="ru-RU" sz="2400" dirty="0">
                <a:latin typeface="TT Fors Medium" panose="020B0003030001020000" pitchFamily="34" charset="0"/>
              </a:rPr>
              <a:t>«Музейная педагогика», «Коррекционная педагогика в начальном</a:t>
            </a:r>
            <a:br>
              <a:rPr lang="ru-RU" sz="2400" dirty="0">
                <a:latin typeface="TT Fors Medium" panose="020B0003030001020000" pitchFamily="34" charset="0"/>
              </a:rPr>
            </a:br>
            <a:r>
              <a:rPr lang="ru-RU" sz="2400" dirty="0">
                <a:latin typeface="TT Fors Medium" panose="020B0003030001020000" pitchFamily="34" charset="0"/>
              </a:rPr>
              <a:t>и дошкольном образовании», «Эксплуатация беспилотных авиационных систем», «Контроль состояния железнодорожного пути», «Разработка виртуальных миров», «Разработчик мобильных игр», «Работы на токарных универсальных станках» и т.д.</a:t>
            </a:r>
          </a:p>
        </p:txBody>
      </p:sp>
    </p:spTree>
    <p:extLst>
      <p:ext uri="{BB962C8B-B14F-4D97-AF65-F5344CB8AC3E}">
        <p14:creationId xmlns:p14="http://schemas.microsoft.com/office/powerpoint/2010/main" val="110894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5F861-AC2B-4C8F-B0D1-5463F670D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9BB1D-7178-4FEA-B6B9-1D3143F5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9" y="813804"/>
            <a:ext cx="8043335" cy="420259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T Fors Bold" panose="020B0003030001020000" pitchFamily="34" charset="0"/>
              </a:rPr>
              <a:t>III </a:t>
            </a:r>
            <a:r>
              <a:rPr lang="ru-RU" sz="1400" dirty="0">
                <a:latin typeface="TT Fors Bold" panose="020B0003030001020000" pitchFamily="34" charset="0"/>
              </a:rPr>
              <a:t>РЕГИОНАЛЬНОГО ЭТАПА ЧЕМПИОНАТА В 2025 ГОДУ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54ADB35-9007-46E4-AA4F-7248EF20E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" y="1177290"/>
          <a:ext cx="7951470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Acrobat Document" r:id="rId5" imgW="9532301" imgH="175252" progId="Acrobat.Document.DC">
                  <p:embed/>
                </p:oleObj>
              </mc:Choice>
              <mc:Fallback>
                <p:oleObj name="Acrobat Document" r:id="rId5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54ADB35-9007-46E4-AA4F-7248EF20E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985" y="1177290"/>
                        <a:ext cx="7951470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68D6F8-6F4D-48F5-BACE-5CACEE7F0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54" y="4516903"/>
            <a:ext cx="3226076" cy="18988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E15A7C0-890C-4C32-8704-160468155FF5}"/>
              </a:ext>
            </a:extLst>
          </p:cNvPr>
          <p:cNvSpPr txBox="1"/>
          <p:nvPr/>
        </p:nvSpPr>
        <p:spPr>
          <a:xfrm>
            <a:off x="7529143" y="5446259"/>
            <a:ext cx="40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1</a:t>
            </a:r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8CE8B4C5-D536-4843-AF95-7F81E9B409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36720" y="6738621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Acrobat Document" r:id="rId8" imgW="9532301" imgH="175252" progId="Acrobat.Document.DC">
                  <p:embed/>
                </p:oleObj>
              </mc:Choice>
              <mc:Fallback>
                <p:oleObj name="Acrobat Document" r:id="rId8" imgW="9532301" imgH="175252" progId="Acrobat.Document.DC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8CE8B4C5-D536-4843-AF95-7F81E9B40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6720" y="6738621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6FD48A7-3864-43A0-85C7-69BDB06E13E6}"/>
              </a:ext>
            </a:extLst>
          </p:cNvPr>
          <p:cNvSpPr txBox="1"/>
          <p:nvPr/>
        </p:nvSpPr>
        <p:spPr>
          <a:xfrm>
            <a:off x="169119" y="1627831"/>
            <a:ext cx="10830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T Fors DemiBold" panose="020B0003030001020000" pitchFamily="34" charset="0"/>
              </a:rPr>
              <a:t>22 января в Саратовской области стартовал внутренний отбор участников (внутри образовательных организаций)</a:t>
            </a:r>
            <a:br>
              <a:rPr lang="en-US" sz="4000" dirty="0">
                <a:latin typeface="TT Fors DemiBold" panose="020B0003030001020000" pitchFamily="34" charset="0"/>
              </a:rPr>
            </a:br>
            <a:r>
              <a:rPr lang="ru-RU" sz="4000" dirty="0">
                <a:latin typeface="TT Fors DemiBold" panose="020B0003030001020000" pitchFamily="34" charset="0"/>
              </a:rPr>
              <a:t>для участия в III региональном этапе чемпионата «Профессионалы», </a:t>
            </a:r>
            <a:br>
              <a:rPr lang="en-US" sz="4000" dirty="0">
                <a:latin typeface="TT Fors DemiBold" panose="020B0003030001020000" pitchFamily="34" charset="0"/>
              </a:rPr>
            </a:br>
            <a:r>
              <a:rPr lang="ru-RU" sz="4000" dirty="0">
                <a:latin typeface="TT Fors DemiBold" panose="020B0003030001020000" pitchFamily="34" charset="0"/>
              </a:rPr>
              <a:t>он продлится до 19</a:t>
            </a:r>
            <a:r>
              <a:rPr lang="en-US" sz="4000" dirty="0">
                <a:latin typeface="TT Fors DemiBold" panose="020B0003030001020000" pitchFamily="34" charset="0"/>
              </a:rPr>
              <a:t> </a:t>
            </a:r>
            <a:r>
              <a:rPr lang="ru-RU" sz="4000" dirty="0">
                <a:latin typeface="TT Fors DemiBold" panose="020B0003030001020000" pitchFamily="34" charset="0"/>
              </a:rPr>
              <a:t>февраля 2025 г. </a:t>
            </a:r>
          </a:p>
        </p:txBody>
      </p:sp>
    </p:spTree>
    <p:extLst>
      <p:ext uri="{BB962C8B-B14F-4D97-AF65-F5344CB8AC3E}">
        <p14:creationId xmlns:p14="http://schemas.microsoft.com/office/powerpoint/2010/main" val="356478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5F861-AC2B-4C8F-B0D1-5463F670D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9BB1D-7178-4FEA-B6B9-1D3143F5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9" y="813804"/>
            <a:ext cx="8043335" cy="420259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T Fors Bold" panose="020B0003030001020000" pitchFamily="34" charset="0"/>
              </a:rPr>
              <a:t>ДЕЛОВАЯ ПРОГРАММА </a:t>
            </a:r>
            <a:r>
              <a:rPr lang="en-US" sz="1400" dirty="0">
                <a:latin typeface="TT Fors Bold" panose="020B0003030001020000" pitchFamily="34" charset="0"/>
              </a:rPr>
              <a:t>III </a:t>
            </a:r>
            <a:r>
              <a:rPr lang="ru-RU" sz="1400" dirty="0">
                <a:latin typeface="TT Fors Bold" panose="020B0003030001020000" pitchFamily="34" charset="0"/>
              </a:rPr>
              <a:t>РЕГИОНАЛЬНОГО ЭТАПА ЧЕМПИОНАТА В 2025 ГОДУ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54ADB35-9007-46E4-AA4F-7248EF20E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" y="1177290"/>
          <a:ext cx="7951470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Acrobat Document" r:id="rId5" imgW="9532301" imgH="175252" progId="Acrobat.Document.DC">
                  <p:embed/>
                </p:oleObj>
              </mc:Choice>
              <mc:Fallback>
                <p:oleObj name="Acrobat Document" r:id="rId5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54ADB35-9007-46E4-AA4F-7248EF20E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985" y="1177290"/>
                        <a:ext cx="7951470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B7D1E8-4A77-48CA-9DCE-89E4EC86A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6" y="3160163"/>
            <a:ext cx="2806700" cy="14222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B107AA-09E1-476E-A44B-41874A166325}"/>
              </a:ext>
            </a:extLst>
          </p:cNvPr>
          <p:cNvSpPr txBox="1"/>
          <p:nvPr/>
        </p:nvSpPr>
        <p:spPr>
          <a:xfrm>
            <a:off x="260985" y="1588575"/>
            <a:ext cx="102634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TT Fors Bold" panose="020B0003030001020000" pitchFamily="34" charset="0"/>
              </a:rPr>
              <a:t>С 10 ПО 13 МАРТА 2025Г. НА БАЗЕ 61 ОРГАЗИЗАЦИИ</a:t>
            </a:r>
          </a:p>
          <a:p>
            <a:r>
              <a:rPr lang="ru-RU" sz="2500" dirty="0">
                <a:latin typeface="TT Fors Bold" panose="020B0003030001020000" pitchFamily="34" charset="0"/>
              </a:rPr>
              <a:t>БУДЕТ ПРОХОДИТЬ ДЕЛОВАЯ ПРОГРАММА. </a:t>
            </a:r>
            <a:br>
              <a:rPr lang="ru-RU" sz="2500" dirty="0">
                <a:latin typeface="TT Fors Bold" panose="020B0003030001020000" pitchFamily="34" charset="0"/>
              </a:rPr>
            </a:br>
            <a:r>
              <a:rPr lang="ru-RU" sz="2500" dirty="0">
                <a:latin typeface="TT Fors Bold" panose="020B0003030001020000" pitchFamily="34" charset="0"/>
              </a:rPr>
              <a:t>Запланировано более 800 мероприятий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FCC26F-63AD-4D8C-98D6-E8196B913FAC}"/>
              </a:ext>
            </a:extLst>
          </p:cNvPr>
          <p:cNvSpPr txBox="1"/>
          <p:nvPr/>
        </p:nvSpPr>
        <p:spPr>
          <a:xfrm>
            <a:off x="1177616" y="3113042"/>
            <a:ext cx="285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T Fors" panose="020B0003030001020000" pitchFamily="34" charset="0"/>
              </a:rPr>
              <a:t>13.00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36BC4-64EE-41F3-BB33-070CC2625F01}"/>
              </a:ext>
            </a:extLst>
          </p:cNvPr>
          <p:cNvSpPr txBox="1"/>
          <p:nvPr/>
        </p:nvSpPr>
        <p:spPr>
          <a:xfrm>
            <a:off x="603828" y="3650695"/>
            <a:ext cx="235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10 </a:t>
            </a:r>
            <a:r>
              <a:rPr lang="ru-RU" sz="32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МАРТА</a:t>
            </a:r>
            <a:endParaRPr lang="ru-RU" sz="4800" dirty="0">
              <a:solidFill>
                <a:schemeClr val="bg1"/>
              </a:solidFill>
              <a:latin typeface="TT Fors" panose="020B0003030001020000" pitchFamily="34" charset="0"/>
              <a:cs typeface="Helios" panose="04010500000000000000" pitchFamily="8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15A7C0-890C-4C32-8704-160468155FF5}"/>
              </a:ext>
            </a:extLst>
          </p:cNvPr>
          <p:cNvSpPr txBox="1"/>
          <p:nvPr/>
        </p:nvSpPr>
        <p:spPr>
          <a:xfrm>
            <a:off x="7529143" y="5446259"/>
            <a:ext cx="40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1</a:t>
            </a:r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8CE8B4C5-D536-4843-AF95-7F81E9B409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36720" y="6738621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Acrobat Document" r:id="rId8" imgW="9532301" imgH="175252" progId="Acrobat.Document.DC">
                  <p:embed/>
                </p:oleObj>
              </mc:Choice>
              <mc:Fallback>
                <p:oleObj name="Acrobat Document" r:id="rId8" imgW="9532301" imgH="175252" progId="Acrobat.Document.DC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8CE8B4C5-D536-4843-AF95-7F81E9B40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6720" y="6738621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1DA1909-EECF-4EBC-A0E3-0E370BC64674}"/>
              </a:ext>
            </a:extLst>
          </p:cNvPr>
          <p:cNvSpPr txBox="1"/>
          <p:nvPr/>
        </p:nvSpPr>
        <p:spPr>
          <a:xfrm>
            <a:off x="3394290" y="3077463"/>
            <a:ext cx="8793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T Fors Medium" panose="020B0003030001020000" pitchFamily="34" charset="0"/>
              </a:rPr>
              <a:t>Торжественное открытие III Регионального чемпионата профессионального мастерства «Профессионалы»</a:t>
            </a:r>
            <a:br>
              <a:rPr lang="ru-RU" sz="2000" dirty="0">
                <a:latin typeface="TT Fors Medium" panose="020B0003030001020000" pitchFamily="34" charset="0"/>
              </a:rPr>
            </a:br>
            <a:r>
              <a:rPr lang="ru-RU" sz="2000" dirty="0">
                <a:latin typeface="TT Fors Medium" panose="020B0003030001020000" pitchFamily="34" charset="0"/>
              </a:rPr>
              <a:t>на территории Саратовской области в 2025 году</a:t>
            </a:r>
          </a:p>
          <a:p>
            <a:r>
              <a:rPr lang="ru-RU" sz="2000" dirty="0">
                <a:latin typeface="TT Fors Medium" panose="020B0003030001020000" pitchFamily="34" charset="0"/>
              </a:rPr>
              <a:t>Место проведения: г. Саратов, ул. им. Чернышевского Н.Г., 139, </a:t>
            </a:r>
            <a:br>
              <a:rPr lang="ru-RU" sz="2000" dirty="0">
                <a:latin typeface="TT Fors Medium" panose="020B0003030001020000" pitchFamily="34" charset="0"/>
              </a:rPr>
            </a:br>
            <a:r>
              <a:rPr lang="ru-RU" sz="2000" dirty="0">
                <a:latin typeface="TT Fors Medium" panose="020B0003030001020000" pitchFamily="34" charset="0"/>
              </a:rPr>
              <a:t>5 этаж, актовый зал.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D85E41-E206-43D9-A668-886496B8B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6" y="5130721"/>
            <a:ext cx="2806700" cy="14222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64AA8A-6B5A-4F3F-B829-F2307F9C6FDE}"/>
              </a:ext>
            </a:extLst>
          </p:cNvPr>
          <p:cNvSpPr txBox="1"/>
          <p:nvPr/>
        </p:nvSpPr>
        <p:spPr>
          <a:xfrm>
            <a:off x="1181426" y="5091652"/>
            <a:ext cx="285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T Fors" panose="020B0003030001020000" pitchFamily="34" charset="0"/>
              </a:rPr>
              <a:t>15.00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77415E-5322-40AF-994D-3DF94AF74E2B}"/>
              </a:ext>
            </a:extLst>
          </p:cNvPr>
          <p:cNvSpPr txBox="1"/>
          <p:nvPr/>
        </p:nvSpPr>
        <p:spPr>
          <a:xfrm>
            <a:off x="607638" y="5621253"/>
            <a:ext cx="235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14 </a:t>
            </a:r>
            <a:r>
              <a:rPr lang="ru-RU" sz="32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МАРТА</a:t>
            </a:r>
            <a:endParaRPr lang="ru-RU" sz="4800" dirty="0">
              <a:solidFill>
                <a:schemeClr val="bg1"/>
              </a:solidFill>
              <a:latin typeface="TT Fors" panose="020B0003030001020000" pitchFamily="34" charset="0"/>
              <a:cs typeface="Helios" panose="04010500000000000000" pitchFamily="8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61894C-62B7-4540-8843-176EC1C3C0C0}"/>
              </a:ext>
            </a:extLst>
          </p:cNvPr>
          <p:cNvSpPr txBox="1"/>
          <p:nvPr/>
        </p:nvSpPr>
        <p:spPr>
          <a:xfrm>
            <a:off x="3398100" y="5081211"/>
            <a:ext cx="8793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T Fors Medium" panose="020B0003030001020000" pitchFamily="34" charset="0"/>
              </a:rPr>
              <a:t>Торжественное закрытие III Регионального чемпионата профессионального мастерства «Профессионалы» </a:t>
            </a:r>
            <a:br>
              <a:rPr lang="ru-RU" sz="2000" dirty="0">
                <a:latin typeface="TT Fors Medium" panose="020B0003030001020000" pitchFamily="34" charset="0"/>
              </a:rPr>
            </a:br>
            <a:r>
              <a:rPr lang="ru-RU" sz="2000" dirty="0">
                <a:latin typeface="TT Fors Medium" panose="020B0003030001020000" pitchFamily="34" charset="0"/>
              </a:rPr>
              <a:t>на территории Саратовской области в 2025 году </a:t>
            </a:r>
            <a:br>
              <a:rPr lang="ru-RU" sz="2000" dirty="0">
                <a:latin typeface="TT Fors Medium" panose="020B0003030001020000" pitchFamily="34" charset="0"/>
              </a:rPr>
            </a:br>
            <a:r>
              <a:rPr lang="ru-RU" sz="2000" dirty="0">
                <a:latin typeface="TT Fors Medium" panose="020B0003030001020000" pitchFamily="34" charset="0"/>
              </a:rPr>
              <a:t>Место проведения: г. Саратов, ул. им. Чернышевского Н.Г., 139, </a:t>
            </a:r>
            <a:br>
              <a:rPr lang="ru-RU" sz="2000" dirty="0">
                <a:latin typeface="TT Fors Medium" panose="020B0003030001020000" pitchFamily="34" charset="0"/>
              </a:rPr>
            </a:br>
            <a:r>
              <a:rPr lang="ru-RU" sz="2000" dirty="0">
                <a:latin typeface="TT Fors Medium" panose="020B0003030001020000" pitchFamily="34" charset="0"/>
              </a:rPr>
              <a:t>5 этаж, актовый зал.</a:t>
            </a:r>
          </a:p>
        </p:txBody>
      </p:sp>
    </p:spTree>
    <p:extLst>
      <p:ext uri="{BB962C8B-B14F-4D97-AF65-F5344CB8AC3E}">
        <p14:creationId xmlns:p14="http://schemas.microsoft.com/office/powerpoint/2010/main" val="196539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FBC902-B439-4FB4-83BF-2B1671289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65B018-20FE-4B6A-807A-C63DAFC7C4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0740" y="2489856"/>
            <a:ext cx="6403015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350" spc="-150" dirty="0">
                <a:latin typeface="TT Fors Bold" panose="020B0003030001020000" pitchFamily="34" charset="0"/>
              </a:rPr>
              <a:t>РЕГИОНАЛЬНЫЙ ЭТАП ЧЕМПИОНАТА</a:t>
            </a:r>
          </a:p>
          <a:p>
            <a:pPr algn="l">
              <a:lnSpc>
                <a:spcPct val="100000"/>
              </a:lnSpc>
            </a:pPr>
            <a:r>
              <a:rPr lang="ru-RU" sz="2350" spc="-150" dirty="0">
                <a:latin typeface="TT Fors Bold" panose="020B0003030001020000" pitchFamily="34" charset="0"/>
              </a:rPr>
              <a:t>ПРОФЕССИОНАЛЬНОГО МАСТЕРСТВА</a:t>
            </a:r>
          </a:p>
          <a:p>
            <a:pPr algn="l">
              <a:lnSpc>
                <a:spcPct val="100000"/>
              </a:lnSpc>
            </a:pPr>
            <a:r>
              <a:rPr lang="ru-RU" sz="2350" spc="-150" dirty="0">
                <a:latin typeface="TT Fors Bold" panose="020B0003030001020000" pitchFamily="34" charset="0"/>
              </a:rPr>
              <a:t>В 2024 ГОДУ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2D2C3-B404-4E40-92CB-D522BFE5B094}"/>
              </a:ext>
            </a:extLst>
          </p:cNvPr>
          <p:cNvSpPr txBox="1"/>
          <p:nvPr/>
        </p:nvSpPr>
        <p:spPr>
          <a:xfrm>
            <a:off x="740100" y="5183659"/>
            <a:ext cx="59248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spc="300" dirty="0">
                <a:latin typeface="TT Fors Bold" panose="020B0003030001020000" pitchFamily="34" charset="0"/>
              </a:rPr>
              <a:t>ПРОФЕССИОНАЛЫ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94F6711-B9BA-463C-9B28-1A9888B130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3440" y="5875730"/>
          <a:ext cx="5506460" cy="31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Acrobat Document" r:id="rId4" imgW="6606221" imgH="365428" progId="Acrobat.Document.DC">
                  <p:embed/>
                </p:oleObj>
              </mc:Choice>
              <mc:Fallback>
                <p:oleObj name="Acrobat Document" r:id="rId4" imgW="6606221" imgH="365428" progId="Acrobat.Document.DC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E94F6711-B9BA-463C-9B28-1A9888B13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3440" y="5875730"/>
                        <a:ext cx="5506460" cy="31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C234B3-7A6A-42A5-A647-9A9FEB2134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900" y="622298"/>
            <a:ext cx="1807431" cy="10166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6A06AE-F1E7-48BF-B00A-8E6F45007D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40" y="311653"/>
            <a:ext cx="2585720" cy="14544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8E87C0-3061-4BAE-A3D3-665A423E05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25" y="177787"/>
            <a:ext cx="3061689" cy="1722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B506C4-E87B-4750-B747-178CFC48F1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1461" r="21097" b="12074"/>
          <a:stretch/>
        </p:blipFill>
        <p:spPr>
          <a:xfrm>
            <a:off x="780739" y="421640"/>
            <a:ext cx="1708461" cy="12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5F861-AC2B-4C8F-B0D1-5463F670D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9BB1D-7178-4FEA-B6B9-1D3143F5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9" y="813804"/>
            <a:ext cx="8043335" cy="42025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T Fors Bold" panose="020B0003030001020000" pitchFamily="34" charset="0"/>
              </a:rPr>
              <a:t>ВАЖНЫЕ ВОПРОСЫ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54ADB35-9007-46E4-AA4F-7248EF20E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" y="1177290"/>
          <a:ext cx="7951470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Acrobat Document" r:id="rId5" imgW="9532301" imgH="175252" progId="Acrobat.Document.DC">
                  <p:embed/>
                </p:oleObj>
              </mc:Choice>
              <mc:Fallback>
                <p:oleObj name="Acrobat Document" r:id="rId5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54ADB35-9007-46E4-AA4F-7248EF20E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985" y="1177290"/>
                        <a:ext cx="7951470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E15A7C0-890C-4C32-8704-160468155FF5}"/>
              </a:ext>
            </a:extLst>
          </p:cNvPr>
          <p:cNvSpPr txBox="1"/>
          <p:nvPr/>
        </p:nvSpPr>
        <p:spPr>
          <a:xfrm>
            <a:off x="7529143" y="5446259"/>
            <a:ext cx="40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1</a:t>
            </a:r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8CE8B4C5-D536-4843-AF95-7F81E9B409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36720" y="6738621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Acrobat Document" r:id="rId7" imgW="9532301" imgH="175252" progId="Acrobat.Document.DC">
                  <p:embed/>
                </p:oleObj>
              </mc:Choice>
              <mc:Fallback>
                <p:oleObj name="Acrobat Document" r:id="rId7" imgW="9532301" imgH="175252" progId="Acrobat.Document.DC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8CE8B4C5-D536-4843-AF95-7F81E9B40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6720" y="6738621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1DA1909-EECF-4EBC-A0E3-0E370BC64674}"/>
              </a:ext>
            </a:extLst>
          </p:cNvPr>
          <p:cNvSpPr txBox="1"/>
          <p:nvPr/>
        </p:nvSpPr>
        <p:spPr>
          <a:xfrm>
            <a:off x="169118" y="1597549"/>
            <a:ext cx="92562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>
                <a:latin typeface="TT Fors Medium" panose="020B0003030001020000" pitchFamily="34" charset="0"/>
              </a:rPr>
              <a:t>Заполнение профиля участников чемпионата на сайте </a:t>
            </a:r>
            <a:r>
              <a:rPr lang="en-US" sz="2800" dirty="0">
                <a:latin typeface="TT Fors Medium" panose="020B0003030001020000" pitchFamily="34" charset="0"/>
              </a:rPr>
              <a:t>esim.firpo.ru </a:t>
            </a:r>
            <a:r>
              <a:rPr lang="ru-RU" sz="2800" dirty="0">
                <a:latin typeface="TT Fors Medium" panose="020B0003030001020000" pitchFamily="34" charset="0"/>
              </a:rPr>
              <a:t>– конкурсантов и экспертов.</a:t>
            </a:r>
          </a:p>
          <a:p>
            <a:pPr marL="457200" indent="-457200">
              <a:buAutoNum type="arabicPeriod"/>
            </a:pPr>
            <a:endParaRPr lang="ru-RU" sz="2800" dirty="0">
              <a:latin typeface="TT Fors Medium" panose="020B0003030001020000" pitchFamily="34" charset="0"/>
            </a:endParaRPr>
          </a:p>
          <a:p>
            <a:pPr marL="457200" indent="-457200">
              <a:buAutoNum type="arabicPeriod"/>
            </a:pPr>
            <a:r>
              <a:rPr lang="ru-RU" sz="2800" dirty="0">
                <a:latin typeface="TT Fors Medium" panose="020B0003030001020000" pitchFamily="34" charset="0"/>
              </a:rPr>
              <a:t>Согласование комплекта конкурсной документации с менеджером компетенции.</a:t>
            </a:r>
          </a:p>
          <a:p>
            <a:pPr marL="457200" indent="-457200">
              <a:buAutoNum type="arabicPeriod"/>
            </a:pPr>
            <a:endParaRPr lang="ru-RU" sz="2800" dirty="0">
              <a:latin typeface="TT Fors Medium" panose="020B0003030001020000" pitchFamily="34" charset="0"/>
            </a:endParaRPr>
          </a:p>
          <a:p>
            <a:pPr marL="457200" indent="-457200">
              <a:buAutoNum type="arabicPeriod"/>
            </a:pPr>
            <a:r>
              <a:rPr lang="ru-RU" sz="2800" dirty="0">
                <a:latin typeface="TT Fors Medium" panose="020B0003030001020000" pitchFamily="34" charset="0"/>
              </a:rPr>
              <a:t>Для </a:t>
            </a:r>
            <a:r>
              <a:rPr lang="ru-RU" sz="2800" dirty="0" err="1">
                <a:latin typeface="TT Fors Medium" panose="020B0003030001020000" pitchFamily="34" charset="0"/>
              </a:rPr>
              <a:t>медиасопровождения</a:t>
            </a:r>
            <a:r>
              <a:rPr lang="ru-RU" sz="2800" dirty="0">
                <a:latin typeface="TT Fors Medium" panose="020B0003030001020000" pitchFamily="34" charset="0"/>
              </a:rPr>
              <a:t> Чемпионата просим присылать фото-, видеоматериалы, пресс-релизы по внутреннему отбору участников</a:t>
            </a:r>
          </a:p>
        </p:txBody>
      </p:sp>
      <p:pic>
        <p:nvPicPr>
          <p:cNvPr id="27657" name="Picture 9" descr="http://qrcoder.ru/code/?https%3A%2F%2Fvk.com%2Fprof_saratov&amp;8&amp;0">
            <a:extLst>
              <a:ext uri="{FF2B5EF4-FFF2-40B4-BE49-F238E27FC236}">
                <a16:creationId xmlns:a16="http://schemas.microsoft.com/office/drawing/2014/main" id="{A7E7FC8E-1F4C-4B8E-A633-A28ED7F4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172" y="3362630"/>
            <a:ext cx="2205237" cy="22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C76C294-8EAD-4019-BE2A-D8257F23E27D}"/>
              </a:ext>
            </a:extLst>
          </p:cNvPr>
          <p:cNvSpPr txBox="1">
            <a:spLocks/>
          </p:cNvSpPr>
          <p:nvPr/>
        </p:nvSpPr>
        <p:spPr>
          <a:xfrm>
            <a:off x="9630172" y="5732984"/>
            <a:ext cx="2371858" cy="420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TT Fors Bold" panose="020B0003030001020000" pitchFamily="34" charset="0"/>
              </a:rPr>
              <a:t>Группа в ВКОНТАКТЕ</a:t>
            </a:r>
          </a:p>
          <a:p>
            <a:r>
              <a:rPr lang="ru-RU" sz="1400" dirty="0">
                <a:latin typeface="TT Fors Bold" panose="020B0003030001020000" pitchFamily="34" charset="0"/>
              </a:rPr>
              <a:t>Профессионалы Саратовской области | РКЦ Саратов</a:t>
            </a:r>
          </a:p>
        </p:txBody>
      </p:sp>
    </p:spTree>
    <p:extLst>
      <p:ext uri="{BB962C8B-B14F-4D97-AF65-F5344CB8AC3E}">
        <p14:creationId xmlns:p14="http://schemas.microsoft.com/office/powerpoint/2010/main" val="300629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FBC902-B439-4FB4-83BF-2B1671289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65B018-20FE-4B6A-807A-C63DAFC7C4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0900" y="3186124"/>
            <a:ext cx="6357246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330" dirty="0">
                <a:latin typeface="TT Fors Bold" panose="020B0003030001020000" pitchFamily="34" charset="0"/>
              </a:rPr>
              <a:t>III </a:t>
            </a:r>
            <a:r>
              <a:rPr lang="ru-RU" sz="2330" dirty="0">
                <a:latin typeface="TT Fors Bold" panose="020B0003030001020000" pitchFamily="34" charset="0"/>
              </a:rPr>
              <a:t>РЕГИОНАЛЬНЫЙ ЭТАП</a:t>
            </a:r>
            <a:br>
              <a:rPr lang="ru-RU" sz="2330" dirty="0">
                <a:latin typeface="TT Fors Bold" panose="020B0003030001020000" pitchFamily="34" charset="0"/>
              </a:rPr>
            </a:br>
            <a:r>
              <a:rPr lang="ru-RU" sz="2330" dirty="0">
                <a:latin typeface="TT Fors Bold" panose="020B0003030001020000" pitchFamily="34" charset="0"/>
              </a:rPr>
              <a:t>ЧЕМПИОНАТА ПРОФЕССИОНАЛЬНОГО МАСТЕРСТВА В 2025 ГОДУ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2D2C3-B404-4E40-92CB-D522BFE5B094}"/>
              </a:ext>
            </a:extLst>
          </p:cNvPr>
          <p:cNvSpPr txBox="1"/>
          <p:nvPr/>
        </p:nvSpPr>
        <p:spPr>
          <a:xfrm>
            <a:off x="740100" y="5183659"/>
            <a:ext cx="59248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spc="300" dirty="0">
                <a:latin typeface="TT Fors Bold" panose="020B0003030001020000" pitchFamily="34" charset="0"/>
              </a:rPr>
              <a:t>ПРОФЕССИОНАЛЫ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94F6711-B9BA-463C-9B28-1A9888B130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" y="5875730"/>
          <a:ext cx="5506460" cy="31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Acrobat Document" r:id="rId5" imgW="6606221" imgH="365428" progId="Acrobat.Document.DC">
                  <p:embed/>
                </p:oleObj>
              </mc:Choice>
              <mc:Fallback>
                <p:oleObj name="Acrobat Document" r:id="rId5" imgW="6606221" imgH="365428" progId="Acrobat.Document.DC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E94F6711-B9BA-463C-9B28-1A9888B13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3440" y="5875730"/>
                        <a:ext cx="5506460" cy="31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C234B3-7A6A-42A5-A647-9A9FEB213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63" y="624651"/>
            <a:ext cx="1807431" cy="10166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6A06AE-F1E7-48BF-B00A-8E6F45007D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311653"/>
            <a:ext cx="2585720" cy="14544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8E87C0-3061-4BAE-A3D3-665A423E05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1" y="167360"/>
            <a:ext cx="3061689" cy="1722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B506C4-E87B-4750-B747-178CFC48F1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1461" r="21097" b="12074"/>
          <a:stretch/>
        </p:blipFill>
        <p:spPr>
          <a:xfrm>
            <a:off x="780739" y="421640"/>
            <a:ext cx="1708461" cy="12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Маргарита\Downloads\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65B018-20FE-4B6A-807A-C63DAFC7C4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67813" y="2459503"/>
            <a:ext cx="10831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4000" dirty="0">
                <a:latin typeface="TT Fors Bold" panose="020B0003030001020000" pitchFamily="34" charset="0"/>
              </a:rPr>
              <a:t>ИНФОРМАЦИЯ</a:t>
            </a:r>
            <a:br>
              <a:rPr lang="ru-RU" sz="4000" dirty="0">
                <a:latin typeface="TT Fors Bold" panose="020B0003030001020000" pitchFamily="34" charset="0"/>
              </a:rPr>
            </a:br>
            <a:r>
              <a:rPr lang="ru-RU" sz="4000" dirty="0">
                <a:latin typeface="TT Fors Bold" panose="020B0003030001020000" pitchFamily="34" charset="0"/>
              </a:rPr>
              <a:t>по демонстрационному экзамену:</a:t>
            </a:r>
            <a:br>
              <a:rPr lang="ru-RU" sz="4000" dirty="0">
                <a:latin typeface="TT Fors Bold" panose="020B0003030001020000" pitchFamily="34" charset="0"/>
              </a:rPr>
            </a:br>
            <a:r>
              <a:rPr lang="ru-RU" sz="4000" dirty="0">
                <a:latin typeface="TT Fors Bold" panose="020B0003030001020000" pitchFamily="34" charset="0"/>
              </a:rPr>
              <a:t>итоги 2024 года, план на 2025 год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C234B3-7A6A-42A5-A647-9A9FEB213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06" y="601691"/>
            <a:ext cx="1807431" cy="10166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6A06AE-F1E7-48BF-B00A-8E6F45007D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0" r="35259"/>
          <a:stretch/>
        </p:blipFill>
        <p:spPr>
          <a:xfrm>
            <a:off x="4418651" y="254609"/>
            <a:ext cx="837011" cy="14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15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ргарита\Downloads\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525" y="2344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T Fors Black" pitchFamily="34" charset="0"/>
              </a:rPr>
              <a:t>Демонстрационный экзамен на территории Саратовской области по годам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620" y="4548536"/>
            <a:ext cx="748896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T Fors Black" pitchFamily="34" charset="0"/>
              </a:rPr>
              <a:t>По итогам 2024 года мы вошли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T Fors Black" pitchFamily="34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T Fors Black" pitchFamily="34" charset="0"/>
              </a:rPr>
              <a:t>в ТОП-15 регионов России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T Fors Black" pitchFamily="34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T Fors Black" pitchFamily="34" charset="0"/>
              </a:rPr>
              <a:t>по демонстрационному экзамену.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T Fors Black" pitchFamily="34" charset="0"/>
              </a:rPr>
              <a:t>До этого мы входили в ТОП-25.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53003"/>
              </p:ext>
            </p:extLst>
          </p:nvPr>
        </p:nvGraphicFramePr>
        <p:xfrm>
          <a:off x="1502161" y="1480241"/>
          <a:ext cx="9376636" cy="26247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8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Обучающиеся-участники ДЭ</a:t>
                      </a:r>
                      <a:endParaRPr lang="ru-RU" sz="12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Компетенции ДЭ 2021-2023 год/ </a:t>
                      </a:r>
                      <a:br>
                        <a:rPr lang="ru-RU" sz="1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Профессии/специальности</a:t>
                      </a:r>
                      <a:br>
                        <a:rPr lang="ru-RU" sz="1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2024-2025  год</a:t>
                      </a:r>
                      <a:endParaRPr lang="ru-RU" sz="12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Задействованные</a:t>
                      </a:r>
                      <a:r>
                        <a:rPr lang="ru-RU" sz="1400" baseline="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ЦПДЭ</a:t>
                      </a:r>
                      <a:endParaRPr lang="ru-RU" sz="12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Задействованные образовательные организации</a:t>
                      </a:r>
                      <a:endParaRPr lang="ru-RU" sz="12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2021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2576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41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45</a:t>
                      </a:r>
                      <a:endParaRPr lang="ru-RU" sz="200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2022</a:t>
                      </a:r>
                      <a:endParaRPr lang="ru-RU" sz="200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4334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44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89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52</a:t>
                      </a:r>
                      <a:endParaRPr lang="ru-RU" sz="200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2023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5775</a:t>
                      </a:r>
                      <a:endParaRPr lang="ru-RU" sz="200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61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125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52</a:t>
                      </a:r>
                      <a:endParaRPr lang="ru-RU" sz="200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2024</a:t>
                      </a:r>
                      <a:endParaRPr lang="ru-RU" sz="200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6050 </a:t>
                      </a:r>
                      <a:endParaRPr lang="ru-RU" sz="200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59 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176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54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2025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8788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71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В процессе обследования</a:t>
                      </a:r>
                      <a:endParaRPr lang="ru-RU" sz="18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T Fors Medium" pitchFamily="34" charset="0"/>
                          <a:ea typeface="Calibri"/>
                          <a:cs typeface="Times New Roman"/>
                        </a:rPr>
                        <a:t>56</a:t>
                      </a:r>
                      <a:endParaRPr lang="ru-RU" sz="2000" dirty="0">
                        <a:effectLst/>
                        <a:latin typeface="TT Fors Medium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451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ргарита\Downloads\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875" y="2344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T Fors Black" pitchFamily="34" charset="0"/>
              </a:rPr>
              <a:t>Демонстрационный экзамен на территории Саратовской области в</a:t>
            </a:r>
            <a:r>
              <a:rPr lang="en-US" dirty="0">
                <a:solidFill>
                  <a:schemeClr val="bg1"/>
                </a:solidFill>
                <a:latin typeface="TT Fors Black" pitchFamily="34" charset="0"/>
              </a:rPr>
              <a:t> 2025</a:t>
            </a:r>
            <a:r>
              <a:rPr lang="ru-RU" dirty="0">
                <a:solidFill>
                  <a:schemeClr val="bg1"/>
                </a:solidFill>
                <a:latin typeface="TT Fors Black" pitchFamily="34" charset="0"/>
              </a:rPr>
              <a:t>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11479" y="1416721"/>
            <a:ext cx="3109529" cy="1782401"/>
            <a:chOff x="994456" y="2131573"/>
            <a:chExt cx="3109529" cy="1782401"/>
          </a:xfrm>
        </p:grpSpPr>
        <p:pic>
          <p:nvPicPr>
            <p:cNvPr id="6" name="Picture 3" descr="C:\Users\Маргарита\Downloads\Untitled-1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56" y="2131574"/>
              <a:ext cx="3109529" cy="178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03831" y="2797660"/>
              <a:ext cx="269077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600" dirty="0">
                  <a:solidFill>
                    <a:schemeClr val="bg1"/>
                  </a:solidFill>
                  <a:latin typeface="TT Fors Black" pitchFamily="34" charset="0"/>
                </a:rPr>
                <a:t>8788</a:t>
              </a:r>
              <a:endParaRPr lang="en-US" sz="2800" dirty="0">
                <a:solidFill>
                  <a:schemeClr val="bg1"/>
                </a:solidFill>
                <a:latin typeface="TT Fors Black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03831" y="2131573"/>
              <a:ext cx="26907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T Fors Black" pitchFamily="34" charset="0"/>
                </a:rPr>
                <a:t>обучающихся-участников ДЭ</a:t>
              </a:r>
              <a:endParaRPr lang="en-US" sz="800" dirty="0">
                <a:solidFill>
                  <a:schemeClr val="bg1"/>
                </a:solidFill>
                <a:latin typeface="TT Fors Black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92253" y="1416722"/>
            <a:ext cx="3109529" cy="1782401"/>
            <a:chOff x="994456" y="2131573"/>
            <a:chExt cx="3109529" cy="1782401"/>
          </a:xfrm>
        </p:grpSpPr>
        <p:pic>
          <p:nvPicPr>
            <p:cNvPr id="11" name="Picture 3" descr="C:\Users\Маргарита\Downloads\Untitled-1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56" y="2131574"/>
              <a:ext cx="3109529" cy="178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203831" y="2797660"/>
              <a:ext cx="269077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600" dirty="0">
                  <a:solidFill>
                    <a:schemeClr val="bg1"/>
                  </a:solidFill>
                  <a:latin typeface="TT Fors Black" pitchFamily="34" charset="0"/>
                </a:rPr>
                <a:t>71</a:t>
              </a:r>
              <a:endParaRPr lang="en-US" sz="2800" dirty="0">
                <a:solidFill>
                  <a:schemeClr val="bg1"/>
                </a:solidFill>
                <a:latin typeface="TT Fors Black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03831" y="2131573"/>
              <a:ext cx="26907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T Fors Black" pitchFamily="34" charset="0"/>
                </a:rPr>
                <a:t>профессий/</a:t>
              </a:r>
              <a:br>
                <a:rPr lang="ru-RU" dirty="0">
                  <a:solidFill>
                    <a:schemeClr val="bg1"/>
                  </a:solidFill>
                  <a:latin typeface="TT Fors Black" pitchFamily="34" charset="0"/>
                </a:rPr>
              </a:br>
              <a:r>
                <a:rPr lang="ru-RU" dirty="0">
                  <a:solidFill>
                    <a:schemeClr val="bg1"/>
                  </a:solidFill>
                  <a:latin typeface="TT Fors Black" pitchFamily="34" charset="0"/>
                </a:rPr>
                <a:t>специальностей </a:t>
              </a:r>
              <a:endParaRPr lang="en-US" sz="800" dirty="0">
                <a:solidFill>
                  <a:schemeClr val="bg1"/>
                </a:solidFill>
                <a:latin typeface="TT Fors Black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511475" y="3428999"/>
            <a:ext cx="3109529" cy="1782401"/>
            <a:chOff x="994456" y="2131573"/>
            <a:chExt cx="3109529" cy="1782401"/>
          </a:xfrm>
        </p:grpSpPr>
        <p:pic>
          <p:nvPicPr>
            <p:cNvPr id="15" name="Picture 3" descr="C:\Users\Маргарита\Downloads\Untitled-1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56" y="2131574"/>
              <a:ext cx="3109529" cy="178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203833" y="2997716"/>
              <a:ext cx="26907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T Fors Bold Italic" pitchFamily="34" charset="0"/>
                </a:rPr>
                <a:t>В процессе обследования</a:t>
              </a:r>
              <a:endParaRPr lang="en-US" sz="800" dirty="0">
                <a:solidFill>
                  <a:schemeClr val="bg1"/>
                </a:solidFill>
                <a:latin typeface="TT Fors Bold Italic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03831" y="2131573"/>
              <a:ext cx="26907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T Fors Black" pitchFamily="34" charset="0"/>
                </a:rPr>
                <a:t>задействованных ЦПДЭ</a:t>
              </a:r>
              <a:endParaRPr lang="en-US" sz="800" dirty="0">
                <a:solidFill>
                  <a:schemeClr val="bg1"/>
                </a:solidFill>
                <a:latin typeface="TT Fors Black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492253" y="3428999"/>
            <a:ext cx="3109529" cy="1782400"/>
            <a:chOff x="994456" y="2131574"/>
            <a:chExt cx="3109529" cy="1782400"/>
          </a:xfrm>
        </p:grpSpPr>
        <p:pic>
          <p:nvPicPr>
            <p:cNvPr id="19" name="Picture 3" descr="C:\Users\Маргарита\Downloads\Untitled-1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56" y="2131574"/>
              <a:ext cx="3109529" cy="178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1203831" y="2797660"/>
              <a:ext cx="269077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600" dirty="0">
                  <a:solidFill>
                    <a:schemeClr val="bg1"/>
                  </a:solidFill>
                  <a:latin typeface="TT Fors Black" pitchFamily="34" charset="0"/>
                </a:rPr>
                <a:t>56</a:t>
              </a:r>
              <a:endParaRPr lang="en-US" sz="2800" dirty="0">
                <a:solidFill>
                  <a:schemeClr val="bg1"/>
                </a:solidFill>
                <a:latin typeface="TT Fors Black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23226" y="2162349"/>
              <a:ext cx="29807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TT Fors Black" pitchFamily="34" charset="0"/>
                </a:rPr>
                <a:t>задействованные </a:t>
              </a:r>
              <a:r>
                <a:rPr lang="ru-RU" sz="1600" dirty="0" err="1">
                  <a:solidFill>
                    <a:schemeClr val="bg1"/>
                  </a:solidFill>
                  <a:latin typeface="TT Fors Black" pitchFamily="34" charset="0"/>
                </a:rPr>
                <a:t>образоват</a:t>
              </a:r>
              <a:r>
                <a:rPr lang="ru-RU" sz="1600" dirty="0">
                  <a:solidFill>
                    <a:schemeClr val="bg1"/>
                  </a:solidFill>
                  <a:latin typeface="TT Fors Black" pitchFamily="34" charset="0"/>
                </a:rPr>
                <a:t> организации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50123" y="5366840"/>
            <a:ext cx="6551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T Fors Black" pitchFamily="34" charset="0"/>
              </a:rPr>
              <a:t>Промежуточной аттестации в 2025 году не сдаем. 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T Fors Black" pitchFamily="34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T Fors Black" pitchFamily="34" charset="0"/>
              </a:rPr>
              <a:t>Это только ГИА</a:t>
            </a:r>
          </a:p>
          <a:p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T Fors Black" pitchFamily="34" charset="0"/>
            </a:endParaRP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T Fors Black" pitchFamily="34" charset="0"/>
              </a:rPr>
              <a:t>30 января 2025 года стартует ГАПОУ СО «Саратовский политехнический колледж» </a:t>
            </a:r>
          </a:p>
        </p:txBody>
      </p:sp>
    </p:spTree>
    <p:extLst>
      <p:ext uri="{BB962C8B-B14F-4D97-AF65-F5344CB8AC3E}">
        <p14:creationId xmlns:p14="http://schemas.microsoft.com/office/powerpoint/2010/main" val="2299765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ргарита\Downloads\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257" y="4313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Fors Black" pitchFamily="34" charset="0"/>
              </a:rPr>
              <a:t>Важные вопросы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1472" y="1206038"/>
            <a:ext cx="105027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T Fors Medium" pitchFamily="34" charset="0"/>
              </a:rPr>
              <a:t>1. Инфраструктура для проведения ДЭ (паспорт, оборудование, </a:t>
            </a:r>
            <a:r>
              <a:rPr lang="ru-RU" sz="2400" dirty="0" err="1">
                <a:latin typeface="TT Fors Medium" pitchFamily="34" charset="0"/>
              </a:rPr>
              <a:t>расходники</a:t>
            </a:r>
            <a:r>
              <a:rPr lang="ru-RU" sz="2400" dirty="0">
                <a:latin typeface="TT Fors Medium" pitchFamily="34" charset="0"/>
              </a:rPr>
              <a:t>)</a:t>
            </a:r>
          </a:p>
          <a:p>
            <a:r>
              <a:rPr lang="ru-RU" sz="2400" dirty="0">
                <a:latin typeface="TT Fors Medium" pitchFamily="34" charset="0"/>
              </a:rPr>
              <a:t>2. Участие в разработке оценочных материалов</a:t>
            </a:r>
            <a:br>
              <a:rPr lang="ru-RU" sz="2400" dirty="0">
                <a:latin typeface="TT Fors Medium" pitchFamily="34" charset="0"/>
              </a:rPr>
            </a:br>
            <a:r>
              <a:rPr lang="ru-RU" sz="2400" dirty="0">
                <a:latin typeface="TT Fors Medium" pitchFamily="34" charset="0"/>
              </a:rPr>
              <a:t>(в </a:t>
            </a:r>
            <a:r>
              <a:rPr lang="ru-RU" sz="2400" dirty="0" err="1">
                <a:latin typeface="TT Fors Medium" pitchFamily="34" charset="0"/>
              </a:rPr>
              <a:t>т.ч</a:t>
            </a:r>
            <a:r>
              <a:rPr lang="ru-RU" sz="2400" dirty="0">
                <a:latin typeface="TT Fors Medium" pitchFamily="34" charset="0"/>
              </a:rPr>
              <a:t>. анкетирование по содержанию оценочных материалов)</a:t>
            </a:r>
          </a:p>
          <a:p>
            <a:r>
              <a:rPr lang="ru-RU" sz="2400" dirty="0">
                <a:latin typeface="TT Fors Medium" pitchFamily="34" charset="0"/>
              </a:rPr>
              <a:t>3. Видеонаблюдение на ДЭ и видеотрансляция</a:t>
            </a:r>
          </a:p>
          <a:p>
            <a:r>
              <a:rPr lang="ru-RU" sz="2400" dirty="0">
                <a:latin typeface="TT Fors Medium" pitchFamily="34" charset="0"/>
              </a:rPr>
              <a:t>4. Эксперты. Оплата экспертов.</a:t>
            </a:r>
          </a:p>
          <a:p>
            <a:r>
              <a:rPr lang="ru-RU" sz="2400" dirty="0">
                <a:latin typeface="TT Fors Medium" pitchFamily="34" charset="0"/>
              </a:rPr>
              <a:t>5. Открытие новых ЦПДЭ в регионе</a:t>
            </a:r>
          </a:p>
          <a:p>
            <a:r>
              <a:rPr lang="ru-RU" sz="2400" dirty="0">
                <a:latin typeface="TT Fors Medium" pitchFamily="34" charset="0"/>
              </a:rPr>
              <a:t>6. Показатель «профильного» уровня ДЭ</a:t>
            </a:r>
          </a:p>
          <a:p>
            <a:r>
              <a:rPr lang="ru-RU" sz="2400" dirty="0">
                <a:latin typeface="TT Fors Medium" pitchFamily="34" charset="0"/>
              </a:rPr>
              <a:t>7. Своевременность загрузки документов в цифровую платформу</a:t>
            </a:r>
          </a:p>
          <a:p>
            <a:r>
              <a:rPr lang="ru-RU" sz="2400" dirty="0">
                <a:latin typeface="TT Fors Medium" pitchFamily="34" charset="0"/>
              </a:rPr>
              <a:t>8. Освещение ДЭ на официальных сайтах ПОО</a:t>
            </a:r>
          </a:p>
          <a:p>
            <a:r>
              <a:rPr lang="ru-RU" sz="2400" dirty="0">
                <a:latin typeface="TT Fors Medium" pitchFamily="34" charset="0"/>
              </a:rPr>
              <a:t>9. Мониторинг результатов проведения ДЭ</a:t>
            </a:r>
            <a:br>
              <a:rPr lang="ru-RU" sz="2400" dirty="0">
                <a:latin typeface="TT Fors Medium" pitchFamily="34" charset="0"/>
              </a:rPr>
            </a:br>
            <a:r>
              <a:rPr lang="ru-RU" sz="2400" dirty="0">
                <a:latin typeface="TT Fors Medium" pitchFamily="34" charset="0"/>
              </a:rPr>
              <a:t>за 2024 год до 10 февраля</a:t>
            </a:r>
          </a:p>
          <a:p>
            <a:r>
              <a:rPr lang="ru-RU" sz="2400" dirty="0">
                <a:latin typeface="TT Fors Medium" pitchFamily="34" charset="0"/>
              </a:rPr>
              <a:t>10. Оптимизация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50227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ргарита\Downloads\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257" y="4313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Fors Black" pitchFamily="34" charset="0"/>
              </a:rPr>
              <a:t>Важные вопросы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1472" y="1624782"/>
            <a:ext cx="105027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T Fors Medium" pitchFamily="34" charset="0"/>
              </a:rPr>
              <a:t>Для оперативного решения вопросов создан чат «Кураторы ДЭ» </a:t>
            </a:r>
            <a:br>
              <a:rPr lang="ru-RU" sz="2400" dirty="0">
                <a:latin typeface="TT Fors Medium" pitchFamily="34" charset="0"/>
              </a:rPr>
            </a:br>
            <a:r>
              <a:rPr lang="ru-RU" sz="2400" dirty="0">
                <a:latin typeface="TT Fors Medium" pitchFamily="34" charset="0"/>
              </a:rPr>
              <a:t>в  телеграмм-канале.</a:t>
            </a:r>
          </a:p>
          <a:p>
            <a:endParaRPr lang="ru-RU" sz="2400" dirty="0">
              <a:latin typeface="TT Fors Medium" pitchFamily="34" charset="0"/>
            </a:endParaRPr>
          </a:p>
          <a:p>
            <a:endParaRPr lang="ru-RU" sz="2400" dirty="0">
              <a:latin typeface="TT Fors Medium" pitchFamily="34" charset="0"/>
            </a:endParaRPr>
          </a:p>
          <a:p>
            <a:r>
              <a:rPr lang="ru-RU" sz="2400" dirty="0">
                <a:latin typeface="TT Fors Medium" pitchFamily="34" charset="0"/>
              </a:rPr>
              <a:t>Контактная группа демонстрационного экзамена:</a:t>
            </a:r>
          </a:p>
          <a:p>
            <a:r>
              <a:rPr lang="ru-RU" sz="2400" dirty="0">
                <a:latin typeface="TT Fors Medium" pitchFamily="34" charset="0"/>
              </a:rPr>
              <a:t>+7 8452 201645 </a:t>
            </a:r>
          </a:p>
          <a:p>
            <a:r>
              <a:rPr lang="ru-RU" sz="2400" dirty="0">
                <a:latin typeface="TT Fors Medium" pitchFamily="34" charset="0"/>
              </a:rPr>
              <a:t>+7 8452 208802</a:t>
            </a:r>
          </a:p>
          <a:p>
            <a:endParaRPr lang="ru-RU" sz="2400" dirty="0">
              <a:latin typeface="TT Fors Medium" pitchFamily="34" charset="0"/>
            </a:endParaRPr>
          </a:p>
          <a:p>
            <a:r>
              <a:rPr lang="ru-RU" sz="2400" dirty="0">
                <a:latin typeface="TT Fors Medium" pitchFamily="34" charset="0"/>
              </a:rPr>
              <a:t>+7 960 3590930</a:t>
            </a:r>
          </a:p>
          <a:p>
            <a:r>
              <a:rPr lang="ru-RU" sz="2400" dirty="0">
                <a:latin typeface="TT Fors Medium" pitchFamily="34" charset="0"/>
              </a:rPr>
              <a:t>+7 927 2208193</a:t>
            </a:r>
          </a:p>
        </p:txBody>
      </p:sp>
    </p:spTree>
    <p:extLst>
      <p:ext uri="{BB962C8B-B14F-4D97-AF65-F5344CB8AC3E}">
        <p14:creationId xmlns:p14="http://schemas.microsoft.com/office/powerpoint/2010/main" val="141620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5F861-AC2B-4C8F-B0D1-5463F670D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5106C9-DEFF-4973-BCF9-E0668691D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93" y="4425818"/>
            <a:ext cx="1833402" cy="21255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9BB1D-7178-4FEA-B6B9-1D3143F5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16" y="306645"/>
            <a:ext cx="6284351" cy="1325563"/>
          </a:xfrm>
        </p:spPr>
        <p:txBody>
          <a:bodyPr>
            <a:normAutofit/>
          </a:bodyPr>
          <a:lstStyle/>
          <a:p>
            <a:r>
              <a:rPr lang="ru-RU" sz="1950" dirty="0">
                <a:latin typeface="TT Fors Bold" panose="020B0003030001020000" pitchFamily="34" charset="0"/>
              </a:rPr>
              <a:t>ОБЩИЕ ИТОГИ РЕГИОНАЛЬНОГО ЭТАПА 2024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54ADB35-9007-46E4-AA4F-7248EF20E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61726"/>
              </p:ext>
            </p:extLst>
          </p:nvPr>
        </p:nvGraphicFramePr>
        <p:xfrm>
          <a:off x="260985" y="1177290"/>
          <a:ext cx="7951470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Acrobat Document" r:id="rId5" imgW="9532301" imgH="175252" progId="Acrobat.Document.DC">
                  <p:embed/>
                </p:oleObj>
              </mc:Choice>
              <mc:Fallback>
                <p:oleObj name="Acrobat Document" r:id="rId5" imgW="9532301" imgH="17525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985" y="1177290"/>
                        <a:ext cx="7951470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05AA41E-D6C1-4867-85A5-81DDDB2129BF}"/>
              </a:ext>
            </a:extLst>
          </p:cNvPr>
          <p:cNvGrpSpPr/>
          <p:nvPr/>
        </p:nvGrpSpPr>
        <p:grpSpPr>
          <a:xfrm>
            <a:off x="388586" y="1737984"/>
            <a:ext cx="4575637" cy="4597298"/>
            <a:chOff x="886350" y="1710738"/>
            <a:chExt cx="4575637" cy="459729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8F6C3BE-9C64-4119-93D4-CB246DDF1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50" y="1710738"/>
              <a:ext cx="1727824" cy="201579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EE7932-79D4-4850-82CE-C0887C3EC3AC}"/>
                </a:ext>
              </a:extLst>
            </p:cNvPr>
            <p:cNvSpPr txBox="1"/>
            <p:nvPr/>
          </p:nvSpPr>
          <p:spPr>
            <a:xfrm>
              <a:off x="1296694" y="2145716"/>
              <a:ext cx="13514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>
                  <a:latin typeface="TT Fors Bold" panose="020B0003030001020000" pitchFamily="34" charset="0"/>
                </a:rPr>
                <a:t>74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B107AA-09E1-476E-A44B-41874A166325}"/>
                </a:ext>
              </a:extLst>
            </p:cNvPr>
            <p:cNvSpPr txBox="1"/>
            <p:nvPr/>
          </p:nvSpPr>
          <p:spPr>
            <a:xfrm>
              <a:off x="2481945" y="2118618"/>
              <a:ext cx="298004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dirty="0">
                  <a:latin typeface="TT Fors Bold" panose="020B0003030001020000" pitchFamily="34" charset="0"/>
                </a:rPr>
                <a:t>КОМПЕТЕНЦИИ</a:t>
              </a:r>
            </a:p>
            <a:p>
              <a:pPr algn="r"/>
              <a:r>
                <a:rPr lang="ru-RU" sz="2500" dirty="0">
                  <a:latin typeface="TT Fors Bold" panose="020B0003030001020000" pitchFamily="34" charset="0"/>
                </a:rPr>
                <a:t>В ОСНОВНОЙ</a:t>
              </a:r>
            </a:p>
            <a:p>
              <a:pPr algn="r"/>
              <a:r>
                <a:rPr lang="ru-RU" sz="2500" dirty="0">
                  <a:latin typeface="TT Fors Bold" panose="020B0003030001020000" pitchFamily="34" charset="0"/>
                </a:rPr>
                <a:t>КАТЕГОРИИ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5FBA30-FD60-44DF-8D6D-83C813D13643}"/>
                </a:ext>
              </a:extLst>
            </p:cNvPr>
            <p:cNvSpPr txBox="1"/>
            <p:nvPr/>
          </p:nvSpPr>
          <p:spPr>
            <a:xfrm>
              <a:off x="1460176" y="4861175"/>
              <a:ext cx="13514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>
                  <a:latin typeface="TT Fors Bold" panose="020B0003030001020000" pitchFamily="34" charset="0"/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7C1E47-AFA7-485C-B331-1E78DD40D224}"/>
                </a:ext>
              </a:extLst>
            </p:cNvPr>
            <p:cNvSpPr txBox="1"/>
            <p:nvPr/>
          </p:nvSpPr>
          <p:spPr>
            <a:xfrm>
              <a:off x="2378293" y="4738376"/>
              <a:ext cx="298004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dirty="0">
                  <a:latin typeface="TT Fors Bold" panose="020B0003030001020000" pitchFamily="34" charset="0"/>
                </a:rPr>
                <a:t>КОМПЕТЕНЦИИ</a:t>
              </a:r>
            </a:p>
            <a:p>
              <a:pPr algn="r"/>
              <a:r>
                <a:rPr lang="ru-RU" sz="2400" dirty="0">
                  <a:latin typeface="TT Fors Bold" panose="020B0003030001020000" pitchFamily="34" charset="0"/>
                </a:rPr>
                <a:t>В ЧЕМПИОНАТЕ ВЫСОКИХ ТЕХНОЛОГИЙ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EEC6766-D354-4CDA-BAA8-C48C662AD571}"/>
              </a:ext>
            </a:extLst>
          </p:cNvPr>
          <p:cNvGrpSpPr/>
          <p:nvPr/>
        </p:nvGrpSpPr>
        <p:grpSpPr>
          <a:xfrm>
            <a:off x="6776841" y="1690939"/>
            <a:ext cx="4528809" cy="2015795"/>
            <a:chOff x="6776841" y="1690939"/>
            <a:chExt cx="4528809" cy="201579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D05E891-1BBE-44F1-8088-12D3BFCEE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841" y="1690939"/>
              <a:ext cx="1727824" cy="201579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6A10C0-19E8-4369-BE0F-5EA4197638A6}"/>
                </a:ext>
              </a:extLst>
            </p:cNvPr>
            <p:cNvSpPr txBox="1"/>
            <p:nvPr/>
          </p:nvSpPr>
          <p:spPr>
            <a:xfrm>
              <a:off x="7266770" y="2099248"/>
              <a:ext cx="11698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>
                  <a:latin typeface="TT Fors Bold" panose="020B0003030001020000" pitchFamily="34" charset="0"/>
                </a:rPr>
                <a:t>11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E9673F-39B3-4E13-A77C-BE6F085ED76A}"/>
                </a:ext>
              </a:extLst>
            </p:cNvPr>
            <p:cNvSpPr txBox="1"/>
            <p:nvPr/>
          </p:nvSpPr>
          <p:spPr>
            <a:xfrm>
              <a:off x="8466038" y="2182428"/>
              <a:ext cx="2839612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500" dirty="0">
                  <a:latin typeface="TT Fors Bold" panose="020B0003030001020000" pitchFamily="34" charset="0"/>
                </a:rPr>
                <a:t>КОМПЕТЕНЦИИ</a:t>
              </a:r>
            </a:p>
            <a:p>
              <a:pPr algn="r"/>
              <a:r>
                <a:rPr lang="ru-RU" sz="2500" dirty="0">
                  <a:latin typeface="TT Fors Bold" panose="020B0003030001020000" pitchFamily="34" charset="0"/>
                </a:rPr>
                <a:t>В КАТЕГОРИИ</a:t>
              </a:r>
            </a:p>
            <a:p>
              <a:pPr algn="r"/>
              <a:r>
                <a:rPr lang="ru-RU" sz="2500" dirty="0">
                  <a:latin typeface="TT Fors Bold" panose="020B0003030001020000" pitchFamily="34" charset="0"/>
                </a:rPr>
                <a:t>«ЮНИОРЫ»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471241-F150-4F03-98F7-1E1D280CD988}"/>
              </a:ext>
            </a:extLst>
          </p:cNvPr>
          <p:cNvGrpSpPr/>
          <p:nvPr/>
        </p:nvGrpSpPr>
        <p:grpSpPr>
          <a:xfrm>
            <a:off x="5514038" y="4172388"/>
            <a:ext cx="2806700" cy="1206093"/>
            <a:chOff x="3959420" y="4112118"/>
            <a:chExt cx="2806700" cy="1206093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EB7D1E8-4A77-48CA-9DCE-89E4EC86A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420" y="4112118"/>
              <a:ext cx="2806700" cy="118646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FCC26F-63AD-4D8C-98D6-E8196B913FAC}"/>
                </a:ext>
              </a:extLst>
            </p:cNvPr>
            <p:cNvSpPr txBox="1"/>
            <p:nvPr/>
          </p:nvSpPr>
          <p:spPr>
            <a:xfrm>
              <a:off x="4513850" y="4172388"/>
              <a:ext cx="16978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solidFill>
                    <a:schemeClr val="bg1"/>
                  </a:solidFill>
                  <a:latin typeface="TT Fors" panose="020B0003030001020000" pitchFamily="34" charset="0"/>
                </a:rPr>
                <a:t>КОНКУРСАНТОВ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B36BC4-64EE-41F3-BB33-070CC2625F01}"/>
                </a:ext>
              </a:extLst>
            </p:cNvPr>
            <p:cNvSpPr txBox="1"/>
            <p:nvPr/>
          </p:nvSpPr>
          <p:spPr>
            <a:xfrm>
              <a:off x="4765325" y="4487214"/>
              <a:ext cx="12392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chemeClr val="bg1"/>
                  </a:solidFill>
                  <a:latin typeface="TT Fors" panose="020B0003030001020000" pitchFamily="34" charset="0"/>
                  <a:cs typeface="Helios" panose="04010500000000000000" pitchFamily="82" charset="0"/>
                </a:rPr>
                <a:t>526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C6C8B26-0A2B-4556-8BA5-401383BBDC65}"/>
              </a:ext>
            </a:extLst>
          </p:cNvPr>
          <p:cNvGrpSpPr/>
          <p:nvPr/>
        </p:nvGrpSpPr>
        <p:grpSpPr>
          <a:xfrm>
            <a:off x="8853019" y="4172388"/>
            <a:ext cx="2806700" cy="1186468"/>
            <a:chOff x="8044384" y="4131488"/>
            <a:chExt cx="2806700" cy="118646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A450E0C-1743-412C-97F6-32273CACE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384" y="4131488"/>
              <a:ext cx="2806700" cy="118646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1A49BB-8726-4259-8C69-D3AE818023A0}"/>
                </a:ext>
              </a:extLst>
            </p:cNvPr>
            <p:cNvSpPr txBox="1"/>
            <p:nvPr/>
          </p:nvSpPr>
          <p:spPr>
            <a:xfrm>
              <a:off x="8163333" y="4188653"/>
              <a:ext cx="26336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TT Fors" panose="020B0003030001020000" pitchFamily="34" charset="0"/>
                </a:rPr>
                <a:t>КОНКУРСАНТОВ-ЮНИОРОВ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15A7C0-890C-4C32-8704-160468155FF5}"/>
                </a:ext>
              </a:extLst>
            </p:cNvPr>
            <p:cNvSpPr txBox="1"/>
            <p:nvPr/>
          </p:nvSpPr>
          <p:spPr>
            <a:xfrm>
              <a:off x="8998058" y="4482224"/>
              <a:ext cx="8718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chemeClr val="bg1"/>
                  </a:solidFill>
                  <a:latin typeface="TT Fors" panose="020B0003030001020000" pitchFamily="34" charset="0"/>
                  <a:cs typeface="Helios" panose="04010500000000000000" pitchFamily="82" charset="0"/>
                </a:rPr>
                <a:t>55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90A780D-7222-430D-9A07-7A79390F1BA4}"/>
              </a:ext>
            </a:extLst>
          </p:cNvPr>
          <p:cNvGrpSpPr/>
          <p:nvPr/>
        </p:nvGrpSpPr>
        <p:grpSpPr>
          <a:xfrm>
            <a:off x="7053919" y="5441772"/>
            <a:ext cx="2824238" cy="1194459"/>
            <a:chOff x="8761191" y="4112118"/>
            <a:chExt cx="2824238" cy="119445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ABFFB12-1872-4F6A-BB10-06AF2A16C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191" y="4112118"/>
              <a:ext cx="2806700" cy="118646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EB6AA5-FE02-43F0-8D94-C1D92B8EC628}"/>
                </a:ext>
              </a:extLst>
            </p:cNvPr>
            <p:cNvSpPr txBox="1"/>
            <p:nvPr/>
          </p:nvSpPr>
          <p:spPr>
            <a:xfrm>
              <a:off x="8929509" y="4176777"/>
              <a:ext cx="2655920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350" dirty="0">
                  <a:solidFill>
                    <a:schemeClr val="bg1"/>
                  </a:solidFill>
                  <a:latin typeface="TT Fors" panose="020B0003030001020000" pitchFamily="34" charset="0"/>
                </a:rPr>
                <a:t>ОРГАНИЗАЦИЙ-ПАРТНЕРОВ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CE565B-ACEF-49E0-9289-F162ABCB774C}"/>
                </a:ext>
              </a:extLst>
            </p:cNvPr>
            <p:cNvSpPr txBox="1"/>
            <p:nvPr/>
          </p:nvSpPr>
          <p:spPr>
            <a:xfrm>
              <a:off x="9747133" y="4475580"/>
              <a:ext cx="875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chemeClr val="bg1"/>
                  </a:solidFill>
                  <a:latin typeface="TT Fors" panose="020B0003030001020000" pitchFamily="34" charset="0"/>
                  <a:cs typeface="Helios" panose="04010500000000000000" pitchFamily="82" charset="0"/>
                </a:rPr>
                <a:t>86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59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4787933-C3D7-402F-8F39-6F7CD466B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250AA-930E-46B7-A32E-45178B7B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497840"/>
            <a:ext cx="10515600" cy="31908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T Fors DemiBold" panose="020B0003030001020000" pitchFamily="34" charset="0"/>
              </a:rPr>
              <a:t>ДЕЛОВАЯ ПРОГРАММА РЕГИОНАЛЬНОГО ЭТАПА 2024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760A6B-009B-4135-9E6E-E0B1EA35B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78" y="2468880"/>
            <a:ext cx="4823559" cy="4389120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EBC22E2-906A-480A-AF2A-3E03CF703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1" y="967423"/>
          <a:ext cx="7833360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Acrobat Document" r:id="rId5" imgW="9532301" imgH="175252" progId="Acrobat.Document.DC">
                  <p:embed/>
                </p:oleObj>
              </mc:Choice>
              <mc:Fallback>
                <p:oleObj name="Acrobat Document" r:id="rId5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EEBC22E2-906A-480A-AF2A-3E03CF703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641" y="967423"/>
                        <a:ext cx="7833360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49E318-5CB1-4A52-863C-810DE2545EDD}"/>
              </a:ext>
            </a:extLst>
          </p:cNvPr>
          <p:cNvSpPr txBox="1">
            <a:spLocks/>
          </p:cNvSpPr>
          <p:nvPr/>
        </p:nvSpPr>
        <p:spPr>
          <a:xfrm>
            <a:off x="452120" y="1938877"/>
            <a:ext cx="6739988" cy="3582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4200" dirty="0">
                <a:solidFill>
                  <a:srgbClr val="61BB46"/>
                </a:solidFill>
                <a:latin typeface="TT Fors DemiBold" panose="020B0003030001020000" pitchFamily="34" charset="0"/>
              </a:rPr>
              <a:t>37 804</a:t>
            </a:r>
          </a:p>
          <a:p>
            <a:pPr>
              <a:lnSpc>
                <a:spcPct val="110000"/>
              </a:lnSpc>
            </a:pPr>
            <a:r>
              <a:rPr lang="ru-RU" sz="3300" dirty="0">
                <a:latin typeface="TT Fors DemiBold" panose="020B0003030001020000" pitchFamily="34" charset="0"/>
              </a:rPr>
              <a:t>участника деловой программы</a:t>
            </a:r>
            <a:br>
              <a:rPr lang="ru-RU" sz="3300" dirty="0">
                <a:latin typeface="TT Fors DemiBold" panose="020B0003030001020000" pitchFamily="34" charset="0"/>
              </a:rPr>
            </a:br>
            <a:r>
              <a:rPr lang="ru-RU" sz="3300" dirty="0">
                <a:latin typeface="TT Fors DemiBold" panose="020B0003030001020000" pitchFamily="34" charset="0"/>
              </a:rPr>
              <a:t>в 2024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17520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FBC902-B439-4FB4-83BF-2B1671289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65B018-20FE-4B6A-807A-C63DAFC7C4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0738" y="3175999"/>
            <a:ext cx="6182769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330" spc="-150" dirty="0">
                <a:latin typeface="TT Fors Bold" panose="020B0003030001020000" pitchFamily="34" charset="0"/>
              </a:rPr>
              <a:t>ИТОГОВЫЙ (МЕЖРЕГИОНАЛЬНЫЙ) ЭТАП ЧЕМПИОНАТА ПРОФЕССИОНАЛЬНОГО МАСТЕРСТВА В 2024 ГОДУ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2D2C3-B404-4E40-92CB-D522BFE5B094}"/>
              </a:ext>
            </a:extLst>
          </p:cNvPr>
          <p:cNvSpPr txBox="1"/>
          <p:nvPr/>
        </p:nvSpPr>
        <p:spPr>
          <a:xfrm>
            <a:off x="740100" y="5183659"/>
            <a:ext cx="59248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spc="300" dirty="0">
                <a:latin typeface="TT Fors Bold" panose="020B0003030001020000" pitchFamily="34" charset="0"/>
              </a:rPr>
              <a:t>ПРОФЕССИОНАЛЫ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94F6711-B9BA-463C-9B28-1A9888B130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" y="5875730"/>
          <a:ext cx="5506460" cy="31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Acrobat Document" r:id="rId5" imgW="6606221" imgH="365428" progId="Acrobat.Document.DC">
                  <p:embed/>
                </p:oleObj>
              </mc:Choice>
              <mc:Fallback>
                <p:oleObj name="Acrobat Document" r:id="rId5" imgW="6606221" imgH="365428" progId="Acrobat.Document.DC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E94F6711-B9BA-463C-9B28-1A9888B13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3440" y="5875730"/>
                        <a:ext cx="5506460" cy="31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C234B3-7A6A-42A5-A647-9A9FEB213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63" y="624651"/>
            <a:ext cx="1807431" cy="10166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6A06AE-F1E7-48BF-B00A-8E6F45007D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311653"/>
            <a:ext cx="2585720" cy="14544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8E87C0-3061-4BAE-A3D3-665A423E05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1" y="167360"/>
            <a:ext cx="3061689" cy="1722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B506C4-E87B-4750-B747-178CFC48F1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1461" r="21097" b="12074"/>
          <a:stretch/>
        </p:blipFill>
        <p:spPr>
          <a:xfrm>
            <a:off x="780739" y="421640"/>
            <a:ext cx="1708461" cy="12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8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5329254B-0D3D-48FC-A032-3510F6C57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ACCB7-A5FC-46A6-9F33-7F86F7EE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" y="314325"/>
            <a:ext cx="10515600" cy="1325563"/>
          </a:xfrm>
        </p:spPr>
        <p:txBody>
          <a:bodyPr>
            <a:normAutofit/>
          </a:bodyPr>
          <a:lstStyle/>
          <a:p>
            <a:r>
              <a:rPr lang="ru-RU" sz="1810" dirty="0">
                <a:latin typeface="TT Fors Bold" panose="020B0003030001020000" pitchFamily="34" charset="0"/>
              </a:rPr>
              <a:t>ПРИЗОВОЕ МЕСТО В ИТОГОВОМ ЭТАПЕ 2024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5F0DA11-187B-4AD1-A76B-5AECE2949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014900"/>
              </p:ext>
            </p:extLst>
          </p:nvPr>
        </p:nvGraphicFramePr>
        <p:xfrm>
          <a:off x="259274" y="1170289"/>
          <a:ext cx="7958896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Acrobat Document" r:id="rId4" imgW="9532301" imgH="175252" progId="Acrobat.Document.DC">
                  <p:embed/>
                </p:oleObj>
              </mc:Choice>
              <mc:Fallback>
                <p:oleObj name="Acrobat Document" r:id="rId4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EEBC22E2-906A-480A-AF2A-3E03CF703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274" y="1170289"/>
                        <a:ext cx="7958896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818C19-9813-4257-947B-FFED2D577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4" y="2013112"/>
            <a:ext cx="3226076" cy="18988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4DD825-BB2D-4810-9E50-2204FC535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14" y="3911127"/>
            <a:ext cx="3226076" cy="18988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8217CE-343C-4B8E-94AB-B8D71DDA9DDD}"/>
              </a:ext>
            </a:extLst>
          </p:cNvPr>
          <p:cNvSpPr txBox="1"/>
          <p:nvPr/>
        </p:nvSpPr>
        <p:spPr>
          <a:xfrm>
            <a:off x="203420" y="1459233"/>
            <a:ext cx="82026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T Fors Black" panose="020B0003030001020000" pitchFamily="34" charset="0"/>
              </a:rPr>
              <a:t>1 место - </a:t>
            </a:r>
            <a:r>
              <a:rPr lang="ru-RU" sz="2220" dirty="0">
                <a:latin typeface="TT Fors Medium" panose="020B0003030001020000" pitchFamily="34" charset="0"/>
              </a:rPr>
              <a:t>Инженер-технолог машиностроения,</a:t>
            </a:r>
          </a:p>
          <a:p>
            <a:r>
              <a:rPr lang="ru-RU" sz="2220" dirty="0">
                <a:latin typeface="TT Fors Medium" panose="020B0003030001020000" pitchFamily="34" charset="0"/>
              </a:rPr>
              <a:t>ГАПОУ СО «Энгельсский промышленно-экономический колледж», Углов Максим Андреевич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6FF2B-35BE-43A9-A117-C8F63B973856}"/>
              </a:ext>
            </a:extLst>
          </p:cNvPr>
          <p:cNvSpPr txBox="1"/>
          <p:nvPr/>
        </p:nvSpPr>
        <p:spPr>
          <a:xfrm>
            <a:off x="203420" y="2701440"/>
            <a:ext cx="820265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T Fors Black" panose="020B0003030001020000" pitchFamily="34" charset="0"/>
              </a:rPr>
              <a:t>2 место - </a:t>
            </a:r>
            <a:r>
              <a:rPr lang="ru-RU" sz="2220" dirty="0">
                <a:latin typeface="TT Fors Medium" panose="020B0003030001020000" pitchFamily="34" charset="0"/>
              </a:rPr>
              <a:t>Воспитатель интерната семейного типа,</a:t>
            </a:r>
          </a:p>
          <a:p>
            <a:r>
              <a:rPr lang="ru-RU" sz="2220" dirty="0">
                <a:latin typeface="TT Fors Medium" panose="020B0003030001020000" pitchFamily="34" charset="0"/>
              </a:rPr>
              <a:t>ГАПОУ СО «Саратовский областной педагогический колледж», Аманов Данияр Анатольевич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68F6C-7430-4494-9EF5-709606513EDF}"/>
              </a:ext>
            </a:extLst>
          </p:cNvPr>
          <p:cNvSpPr txBox="1"/>
          <p:nvPr/>
        </p:nvSpPr>
        <p:spPr>
          <a:xfrm>
            <a:off x="203420" y="3949803"/>
            <a:ext cx="820265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T Fors Black" panose="020B0003030001020000" pitchFamily="34" charset="0"/>
              </a:rPr>
              <a:t>2 место - </a:t>
            </a:r>
            <a:r>
              <a:rPr lang="ru-RU" sz="2220" dirty="0">
                <a:latin typeface="TT Fors Medium" panose="020B0003030001020000" pitchFamily="34" charset="0"/>
              </a:rPr>
              <a:t>Финансы, Профессионально-педагогический колледж ФГБОУ ВО «СГТУ им. Ю.А. Гагарина», Чернышова Ангелина Сергеевна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F71F3301-91C7-4BBE-A764-7C02634DB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083635"/>
              </p:ext>
            </p:extLst>
          </p:nvPr>
        </p:nvGraphicFramePr>
        <p:xfrm>
          <a:off x="4236720" y="6740036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Acrobat Document" r:id="rId7" imgW="9532301" imgH="175252" progId="Acrobat.Document.DC">
                  <p:embed/>
                </p:oleObj>
              </mc:Choice>
              <mc:Fallback>
                <p:oleObj name="Acrobat Document" r:id="rId7" imgW="9532301" imgH="175252" progId="Acrobat.Document.DC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8CE8B4C5-D536-4843-AF95-7F81E9B40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6720" y="6740036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3232D22-1977-4DBB-B01B-81BFE99DDAB9}"/>
              </a:ext>
            </a:extLst>
          </p:cNvPr>
          <p:cNvSpPr txBox="1"/>
          <p:nvPr/>
        </p:nvSpPr>
        <p:spPr>
          <a:xfrm>
            <a:off x="203421" y="5192324"/>
            <a:ext cx="839442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T Fors Black" panose="020B0003030001020000" pitchFamily="34" charset="0"/>
              </a:rPr>
              <a:t>2 место - </a:t>
            </a:r>
            <a:r>
              <a:rPr lang="ru-RU" sz="2220" dirty="0">
                <a:latin typeface="TT Fors Medium" panose="020B0003030001020000" pitchFamily="34" charset="0"/>
              </a:rPr>
              <a:t>Реверсивный инжиниринг (Юниоры),</a:t>
            </a:r>
          </a:p>
          <a:p>
            <a:r>
              <a:rPr lang="ru-RU" sz="2220" dirty="0">
                <a:latin typeface="TT Fors Medium" panose="020B0003030001020000" pitchFamily="34" charset="0"/>
              </a:rPr>
              <a:t>МАОУ «Образовательный центр №4 им. В. П. </a:t>
            </a:r>
            <a:r>
              <a:rPr lang="ru-RU" sz="2220" dirty="0" err="1">
                <a:latin typeface="TT Fors Medium" panose="020B0003030001020000" pitchFamily="34" charset="0"/>
              </a:rPr>
              <a:t>Трубаченко</a:t>
            </a:r>
            <a:endParaRPr lang="ru-RU" sz="2220" dirty="0">
              <a:latin typeface="TT Fors Medium" panose="020B0003030001020000" pitchFamily="34" charset="0"/>
            </a:endParaRPr>
          </a:p>
          <a:p>
            <a:r>
              <a:rPr lang="ru-RU" sz="2220" dirty="0">
                <a:latin typeface="TT Fors Medium" panose="020B0003030001020000" pitchFamily="34" charset="0"/>
              </a:rPr>
              <a:t>г. Вольск», Угаров Евгений Евгеньевич</a:t>
            </a:r>
          </a:p>
        </p:txBody>
      </p:sp>
    </p:spTree>
    <p:extLst>
      <p:ext uri="{BB962C8B-B14F-4D97-AF65-F5344CB8AC3E}">
        <p14:creationId xmlns:p14="http://schemas.microsoft.com/office/powerpoint/2010/main" val="79277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5F861-AC2B-4C8F-B0D1-5463F670D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9BB1D-7178-4FEA-B6B9-1D3143F5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20" y="742684"/>
            <a:ext cx="7011088" cy="420259"/>
          </a:xfrm>
        </p:spPr>
        <p:txBody>
          <a:bodyPr>
            <a:normAutofit/>
          </a:bodyPr>
          <a:lstStyle/>
          <a:p>
            <a:r>
              <a:rPr lang="ru-RU" sz="1900" dirty="0">
                <a:latin typeface="TT Fors Bold" panose="020B0003030001020000" pitchFamily="34" charset="0"/>
              </a:rPr>
              <a:t>ИТОГОВЫЙ (МЕЖРЕГИОНАЛЬНЫЙ) ЭТАП В 2024 ГОДУ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54ADB35-9007-46E4-AA4F-7248EF20E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985" y="1177290"/>
          <a:ext cx="7951470" cy="127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Acrobat Document" r:id="rId4" imgW="9532301" imgH="175252" progId="Acrobat.Document.DC">
                  <p:embed/>
                </p:oleObj>
              </mc:Choice>
              <mc:Fallback>
                <p:oleObj name="Acrobat Document" r:id="rId4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54ADB35-9007-46E4-AA4F-7248EF20E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985" y="1177290"/>
                        <a:ext cx="7951470" cy="127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F6C3BE-9C64-4119-93D4-CB246DDF1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0" y="1710738"/>
            <a:ext cx="1727824" cy="20157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05E891-1BBE-44F1-8088-12D3BFCEE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20" y="1710738"/>
            <a:ext cx="1727824" cy="20157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68D6F8-6F4D-48F5-BACE-5CACEE7F09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" y="4112118"/>
            <a:ext cx="3226076" cy="18988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B7D1E8-4A77-48CA-9DCE-89E4EC86A0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0" y="4112118"/>
            <a:ext cx="2806700" cy="11864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EE7932-79D4-4850-82CE-C0887C3EC3AC}"/>
              </a:ext>
            </a:extLst>
          </p:cNvPr>
          <p:cNvSpPr txBox="1"/>
          <p:nvPr/>
        </p:nvSpPr>
        <p:spPr>
          <a:xfrm>
            <a:off x="1218929" y="2133860"/>
            <a:ext cx="1351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T Fors Bold" panose="020B0003030001020000" pitchFamily="34" charset="0"/>
              </a:rPr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A10C0-19E8-4369-BE0F-5EA4197638A6}"/>
              </a:ext>
            </a:extLst>
          </p:cNvPr>
          <p:cNvSpPr txBox="1"/>
          <p:nvPr/>
        </p:nvSpPr>
        <p:spPr>
          <a:xfrm>
            <a:off x="7395892" y="2159203"/>
            <a:ext cx="844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T Fors Bold" panose="020B0003030001020000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B107AA-09E1-476E-A44B-41874A166325}"/>
              </a:ext>
            </a:extLst>
          </p:cNvPr>
          <p:cNvSpPr txBox="1"/>
          <p:nvPr/>
        </p:nvSpPr>
        <p:spPr>
          <a:xfrm>
            <a:off x="2461479" y="2158774"/>
            <a:ext cx="29800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>
                <a:latin typeface="TT Fors Bold" panose="020B0003030001020000" pitchFamily="34" charset="0"/>
              </a:rPr>
              <a:t>КОМПЕТЕНЦИИ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В ОСНОВНОЙ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КАТЕГОРИИ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E9673F-39B3-4E13-A77C-BE6F085ED76A}"/>
              </a:ext>
            </a:extLst>
          </p:cNvPr>
          <p:cNvSpPr txBox="1"/>
          <p:nvPr/>
        </p:nvSpPr>
        <p:spPr>
          <a:xfrm>
            <a:off x="8466038" y="2150177"/>
            <a:ext cx="28396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dirty="0">
                <a:latin typeface="TT Fors Bold" panose="020B0003030001020000" pitchFamily="34" charset="0"/>
              </a:rPr>
              <a:t>КОМПЕТЕНЦИИ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В КАТЕГОРИИ</a:t>
            </a:r>
          </a:p>
          <a:p>
            <a:pPr algn="r"/>
            <a:r>
              <a:rPr lang="ru-RU" sz="2500" dirty="0">
                <a:latin typeface="TT Fors Bold" panose="020B0003030001020000" pitchFamily="34" charset="0"/>
              </a:rPr>
              <a:t>«ЮНИОРЫ»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FCC26F-63AD-4D8C-98D6-E8196B913FAC}"/>
              </a:ext>
            </a:extLst>
          </p:cNvPr>
          <p:cNvSpPr txBox="1"/>
          <p:nvPr/>
        </p:nvSpPr>
        <p:spPr>
          <a:xfrm>
            <a:off x="4513850" y="4172388"/>
            <a:ext cx="16978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TT Fors" panose="020B0003030001020000" pitchFamily="34" charset="0"/>
              </a:rPr>
              <a:t>КОНКУРСАНТОВ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36BC4-64EE-41F3-BB33-070CC2625F01}"/>
              </a:ext>
            </a:extLst>
          </p:cNvPr>
          <p:cNvSpPr txBox="1"/>
          <p:nvPr/>
        </p:nvSpPr>
        <p:spPr>
          <a:xfrm>
            <a:off x="4998502" y="4487214"/>
            <a:ext cx="716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T Fors" panose="020B0003030001020000" pitchFamily="34" charset="0"/>
                <a:cs typeface="Helios" panose="04010500000000000000" pitchFamily="82" charset="0"/>
              </a:rPr>
              <a:t>71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2B48B14-F04E-48E2-AD8C-ECD5E71F7908}"/>
              </a:ext>
            </a:extLst>
          </p:cNvPr>
          <p:cNvGrpSpPr/>
          <p:nvPr/>
        </p:nvGrpSpPr>
        <p:grpSpPr>
          <a:xfrm>
            <a:off x="8277561" y="4112118"/>
            <a:ext cx="2806700" cy="1186468"/>
            <a:chOff x="6327871" y="5095523"/>
            <a:chExt cx="2806700" cy="118646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A450E0C-1743-412C-97F6-32273CACE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871" y="5095523"/>
              <a:ext cx="2806700" cy="118646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1A49BB-8726-4259-8C69-D3AE818023A0}"/>
                </a:ext>
              </a:extLst>
            </p:cNvPr>
            <p:cNvSpPr txBox="1"/>
            <p:nvPr/>
          </p:nvSpPr>
          <p:spPr>
            <a:xfrm>
              <a:off x="6446820" y="5152688"/>
              <a:ext cx="263367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TT Fors" panose="020B0003030001020000" pitchFamily="34" charset="0"/>
                </a:rPr>
                <a:t>КОНКУРСАНТОВ-ЮНИОРОВ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15A7C0-890C-4C32-8704-160468155FF5}"/>
                </a:ext>
              </a:extLst>
            </p:cNvPr>
            <p:cNvSpPr txBox="1"/>
            <p:nvPr/>
          </p:nvSpPr>
          <p:spPr>
            <a:xfrm>
              <a:off x="7490165" y="5446259"/>
              <a:ext cx="4821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chemeClr val="bg1"/>
                  </a:solidFill>
                  <a:latin typeface="TT Fors" panose="020B0003030001020000" pitchFamily="34" charset="0"/>
                  <a:cs typeface="Helios" panose="04010500000000000000" pitchFamily="82" charset="0"/>
                </a:rPr>
                <a:t>9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C464374-2035-4A04-B28C-FB5B81628F1D}"/>
              </a:ext>
            </a:extLst>
          </p:cNvPr>
          <p:cNvGrpSpPr/>
          <p:nvPr/>
        </p:nvGrpSpPr>
        <p:grpSpPr>
          <a:xfrm>
            <a:off x="5992591" y="5406535"/>
            <a:ext cx="2824238" cy="1194459"/>
            <a:chOff x="8761191" y="4112118"/>
            <a:chExt cx="2824238" cy="119445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2ABFFB12-1872-4F6A-BB10-06AF2A16C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191" y="4112118"/>
              <a:ext cx="2806700" cy="118646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EB6AA5-FE02-43F0-8D94-C1D92B8EC628}"/>
                </a:ext>
              </a:extLst>
            </p:cNvPr>
            <p:cNvSpPr txBox="1"/>
            <p:nvPr/>
          </p:nvSpPr>
          <p:spPr>
            <a:xfrm>
              <a:off x="8929509" y="4176777"/>
              <a:ext cx="2655920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350" dirty="0">
                  <a:solidFill>
                    <a:schemeClr val="bg1"/>
                  </a:solidFill>
                  <a:latin typeface="TT Fors" panose="020B0003030001020000" pitchFamily="34" charset="0"/>
                </a:rPr>
                <a:t>ОРГАНИЗАЦИЙ-ПАРТНЕРОВ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CE565B-ACEF-49E0-9289-F162ABCB774C}"/>
                </a:ext>
              </a:extLst>
            </p:cNvPr>
            <p:cNvSpPr txBox="1"/>
            <p:nvPr/>
          </p:nvSpPr>
          <p:spPr>
            <a:xfrm>
              <a:off x="9885844" y="4475580"/>
              <a:ext cx="565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solidFill>
                    <a:schemeClr val="bg1"/>
                  </a:solidFill>
                  <a:latin typeface="TT Fors" panose="020B0003030001020000" pitchFamily="34" charset="0"/>
                  <a:cs typeface="Helios" panose="04010500000000000000" pitchFamily="82" charset="0"/>
                </a:rPr>
                <a:t>4</a:t>
              </a:r>
            </a:p>
          </p:txBody>
        </p:sp>
      </p:grp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8CE8B4C5-D536-4843-AF95-7F81E9B40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620117"/>
              </p:ext>
            </p:extLst>
          </p:nvPr>
        </p:nvGraphicFramePr>
        <p:xfrm>
          <a:off x="4236720" y="6728461"/>
          <a:ext cx="7951470" cy="12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Acrobat Document" r:id="rId10" imgW="9532301" imgH="175252" progId="Acrobat.Document.DC">
                  <p:embed/>
                </p:oleObj>
              </mc:Choice>
              <mc:Fallback>
                <p:oleObj name="Acrobat Document" r:id="rId10" imgW="9532301" imgH="175252" progId="Acrobat.Document.DC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54ADB35-9007-46E4-AA4F-7248EF20E0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6720" y="6728461"/>
                        <a:ext cx="7951470" cy="129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332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3C336-9122-4299-99FB-63B481371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1171575"/>
            <a:ext cx="10740148" cy="127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CCB4B6-72C4-41F4-9ED0-A50916416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35" y="428"/>
            <a:ext cx="2679365" cy="685714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DCCBE03-DF20-4C37-9461-F85C80085203}"/>
              </a:ext>
            </a:extLst>
          </p:cNvPr>
          <p:cNvSpPr txBox="1">
            <a:spLocks/>
          </p:cNvSpPr>
          <p:nvPr/>
        </p:nvSpPr>
        <p:spPr>
          <a:xfrm>
            <a:off x="170176" y="260622"/>
            <a:ext cx="7866384" cy="1069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latin typeface="TT Fors Bold" panose="020B0003030001020000" pitchFamily="34" charset="0"/>
              </a:rPr>
              <a:t>УЧАСТИЕ САРАТОВСКОЙ ОБЛАСТИ</a:t>
            </a:r>
            <a:br>
              <a:rPr lang="ru-RU" sz="1800" dirty="0">
                <a:latin typeface="TT Fors Bold" panose="020B0003030001020000" pitchFamily="34" charset="0"/>
              </a:rPr>
            </a:br>
            <a:r>
              <a:rPr lang="ru-RU" sz="1800" dirty="0">
                <a:latin typeface="TT Fors Bold" panose="020B0003030001020000" pitchFamily="34" charset="0"/>
              </a:rPr>
              <a:t>В ОТРАСЛЕВОМ ЧЕМПИОНАТЕ по компетенциям ЧВТ-2024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49F35-A842-4364-898A-B5A36E414DC8}"/>
              </a:ext>
            </a:extLst>
          </p:cNvPr>
          <p:cNvSpPr txBox="1"/>
          <p:nvPr/>
        </p:nvSpPr>
        <p:spPr>
          <a:xfrm>
            <a:off x="251456" y="1534160"/>
            <a:ext cx="9129935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40" dirty="0">
                <a:latin typeface="TT Fors Medium" panose="020B0003030001020000" pitchFamily="34" charset="0"/>
              </a:rPr>
              <a:t>«Синтез компактных моделей электронных компонентов </a:t>
            </a:r>
            <a:br>
              <a:rPr lang="ru-RU" sz="2140" dirty="0">
                <a:latin typeface="TT Fors Medium" panose="020B0003030001020000" pitchFamily="34" charset="0"/>
              </a:rPr>
            </a:br>
            <a:r>
              <a:rPr lang="ru-RU" sz="2140" dirty="0">
                <a:latin typeface="TT Fors Medium" panose="020B0003030001020000" pitchFamily="34" charset="0"/>
              </a:rPr>
              <a:t>и систем»</a:t>
            </a:r>
          </a:p>
          <a:p>
            <a:r>
              <a:rPr lang="ru-RU" sz="2140" b="1" dirty="0" err="1">
                <a:latin typeface="TT Fors Medium" panose="020B0003030001020000" pitchFamily="34" charset="0"/>
              </a:rPr>
              <a:t>Губер</a:t>
            </a:r>
            <a:r>
              <a:rPr lang="ru-RU" sz="2140" b="1" dirty="0">
                <a:latin typeface="TT Fors Medium" panose="020B0003030001020000" pitchFamily="34" charset="0"/>
              </a:rPr>
              <a:t> Юрий Сергеевич, </a:t>
            </a:r>
            <a:r>
              <a:rPr lang="ru-RU" sz="2140" dirty="0">
                <a:latin typeface="TT Fors Medium" panose="020B0003030001020000" pitchFamily="34" charset="0"/>
              </a:rPr>
              <a:t>ГАПОУ СО «</a:t>
            </a:r>
            <a:r>
              <a:rPr lang="ru-RU" sz="2140" dirty="0" err="1">
                <a:latin typeface="TT Fors Medium" panose="020B0003030001020000" pitchFamily="34" charset="0"/>
              </a:rPr>
              <a:t>Энгельсский</a:t>
            </a:r>
            <a:r>
              <a:rPr lang="ru-RU" sz="2140" dirty="0">
                <a:latin typeface="TT Fors Medium" panose="020B0003030001020000" pitchFamily="34" charset="0"/>
              </a:rPr>
              <a:t> промышленно-экономический колледж»</a:t>
            </a:r>
          </a:p>
          <a:p>
            <a:endParaRPr lang="ru-RU" sz="2140" dirty="0">
              <a:latin typeface="TT Fors Medium" panose="020B0003030001020000" pitchFamily="34" charset="0"/>
            </a:endParaRPr>
          </a:p>
          <a:p>
            <a:r>
              <a:rPr lang="ru-RU" sz="2140" b="1" dirty="0">
                <a:latin typeface="TT Fors Medium" panose="020B0003030001020000" pitchFamily="34" charset="0"/>
              </a:rPr>
              <a:t>Дорофеев Егор Александрович, </a:t>
            </a:r>
            <a:r>
              <a:rPr lang="ru-RU" sz="2140" dirty="0">
                <a:latin typeface="TT Fors Medium" panose="020B0003030001020000" pitchFamily="34" charset="0"/>
              </a:rPr>
              <a:t>ГАПОУ СО «Саратовский архитектурно-строительный колледж»</a:t>
            </a:r>
            <a:endParaRPr lang="ru-RU" sz="2140" b="1" dirty="0">
              <a:latin typeface="TT Fors Medium" panose="020B0003030001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2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FBC902-B439-4FB4-83BF-2B1671289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65B018-20FE-4B6A-807A-C63DAFC7C4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0900" y="3186124"/>
            <a:ext cx="5700424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330" spc="-150" dirty="0">
                <a:latin typeface="TT Fors Bold" panose="020B0003030001020000" pitchFamily="34" charset="0"/>
              </a:rPr>
              <a:t>ФИНАЛ ЧЕМПИОНАТА ПРОФЕССИОНАЛЬНОГО МАСТЕРСТВА В 2024 ГОДУ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2D2C3-B404-4E40-92CB-D522BFE5B094}"/>
              </a:ext>
            </a:extLst>
          </p:cNvPr>
          <p:cNvSpPr txBox="1"/>
          <p:nvPr/>
        </p:nvSpPr>
        <p:spPr>
          <a:xfrm>
            <a:off x="740100" y="5183659"/>
            <a:ext cx="59248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spc="300" dirty="0">
                <a:latin typeface="TT Fors Bold" panose="020B0003030001020000" pitchFamily="34" charset="0"/>
              </a:rPr>
              <a:t>ПРОФЕССИОНАЛЫ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94F6711-B9BA-463C-9B28-1A9888B130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" y="5875730"/>
          <a:ext cx="5506460" cy="31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Acrobat Document" r:id="rId5" imgW="6606221" imgH="365428" progId="Acrobat.Document.DC">
                  <p:embed/>
                </p:oleObj>
              </mc:Choice>
              <mc:Fallback>
                <p:oleObj name="Acrobat Document" r:id="rId5" imgW="6606221" imgH="365428" progId="Acrobat.Document.DC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E94F6711-B9BA-463C-9B28-1A9888B13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3440" y="5875730"/>
                        <a:ext cx="5506460" cy="313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C234B3-7A6A-42A5-A647-9A9FEB2134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63" y="624651"/>
            <a:ext cx="1807431" cy="10166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6A06AE-F1E7-48BF-B00A-8E6F45007D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311653"/>
            <a:ext cx="2585720" cy="14544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8E87C0-3061-4BAE-A3D3-665A423E05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1" y="167360"/>
            <a:ext cx="3061689" cy="1722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B506C4-E87B-4750-B747-178CFC48F1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1461" r="21097" b="12074"/>
          <a:stretch/>
        </p:blipFill>
        <p:spPr>
          <a:xfrm>
            <a:off x="780739" y="421640"/>
            <a:ext cx="1708461" cy="12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18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1134</Words>
  <Application>Microsoft Office PowerPoint</Application>
  <PresentationFormat>Широкоэкранный</PresentationFormat>
  <Paragraphs>225</Paragraphs>
  <Slides>26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Helios</vt:lpstr>
      <vt:lpstr>Times New Roman</vt:lpstr>
      <vt:lpstr>TT Fors</vt:lpstr>
      <vt:lpstr>TT Fors Black</vt:lpstr>
      <vt:lpstr>TT Fors Bold</vt:lpstr>
      <vt:lpstr>TT Fors Bold Italic</vt:lpstr>
      <vt:lpstr>TT Fors DemiBold</vt:lpstr>
      <vt:lpstr>TT Fors Medium</vt:lpstr>
      <vt:lpstr>Тема Office</vt:lpstr>
      <vt:lpstr>Acrobat Document</vt:lpstr>
      <vt:lpstr>ИТОГИ УЧАСТИЯ САРАТОВСКОЙ ОБЛАСТИ В ЧЕМПИОНАТЕ ПРОФЕССИОНАЛЫ в 2024</vt:lpstr>
      <vt:lpstr>РЕГИОНАЛЬНЫЙ ЭТАП ЧЕМПИОНАТА ПРОФЕССИОНАЛЬНОГО МАСТЕРСТВА В 2024 ГОДУ</vt:lpstr>
      <vt:lpstr>ОБЩИЕ ИТОГИ РЕГИОНАЛЬНОГО ЭТАПА 2024</vt:lpstr>
      <vt:lpstr>ДЕЛОВАЯ ПРОГРАММА РЕГИОНАЛЬНОГО ЭТАПА 2024</vt:lpstr>
      <vt:lpstr>ИТОГОВЫЙ (МЕЖРЕГИОНАЛЬНЫЙ) ЭТАП ЧЕМПИОНАТА ПРОФЕССИОНАЛЬНОГО МАСТЕРСТВА В 2024 ГОДУ</vt:lpstr>
      <vt:lpstr>ПРИЗОВОЕ МЕСТО В ИТОГОВОМ ЭТАПЕ 2024</vt:lpstr>
      <vt:lpstr>ИТОГОВЫЙ (МЕЖРЕГИОНАЛЬНЫЙ) ЭТАП В 2024 ГОДУ</vt:lpstr>
      <vt:lpstr>Презентация PowerPoint</vt:lpstr>
      <vt:lpstr>ФИНАЛ ЧЕМПИОНАТА ПРОФЕССИОНАЛЬНОГО МАСТЕРСТВА В 2024 ГОДУ</vt:lpstr>
      <vt:lpstr>ПРЕДСТАВИТЕЛИ САРАТОВСКОЙ ОБЛАСТИ В ФИНАЛЕ ЧЕМПИОНАТА В 2024 ГОДУ</vt:lpstr>
      <vt:lpstr>УЧАСТНИКИ ФИНАЛА ЧЕМПИОНАТА 2024</vt:lpstr>
      <vt:lpstr>ПРИЗОВОЕ МЕСТО В ФИНАЛЕ 2024</vt:lpstr>
      <vt:lpstr>Презентация PowerPoint</vt:lpstr>
      <vt:lpstr>III РЕГИОНАЛЬНЫЙ ЭТАП ЧЕМПИОНАТА ПРОФЕССИОНАЛЬНОГО МАСТЕРСТВА В 2025 ГОДУ</vt:lpstr>
      <vt:lpstr>III РЕГИОНАЛЬНЫЙ ЭТАП ЧЕМПИОНАТА В 2025 ГОДУ</vt:lpstr>
      <vt:lpstr>III РЕГИОНАЛЬНЫЙ ЭТАП ЧЕМПИОНАТА В 2025 ГОДУ</vt:lpstr>
      <vt:lpstr>III РЕГИОНАЛЬНЫЙ ЭТАП ЧЕМПИОНАТА В 2025 ГОДУ</vt:lpstr>
      <vt:lpstr>III РЕГИОНАЛЬНОГО ЭТАПА ЧЕМПИОНАТА В 2025 ГОДУ</vt:lpstr>
      <vt:lpstr>ДЕЛОВАЯ ПРОГРАММА III РЕГИОНАЛЬНОГО ЭТАПА ЧЕМПИОНАТА В 2025 ГОДУ</vt:lpstr>
      <vt:lpstr>ВАЖНЫЕ ВОПРОСЫ</vt:lpstr>
      <vt:lpstr>III РЕГИОНАЛЬНЫЙ ЭТАП ЧЕМПИОНАТА ПРОФЕССИОНАЛЬНОГО МАСТЕРСТВА В 2025 ГОДУ</vt:lpstr>
      <vt:lpstr>ИНФОРМАЦИЯ по демонстрационному экзамену: итоги 2024 года, план на 2025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Sophia</dc:creator>
  <cp:lastModifiedBy>Пользователь 1</cp:lastModifiedBy>
  <cp:revision>74</cp:revision>
  <dcterms:created xsi:type="dcterms:W3CDTF">2025-01-22T08:48:07Z</dcterms:created>
  <dcterms:modified xsi:type="dcterms:W3CDTF">2025-01-29T06:05:55Z</dcterms:modified>
</cp:coreProperties>
</file>