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72" r:id="rId2"/>
    <p:sldMasterId id="2147483684" r:id="rId3"/>
  </p:sldMasterIdLst>
  <p:notesMasterIdLst>
    <p:notesMasterId r:id="rId22"/>
  </p:notesMasterIdLst>
  <p:sldIdLst>
    <p:sldId id="269" r:id="rId4"/>
    <p:sldId id="270" r:id="rId5"/>
    <p:sldId id="284" r:id="rId6"/>
    <p:sldId id="507" r:id="rId7"/>
    <p:sldId id="288" r:id="rId8"/>
    <p:sldId id="559" r:id="rId9"/>
    <p:sldId id="561" r:id="rId10"/>
    <p:sldId id="509" r:id="rId11"/>
    <p:sldId id="510" r:id="rId12"/>
    <p:sldId id="511" r:id="rId13"/>
    <p:sldId id="476" r:id="rId14"/>
    <p:sldId id="431" r:id="rId15"/>
    <p:sldId id="414" r:id="rId16"/>
    <p:sldId id="432" r:id="rId17"/>
    <p:sldId id="562" r:id="rId18"/>
    <p:sldId id="563" r:id="rId19"/>
    <p:sldId id="564" r:id="rId20"/>
    <p:sldId id="59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5EA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5" d="100"/>
          <a:sy n="85" d="100"/>
        </p:scale>
        <p:origin x="-630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CEE78-2DD4-4561-8825-EF8E592607D9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C9112-2473-4303-AC31-84E6B4583C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92863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1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В.В. НИКИТИН</a:t>
            </a:r>
          </a:p>
        </p:txBody>
      </p:sp>
    </p:spTree>
    <p:extLst>
      <p:ext uri="{BB962C8B-B14F-4D97-AF65-F5344CB8AC3E}">
        <p14:creationId xmlns:p14="http://schemas.microsoft.com/office/powerpoint/2010/main" xmlns="" val="3149436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>
                <a:solidFill>
                  <a:prstClr val="black"/>
                </a:solidFill>
              </a:rPr>
              <a:pPr/>
              <a:t>10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46507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11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0618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12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90803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13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6304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14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58156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C9112-2473-4303-AC31-84E6B4583C6F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C9112-2473-4303-AC31-84E6B4583C6F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C9112-2473-4303-AC31-84E6B4583C6F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C9112-2473-4303-AC31-84E6B4583C6F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2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3106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3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5956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>
                <a:solidFill>
                  <a:prstClr val="black"/>
                </a:solidFill>
              </a:rPr>
              <a:pPr/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8049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5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1834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6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0054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/>
              <a:pPr/>
              <a:t>7</a:t>
            </a:fld>
            <a:endParaRPr lang="ru-RU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4756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>
                <a:solidFill>
                  <a:prstClr val="black"/>
                </a:solidFill>
              </a:rPr>
              <a:pPr/>
              <a:t>8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7822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C8F4B-F270-4410-868D-F6F1D5C0CCEB}" type="slidenum">
              <a:rPr lang="ru-RU">
                <a:solidFill>
                  <a:prstClr val="black"/>
                </a:solidFill>
              </a:rPr>
              <a:pPr/>
              <a:t>9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Докладчик: ст.преподаватель  НИКИТИН   ВИКТОР  ВАСИЛЬЕВИЧ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  </a:t>
            </a: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  <a:p>
            <a:pPr eaLnBrk="1" hangingPunct="1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8216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8151817"/>
      </p:ext>
    </p:extLst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4989030"/>
      </p:ext>
    </p:extLst>
  </p:cSld>
  <p:clrMapOvr>
    <a:masterClrMapping/>
  </p:clrMapOvr>
  <p:transition spd="slow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1610863"/>
      </p:ext>
    </p:extLst>
  </p:cSld>
  <p:clrMapOvr>
    <a:masterClrMapping/>
  </p:clrMapOvr>
  <p:transition spd="slow"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1171149"/>
      </p:ext>
    </p:extLst>
  </p:cSld>
  <p:clrMapOvr>
    <a:masterClrMapping/>
  </p:clrMapOvr>
  <p:transition spd="slow"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2848688"/>
      </p:ext>
    </p:extLst>
  </p:cSld>
  <p:clrMapOvr>
    <a:masterClrMapping/>
  </p:clrMapOvr>
  <p:transition spd="slow"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5067774"/>
      </p:ext>
    </p:extLst>
  </p:cSld>
  <p:clrMapOvr>
    <a:masterClrMapping/>
  </p:clrMapOvr>
  <p:transition spd="slow"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8807874"/>
      </p:ext>
    </p:extLst>
  </p:cSld>
  <p:clrMapOvr>
    <a:masterClrMapping/>
  </p:clrMapOvr>
  <p:transition spd="slow"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7472826"/>
      </p:ext>
    </p:extLst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8524675"/>
      </p:ext>
    </p:extLst>
  </p:cSld>
  <p:clrMapOvr>
    <a:masterClrMapping/>
  </p:clrMapOvr>
  <p:transition spd="slow"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857715"/>
      </p:ext>
    </p:extLst>
  </p:cSld>
  <p:clrMapOvr>
    <a:masterClrMapping/>
  </p:clrMapOvr>
  <p:transition spd="slow">
    <p:wedg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021999"/>
      </p:ext>
    </p:extLst>
  </p:cSld>
  <p:clrMapOvr>
    <a:masterClrMapping/>
  </p:clrMapOvr>
  <p:transition spd="slow">
    <p:wedg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3530435"/>
      </p:ext>
    </p:extLst>
  </p:cSld>
  <p:clrMapOvr>
    <a:masterClrMapping/>
  </p:clrMapOvr>
  <p:transition spd="slow">
    <p:wedg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8704855"/>
      </p:ext>
    </p:extLst>
  </p:cSld>
  <p:clrMapOvr>
    <a:masterClrMapping/>
  </p:clrMapOvr>
  <p:transition spd="slow">
    <p:wedg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7730129"/>
      </p:ext>
    </p:extLst>
  </p:cSld>
  <p:clrMapOvr>
    <a:masterClrMapping/>
  </p:clrMapOvr>
  <p:transition spd="slow">
    <p:wedg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8892773"/>
      </p:ext>
    </p:extLst>
  </p:cSld>
  <p:clrMapOvr>
    <a:masterClrMapping/>
  </p:clrMapOvr>
  <p:transition spd="slow">
    <p:wedg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5495653"/>
      </p:ext>
    </p:extLst>
  </p:cSld>
  <p:clrMapOvr>
    <a:masterClrMapping/>
  </p:clrMapOvr>
  <p:transition spd="slow">
    <p:wedg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1085742"/>
      </p:ext>
    </p:extLst>
  </p:cSld>
  <p:clrMapOvr>
    <a:masterClrMapping/>
  </p:clrMapOvr>
  <p:transition spd="slow">
    <p:wedg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9807845"/>
      </p:ext>
    </p:extLst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9628875"/>
      </p:ext>
    </p:extLst>
  </p:cSld>
  <p:clrMapOvr>
    <a:masterClrMapping/>
  </p:clrMapOvr>
  <p:transition spd="slow">
    <p:wedg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1197043"/>
      </p:ext>
    </p:extLst>
  </p:cSld>
  <p:clrMapOvr>
    <a:masterClrMapping/>
  </p:clrMapOvr>
  <p:transition spd="slow">
    <p:wedg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2302684"/>
      </p:ext>
    </p:extLst>
  </p:cSld>
  <p:clrMapOvr>
    <a:masterClrMapping/>
  </p:clrMapOvr>
  <p:transition spd="slow">
    <p:wedg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4561327"/>
      </p:ext>
    </p:extLst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86446-16A1-43C6-8076-49EF90F59F62}" type="datetimeFigureOut">
              <a:rPr lang="ru-RU" smtClean="0"/>
              <a:pPr/>
              <a:t>21.05.2021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AA30D-9B0E-4930-98B1-08328644233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  <a:cs typeface="Arial" charset="0"/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  <a:cs typeface="Arial" charset="0"/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255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86446-16A1-43C6-8076-49EF90F59F62}" type="datetimeFigureOut">
              <a:rPr lang="ru-RU" smtClean="0">
                <a:solidFill>
                  <a:prstClr val="black">
                    <a:tint val="75000"/>
                  </a:prstClr>
                </a:solidFill>
                <a:cs typeface="Arial" charset="0"/>
              </a:rPr>
              <a:pPr/>
              <a:t>21.05.2021</a:t>
            </a:fld>
            <a:endParaRPr lang="ru-RU" dirty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AA30D-9B0E-4930-98B1-08328644233C}" type="slidenum">
              <a:rPr lang="ru-RU" smtClean="0">
                <a:solidFill>
                  <a:prstClr val="black">
                    <a:tint val="75000"/>
                  </a:prstClr>
                </a:solidFill>
                <a:cs typeface="Arial" charset="0"/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140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publication.pravo.gov.ru/Document/View/000120170912001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29" name="Rectangle 40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just"/>
            <a:r>
              <a:rPr lang="ru-RU" dirty="0" smtClean="0"/>
              <a:t>                             </a:t>
            </a:r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ГКОУ «Кашинская </a:t>
            </a:r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школа–интернат</a:t>
            </a:r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Rectangle 44"/>
          <p:cNvSpPr>
            <a:spLocks noChangeArrowheads="1"/>
          </p:cNvSpPr>
          <p:nvPr/>
        </p:nvSpPr>
        <p:spPr bwMode="auto">
          <a:xfrm>
            <a:off x="285720" y="1214422"/>
            <a:ext cx="8715436" cy="535785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endParaRPr lang="ru-RU" sz="2500" b="1" dirty="0">
              <a:latin typeface="Tahoma" pitchFamily="34" charset="0"/>
            </a:endParaRPr>
          </a:p>
        </p:txBody>
      </p:sp>
      <p:sp>
        <p:nvSpPr>
          <p:cNvPr id="1033" name="Text Box 46"/>
          <p:cNvSpPr txBox="1">
            <a:spLocks noChangeArrowheads="1"/>
          </p:cNvSpPr>
          <p:nvPr/>
        </p:nvSpPr>
        <p:spPr bwMode="auto">
          <a:xfrm>
            <a:off x="357158" y="1285861"/>
            <a:ext cx="8501122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«Ответственность родителей 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несовершеннолетних за совершение правонарушений и преступлений».</a:t>
            </a:r>
          </a:p>
          <a:p>
            <a:pPr algn="ctr">
              <a:spcBef>
                <a:spcPts val="1200"/>
              </a:spcBef>
            </a:pPr>
            <a:endParaRPr lang="ru-RU" sz="2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28" name="Rectangle 60"/>
          <p:cNvSpPr>
            <a:spLocks noChangeArrowheads="1"/>
          </p:cNvSpPr>
          <p:nvPr/>
        </p:nvSpPr>
        <p:spPr bwMode="auto">
          <a:xfrm rot="10800000">
            <a:off x="214282" y="928667"/>
            <a:ext cx="8929750" cy="21431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6290" y="785794"/>
            <a:ext cx="8822214" cy="30777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just"/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-27384"/>
            <a:ext cx="9144000" cy="8572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http://ac4print.ru/image/cache/data/053K92881-500x50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214282" y="857232"/>
            <a:ext cx="883511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правило, к подсудимым в возрасте от 14 до 16 лет применяются в 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качестве наказания меры медицинского характера или иные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принудительные воздействия.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Детей могут отправить под надзор родителей или поместить в 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медицинское учреждение.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Именно поэтому при вынесении приговора в суде учитываются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следующие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особенности несовершеннолетнего подсудимого: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 его жизни;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Вменяемость и способность отдавать себе отчет в своих действиях;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Умственное развитие;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Наличие образования;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 жизни;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Психологическое состояние;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Наличие или отсутствие заболеваний.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288197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34" name="Text Box 47"/>
          <p:cNvSpPr txBox="1">
            <a:spLocks noChangeArrowheads="1"/>
          </p:cNvSpPr>
          <p:nvPr/>
        </p:nvSpPr>
        <p:spPr bwMode="auto">
          <a:xfrm>
            <a:off x="214282" y="1098341"/>
            <a:ext cx="8786874" cy="554536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ru-RU" sz="1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Уголовная ответственность родителей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несовершеннолетних детей. 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720" y="1151448"/>
            <a:ext cx="8750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285720" y="1071546"/>
            <a:ext cx="857256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Обязательно проводится судебно-медицинская экспертиза, которая 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устанавливает вменяемость ребенка, оценивает его здоровье и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опасность для общества. И допрос на следственных действиях, и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участие ребенка в судебных заседаниях осуществляется только в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присутствие его законных представителей.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Это, как правило, родители или органы опеки, если родители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выступают потерпевшей стороной в деле.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Чаще всего, фигурантами уголовных дел являются подростки из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неблагополучных семей.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Они растут и воспитываются в условиях, где родители заняты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своими делами и не контролируют жизнь своих детей.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неисполнение родительских обязанностей предусмотрена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уголовная ответственность по ст. 156 УК РФ.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377729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31" name="Rectangle 44"/>
          <p:cNvSpPr>
            <a:spLocks noChangeArrowheads="1"/>
          </p:cNvSpPr>
          <p:nvPr/>
        </p:nvSpPr>
        <p:spPr bwMode="auto">
          <a:xfrm>
            <a:off x="214282" y="1071546"/>
            <a:ext cx="8786874" cy="557216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Ответственность родителей 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несовершеннолетних детей.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720" y="1142984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214282" y="1142984"/>
            <a:ext cx="871543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ст. 156 УК РФ родителям, которые халатно относятся к воспитанию своих детей, грозят следующие варианты ответственности: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Штраф до 100 тысяч рублей;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Штраф в размере дохода осужденного до года;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Обязательные работы до 440 часов;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Исправительные работы до 2 лет;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Принудительные работы до 3 лет;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Лишение свободы до 3 лет.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того, родители обязаны возместить ущерб,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причиненный уголовным преступлением их ребенка,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потерпевшей стороне.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Это, прежде всего, возмещение ущерба имуществу,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стоимость лечения и моральный вред.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798231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28" name="Rectangle 60"/>
          <p:cNvSpPr>
            <a:spLocks noChangeArrowheads="1"/>
          </p:cNvSpPr>
          <p:nvPr/>
        </p:nvSpPr>
        <p:spPr bwMode="auto">
          <a:xfrm rot="10800000">
            <a:off x="214282" y="857233"/>
            <a:ext cx="8929750" cy="21431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144000" cy="107154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Административная ответственность родителей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несовершеннолетних детей. 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214282" y="928670"/>
            <a:ext cx="8786874" cy="571504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214282" y="928670"/>
            <a:ext cx="878687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Ответственность родителей за правонарушения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несовершеннолетних детей предусмотрена КоАП РФ до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наступления возраста в 16 лет.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же дети к этому моменту самостоятельно не могут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выплатить сумму ущерба, на помощь им приходят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родители.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таким преступлениям, за которые ответственность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будут нести родители, относятся: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Нарушение правил дорожного движения;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Уклонение от учебы;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Общественно опасные деяния;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Мелкое хищение;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Хулиганство;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Антисоциальное поведение.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402534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31" name="Rectangle 44"/>
          <p:cNvSpPr>
            <a:spLocks noChangeArrowheads="1"/>
          </p:cNvSpPr>
          <p:nvPr/>
        </p:nvSpPr>
        <p:spPr bwMode="auto">
          <a:xfrm>
            <a:off x="142844" y="1096378"/>
            <a:ext cx="9001156" cy="561877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административные проступки возможна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ответственность в виде: 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214282" y="1000108"/>
            <a:ext cx="87154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Штрафной компенсации в размере половины МРОТ;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Принесение публичных извинений перед потерпевшей стороной;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Самостоятельное устранение ущерба.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того, если суд усмотрит в действиях родителей ненадлежащее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исполнение своих обязанностей, он может применить в отношении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них административные взыскания.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частности, основаниями этого могут послужить отсутствие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социального воспитания и обучения, ненадлежащее обеспечение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ребенка.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ст. 5.35.1 КоАП РФ за ненадлежащее исполнение своих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обязанностей родителям грозит штраф от 100 до 500 рублей.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Такая мера ответственности может применяться, как при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совершении административного проступка несовершеннолетним, так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в качестве самостоятельной меры воздействия на родителей.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Дела об административных правонарушениях  уполномочены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рассматривать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основании ст. 22.1 КоАП РФ комиссии по делам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несовершеннолетних.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870742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0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1442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>
            <a:normAutofit fontScale="90000"/>
          </a:bodyPr>
          <a:lstStyle/>
          <a:p>
            <a:pPr fontAlgn="base">
              <a:spcAft>
                <a:spcPct val="0"/>
              </a:spcAft>
            </a:pP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Ответственность родителей </a:t>
            </a:r>
            <a:b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нарушение детьми ПДД. </a:t>
            </a:r>
            <a:b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3578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Нарушение ребенком правил дорожного движения является частным случаев административного проступка. Субъектом данного правонарушения являются родители. Родители должны объяснять детям правила поведения на дороге и контролировать соблюдение ими этих правил. 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Необученный ребенок может создать на дороге опасную не только для него самого ситуацию, но и для других участников движения. 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Ответственность родителей за нарушение детьми ПДД действиям и бездействиям родителей, которые могут привести к нарушению детьми ПДД, относятся: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Приобретение для детей до 16 лет мототранспортных средств или предоставление им в пользование своих автомобилей;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Прогулка детей дошкольного возраста без сопровождения взрослых;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Родители отправляют своих детей в магазины, которые находятся через дорогу без сопровождения;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Родители не контролируют управление детьми велосипедами;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Родители при переходе дороги не ведут детей дошкольного возраста за руку. </a:t>
            </a:r>
          </a:p>
          <a:p>
            <a:endParaRPr lang="ru-RU" sz="1800" dirty="0"/>
          </a:p>
        </p:txBody>
      </p:sp>
    </p:spTree>
  </p:cSld>
  <p:clrMapOvr>
    <a:masterClrMapping/>
  </p:clrMapOvr>
  <p:transition spd="slow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4292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Нарушение ребенком правил дорожного движения является частным случаев административного проступка. 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Субъектом данного правонарушения являются родители. Родители должны объяснять детям правила поведения на дороге и контролировать соблюдение ими этих правил. 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Необученный ребенок может создать на дороге опасную не только для него самого ситуацию, но и для других участников движения. 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Ответственность родителей за нарушение детьми ПДД действиям и бездействиям родителей, которые могут привести к нарушению детьми ПДД, относятся: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Приобретение для детей до 16 лет мототранспортных средств или предоставление им в пользование своих автомобилей;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Прогулка детей дошкольного возраста без сопровождения взрослых;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Родители отправляют своих детей в магазины, которые находятся через дорогу без сопровождения;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Родители не контролируют управление детьми велосипедами;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Родители при переходе дороги не ведут детей дошкольного возраста за руку. </a:t>
            </a:r>
          </a:p>
          <a:p>
            <a:pPr>
              <a:buFont typeface="Wingdings" pitchFamily="2" charset="2"/>
              <a:buChar char="Ø"/>
            </a:pPr>
            <a:endParaRPr lang="ru-RU" sz="18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1442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>
            <a:normAutofit fontScale="90000"/>
          </a:bodyPr>
          <a:lstStyle/>
          <a:p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Ответственность родителей </a:t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нарушение детьми ПДД. </a:t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42984"/>
            <a:ext cx="8858312" cy="55721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endParaRPr lang="ru-RU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эти действия по ст. 5.35.1 КоАП РФ предусмотрена ответственность в виде штрафных санкций от 100 до 500 рублей. Родители должны заниматься воспитанием своих детей. Дети в силу своего возраста, эмоционального и физического развития многого не знают. 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детей нужно вкладывать правильную информацию, объяснять, что можно делать, а чего категорически нельзя. Только тогда можно избежать случаев совершения преступлений и противоправных действий несовершеннолетними, ответственность за которые придется нести родителям.</a:t>
            </a:r>
          </a:p>
          <a:p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3999" cy="121442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>
            <a:normAutofit fontScale="90000"/>
          </a:bodyPr>
          <a:lstStyle/>
          <a:p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Ответственность родителей </a:t>
            </a:r>
            <a:b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нарушение детьми ПДД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42984"/>
            <a:ext cx="8858312" cy="55721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endParaRPr lang="ru-RU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3999" cy="121442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>
            <a:normAutofit fontScale="90000"/>
          </a:bodyPr>
          <a:lstStyle/>
          <a:p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28586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pPr algn="ctr">
              <a:buNone/>
            </a:pPr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</a:t>
            </a:r>
          </a:p>
          <a:p>
            <a:pPr algn="ctr">
              <a:buNone/>
            </a:pPr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29" name="Rectangle 40"/>
          <p:cNvSpPr>
            <a:spLocks noChangeArrowheads="1"/>
          </p:cNvSpPr>
          <p:nvPr/>
        </p:nvSpPr>
        <p:spPr bwMode="auto">
          <a:xfrm>
            <a:off x="0" y="0"/>
            <a:ext cx="9144000" cy="128586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285852" y="0"/>
            <a:ext cx="692948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Ответственность родителей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несовершеннолетних детей.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357158" y="1214423"/>
            <a:ext cx="878684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Согласно Конституции РФ и Семейному Кодексу родители обязаны в равной мере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заботиться о своих детях до наступления их полной самостоятельности.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Родители должны заниматься воспитанием своего ребенка, контролировать его действий.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многим видам преступлений или административных нарушений ответственность наступает только с определенного возраста.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в случае совершения ребенком противоправных действий ответственность за это будут нести его родители.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того, в стране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предусмотрена ответственность родителей за несовершеннолетних детей, воспитанием которых они не занимаются.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по законам грозит нерадивым родителям, и с какого возраста дети начинают полностью отвечать за свои действия?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каком случае ответственность переходит на родителей?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29" name="Rectangle 40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скольких лет родители несут ответственность за детей,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зависит от совершенного проступка. </a:t>
            </a: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28" name="Rectangle 60"/>
          <p:cNvSpPr>
            <a:spLocks noChangeArrowheads="1"/>
          </p:cNvSpPr>
          <p:nvPr/>
        </p:nvSpPr>
        <p:spPr bwMode="auto">
          <a:xfrm rot="10800000">
            <a:off x="214282" y="928667"/>
            <a:ext cx="8929750" cy="21431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158" y="1142985"/>
            <a:ext cx="864399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14282" y="1142984"/>
            <a:ext cx="8929718" cy="38472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      </a:t>
            </a:r>
            <a:endParaRPr kumimoji="0" lang="ru-RU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285720" y="1142984"/>
            <a:ext cx="8715436" cy="5429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214282" y="1142985"/>
            <a:ext cx="878687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Фактически полная дееспособность в стране наступает с 18 лет.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этого времени дети считаются несовершеннолетними.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Однако, к примеру, за особо тяжкие преступления ответственность наступает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намного раньше.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Нести ответственность за своих детей родители могут только в рамках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гражданского судопроизводства при возмещении причиненного вреда.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Если ребенок убил человека, конечно же никто за это не посадит в тюрьму       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его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родителей. Но заставить их выплачивать пострадавшей стороне 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денежную  компенсацию вполне могут.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ст. 1073 и 1074 ГК РФ указаны те лица, которые несут ответственность за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действия несовершеннолетних лиц.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данном контексте законодателем несовершеннолетние разделены на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малолетних – до 14 лет и несовершеннолетних – от 14 до 18 лет.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8" name="Rectangle 60"/>
          <p:cNvSpPr>
            <a:spLocks noChangeArrowheads="1"/>
          </p:cNvSpPr>
          <p:nvPr/>
        </p:nvSpPr>
        <p:spPr bwMode="auto">
          <a:xfrm rot="10800000">
            <a:off x="214282" y="836713"/>
            <a:ext cx="8929750" cy="21431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малолетних могут нести ответственность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следующие категории граждан: </a:t>
            </a:r>
            <a:endParaRPr lang="ru-RU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285720" y="1071546"/>
            <a:ext cx="864399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Родители;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Опекуны и попечители;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Сотрудники образовательных или медицинских учреждений;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Работники организаций для детей, которые остались без попечения родителей;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Прочие организации, которые в период совершения ребенком нарушения отвечали за присмотр за ним.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Ответственность родителей за нарушения и преступления несовершеннолетних сохраняется в течение  3-х лет после лишения родительских прав.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Лица в возрасте от 14 до 18 могут сами выплачивать компенсации причиненного вреда или ущерба, если имеет в это время доход.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же заработок у них отсутствует, это обязанность переходит к родителям.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508042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31" name="Rectangle 44"/>
          <p:cNvSpPr>
            <a:spLocks noChangeArrowheads="1"/>
          </p:cNvSpPr>
          <p:nvPr/>
        </p:nvSpPr>
        <p:spPr bwMode="auto">
          <a:xfrm>
            <a:off x="285720" y="1142984"/>
            <a:ext cx="8715436" cy="535785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28" name="Rectangle 60"/>
          <p:cNvSpPr>
            <a:spLocks noChangeArrowheads="1"/>
          </p:cNvSpPr>
          <p:nvPr/>
        </p:nvSpPr>
        <p:spPr bwMode="auto">
          <a:xfrm rot="10800000">
            <a:off x="214282" y="928667"/>
            <a:ext cx="8929750" cy="21431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обязанности родителей. </a:t>
            </a:r>
            <a:endParaRPr lang="ru-RU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85720" y="1142984"/>
            <a:ext cx="882658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Частным случаем прекращения ответственности за лицо, не достигшее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совершеннолетия, является эмансипация.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Эмансипация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процесс признания ребенка совершеннолетним до наступления его возраста установленной законодательством для этого возрастной границы. 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примеру, если ребенок раньше 18 лет вышел замуж или женился, он считается совершеннолетним. </a:t>
            </a:r>
            <a:endParaRPr kumimoji="0" lang="ru-RU" b="1" i="1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Семейном Кодексе предусмотрены обязанности родителей, которые они в обязательном порядке должны исполнять.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ним, в частности, относятся: </a:t>
            </a:r>
            <a:endParaRPr kumimoji="0" lang="ru-RU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 воспитание ребенка;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Самостоятельный выбор методик воспитания, которые не противоречат безопасности детей и их интересам;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Оказание содействия в психологическом и духовном развитии ребенка;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необходимых условий жизни ребенка, его материальное содержание;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Всестороннее образование ребенка через детские сады, школы, кружки и секции;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31" name="Rectangle 44"/>
          <p:cNvSpPr>
            <a:spLocks noChangeArrowheads="1"/>
          </p:cNvSpPr>
          <p:nvPr/>
        </p:nvSpPr>
        <p:spPr bwMode="auto">
          <a:xfrm>
            <a:off x="214282" y="928670"/>
            <a:ext cx="8929718" cy="571504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romanUcPeriod"/>
            </a:pPr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Ответственность родителей 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несовершеннолетних детей.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214281" y="928670"/>
            <a:ext cx="878687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Защита правовых интересов ребенка в судах или иных органах, где требуется участие законного представителя.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Считается, что родители обязаны по умолчанию исполнять все возложенные на них кодексом обязанности.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же ребенок ведет себя не подобающим образом, нарушает закон и общественный порядок, считается, что это недоработка родителей.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Следовательно, они обязаны отвечать самостоятельно за действия своего плохо воспитанного ребенка.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225183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31" name="Rectangle 44"/>
          <p:cNvSpPr>
            <a:spLocks noChangeArrowheads="1"/>
          </p:cNvSpPr>
          <p:nvPr/>
        </p:nvSpPr>
        <p:spPr bwMode="auto">
          <a:xfrm>
            <a:off x="214282" y="1071546"/>
            <a:ext cx="8929718" cy="564360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sz="1800" dirty="0">
              <a:latin typeface="Arial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Ответственность за ненадлежащее воспитание. 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214281" y="0"/>
            <a:ext cx="8786875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родители игнорируют правила поведения, предусмотренные Семейным Кодексом, значит, они не исполняют свои родительские обязанности.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это существует строгое наказание.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Несоблюдение родительских обязанностей по воспитанию ребенка и заботе о нем может привести к ограничению или полному лишению родительских прав.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Контроль за действиями родителей осуществляют органы опеки и попечительства. Они ставят на учет те семьи, в которых плохие условия содержания детей, родители пьют или избивают детей.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любой момент из этих семей детей могут забрать, отправить в детский дом  и подобрать им новую семью.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226973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8" name="Rectangle 60"/>
          <p:cNvSpPr>
            <a:spLocks noChangeArrowheads="1"/>
          </p:cNvSpPr>
          <p:nvPr/>
        </p:nvSpPr>
        <p:spPr bwMode="auto">
          <a:xfrm rot="10800000">
            <a:off x="214282" y="836713"/>
            <a:ext cx="8929750" cy="21431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1000108"/>
            <a:ext cx="8786874" cy="36933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144000" cy="928669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Основаниями для привлечения родителей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ответственности являются: 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214282" y="1000108"/>
            <a:ext cx="871543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Злоупотребление родительскими правами;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Ненадлежащее исполнение родительских обязанностей;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Умышленное совершение действий, которые нанесли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физический или психологический вред ребенку.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лишения родительских прав к родителям могут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применяться различные штрафные санкции.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злостное уклонение от уплаты алиментов, к примеру, и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вовсе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предусмотрена уголовная ответственность.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Ст. 5.35.1 КоАП РФ предусматривает наказание за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неуплату алиментов более 2 месяцев.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 нарушитель имеет несколько административных штрафов по данной статье, на него возбуждается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уголовное дело.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437858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7" name="Rectangle 60"/>
          <p:cNvSpPr>
            <a:spLocks noChangeArrowheads="1"/>
          </p:cNvSpPr>
          <p:nvPr/>
        </p:nvSpPr>
        <p:spPr bwMode="auto">
          <a:xfrm rot="5400000">
            <a:off x="-2893243" y="3750475"/>
            <a:ext cx="6000768" cy="21428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DDE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6290" y="928670"/>
            <a:ext cx="8857710" cy="32316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endParaRPr lang="ru-RU" sz="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0"/>
          <p:cNvSpPr>
            <a:spLocks noChangeArrowheads="1"/>
          </p:cNvSpPr>
          <p:nvPr/>
        </p:nvSpPr>
        <p:spPr bwMode="auto">
          <a:xfrm>
            <a:off x="0" y="0"/>
            <a:ext cx="9001156" cy="8572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Уголовная ответственность родителей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несовершеннолетних детей. 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285720" y="857232"/>
            <a:ext cx="860132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ст. 20 УК РФ уголовная ответственность подростков 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наступает по общему правилу с 16 лет.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Однако, если ребенком совершается особо тяжкое 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преступление, то он может стать правомерным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субъектом содеянного уже с 14 лет.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таким особо тяжким преступлениям могут быть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отнесены: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Умышленное убийство;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Террористическая деятельность;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Насильственные действия сексуального характера;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Умышленное причинение вреда здоровью тяжкой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степени;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Вымогательство;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Хищение чужого имущества и др.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931210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blipFill>
          <a:blip xmlns:r="http://schemas.openxmlformats.org/officeDocument/2006/relationships" r:embed="rId1"/>
          <a:tile tx="0" ty="0" sx="100000" sy="100000" flip="none" algn="tl"/>
        </a:blipFill>
        <a:ln w="9525">
          <a:solidFill>
            <a:srgbClr val="FF6600"/>
          </a:solidFill>
          <a:miter lim="800000"/>
          <a:headEnd/>
          <a:tailEnd/>
        </a:ln>
      </a:spPr>
      <a:bodyPr wrap="none" anchor="ctr"/>
      <a:lstStyle>
        <a:defPPr algn="r">
          <a:defRPr sz="2500" b="1">
            <a:latin typeface="Tahoma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blipFill>
          <a:blip xmlns:r="http://schemas.openxmlformats.org/officeDocument/2006/relationships" r:embed="rId1"/>
          <a:tile tx="0" ty="0" sx="100000" sy="100000" flip="none" algn="tl"/>
        </a:blipFill>
        <a:ln w="9525">
          <a:solidFill>
            <a:srgbClr val="FF6600"/>
          </a:solidFill>
          <a:miter lim="800000"/>
          <a:headEnd/>
          <a:tailEnd/>
        </a:ln>
      </a:spPr>
      <a:bodyPr wrap="none" anchor="ctr"/>
      <a:lstStyle>
        <a:defPPr algn="r">
          <a:defRPr sz="2500" b="1">
            <a:latin typeface="Tahoma" pitchFamily="34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blipFill>
          <a:blip xmlns:r="http://schemas.openxmlformats.org/officeDocument/2006/relationships" r:embed="rId1"/>
          <a:tile tx="0" ty="0" sx="100000" sy="100000" flip="none" algn="tl"/>
        </a:blipFill>
        <a:ln w="9525">
          <a:solidFill>
            <a:srgbClr val="FF6600"/>
          </a:solidFill>
          <a:miter lim="800000"/>
          <a:headEnd/>
          <a:tailEnd/>
        </a:ln>
      </a:spPr>
      <a:bodyPr wrap="none" anchor="ctr"/>
      <a:lstStyle>
        <a:defPPr algn="r">
          <a:defRPr sz="2500" b="1">
            <a:latin typeface="Tahoma" pitchFamily="34" charset="0"/>
          </a:defRPr>
        </a:defPPr>
      </a:lst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5606</TotalTime>
  <Words>1805</Words>
  <Application>Microsoft Office PowerPoint</Application>
  <PresentationFormat>Экран (4:3)</PresentationFormat>
  <Paragraphs>288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Тема Office</vt:lpstr>
      <vt:lpstr>1_Тема Office</vt:lpstr>
      <vt:lpstr>2_Тема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  Ответственность родителей  за нарушение детьми ПДД.   </vt:lpstr>
      <vt:lpstr>   Ответственность родителей  за нарушение детьми ПДД.    </vt:lpstr>
      <vt:lpstr>  Ответственность родителей  за нарушение детьми ПДД   </vt:lpstr>
      <vt:lpstr>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User</cp:lastModifiedBy>
  <cp:revision>687</cp:revision>
  <dcterms:created xsi:type="dcterms:W3CDTF">2014-05-22T12:43:49Z</dcterms:created>
  <dcterms:modified xsi:type="dcterms:W3CDTF">2021-05-21T11:49:09Z</dcterms:modified>
</cp:coreProperties>
</file>