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62" r:id="rId3"/>
    <p:sldId id="258" r:id="rId4"/>
    <p:sldId id="263" r:id="rId5"/>
    <p:sldId id="293" r:id="rId6"/>
    <p:sldId id="294" r:id="rId7"/>
    <p:sldId id="295" r:id="rId8"/>
    <p:sldId id="296" r:id="rId9"/>
    <p:sldId id="297" r:id="rId10"/>
    <p:sldId id="298" r:id="rId11"/>
    <p:sldId id="282" r:id="rId12"/>
    <p:sldId id="273" r:id="rId13"/>
    <p:sldId id="275" r:id="rId14"/>
    <p:sldId id="266" r:id="rId15"/>
    <p:sldId id="267" r:id="rId16"/>
    <p:sldId id="279" r:id="rId17"/>
    <p:sldId id="269" r:id="rId18"/>
    <p:sldId id="268" r:id="rId19"/>
    <p:sldId id="270" r:id="rId20"/>
    <p:sldId id="281" r:id="rId21"/>
    <p:sldId id="271" r:id="rId22"/>
    <p:sldId id="277" r:id="rId23"/>
    <p:sldId id="278" r:id="rId24"/>
    <p:sldId id="283" r:id="rId25"/>
    <p:sldId id="284" r:id="rId26"/>
    <p:sldId id="285" r:id="rId27"/>
    <p:sldId id="286" r:id="rId28"/>
    <p:sldId id="287" r:id="rId29"/>
    <p:sldId id="299" r:id="rId30"/>
    <p:sldId id="274" r:id="rId31"/>
    <p:sldId id="288" r:id="rId32"/>
    <p:sldId id="289" r:id="rId33"/>
    <p:sldId id="291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8A0000"/>
    <a:srgbClr val="6C0000"/>
    <a:srgbClr val="005000"/>
    <a:srgbClr val="007A00"/>
    <a:srgbClr val="194B32"/>
    <a:srgbClr val="006600"/>
    <a:srgbClr val="7538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6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B4CD6-CC70-4585-8E69-99B3B34AB859}" type="datetimeFigureOut">
              <a:rPr lang="ru-RU"/>
              <a:pPr>
                <a:defRPr/>
              </a:pPr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FB6AE-18B2-40C8-842B-D6F4FF06F5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F2704-315C-44CD-B9C7-5C67A7F250C2}" type="datetimeFigureOut">
              <a:rPr lang="ru-RU"/>
              <a:pPr>
                <a:defRPr/>
              </a:pPr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CB253-3A51-47AF-836C-7964EFC68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20BA0-E979-47FA-9CD6-93632026985A}" type="datetimeFigureOut">
              <a:rPr lang="ru-RU"/>
              <a:pPr>
                <a:defRPr/>
              </a:pPr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3E1B3-AFB1-4A38-86B0-4BE9236FB8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58E0B-CB9E-4587-B480-ACA0AE7EAB7F}" type="datetimeFigureOut">
              <a:rPr lang="ru-RU"/>
              <a:pPr>
                <a:defRPr/>
              </a:pPr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41A9B-79FE-4862-923E-C7F267500F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643C2-B04A-4A52-86E7-B4913CF444F5}" type="datetimeFigureOut">
              <a:rPr lang="ru-RU"/>
              <a:pPr>
                <a:defRPr/>
              </a:pPr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488E4-4081-4DA7-9B56-983CD20E02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72D5C-7541-4B49-9C53-120D55D6602D}" type="datetimeFigureOut">
              <a:rPr lang="ru-RU"/>
              <a:pPr>
                <a:defRPr/>
              </a:pPr>
              <a:t>11.11.2021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147E9-5EA6-4D0D-A25A-61E5C2752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08AEF-7646-4B56-B0DC-A886FD57C6D2}" type="datetimeFigureOut">
              <a:rPr lang="ru-RU"/>
              <a:pPr>
                <a:defRPr/>
              </a:pPr>
              <a:t>11.11.2021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ADE76-C748-41AE-827D-2E8A4CE0DB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D6BCA-1D13-44C1-A6BC-C81E9B086195}" type="datetimeFigureOut">
              <a:rPr lang="ru-RU"/>
              <a:pPr>
                <a:defRPr/>
              </a:pPr>
              <a:t>11.11.2021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39214-6E77-4DAD-BADE-8279D08AB0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32D43-6313-4DDC-87D2-DC519AAF97A9}" type="datetimeFigureOut">
              <a:rPr lang="ru-RU"/>
              <a:pPr>
                <a:defRPr/>
              </a:pPr>
              <a:t>11.11.2021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651C9-C884-4C97-B33C-BBAB67B9E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9D734-179C-4080-B8D5-9545FE5794E9}" type="datetimeFigureOut">
              <a:rPr lang="ru-RU"/>
              <a:pPr>
                <a:defRPr/>
              </a:pPr>
              <a:t>11.11.2021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D4603-CC15-4949-863C-0449236848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D0276-840F-4AC0-B625-F395CC974B90}" type="datetimeFigureOut">
              <a:rPr lang="ru-RU"/>
              <a:pPr>
                <a:defRPr/>
              </a:pPr>
              <a:t>11.11.2021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40F2A-386D-4BF1-9B47-EB48B6E7BF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6551E9B-6354-44F8-8B85-8B1BE09BD919}" type="datetimeFigureOut">
              <a:rPr lang="ru-RU"/>
              <a:pPr>
                <a:defRPr/>
              </a:pPr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A20F678-A2A0-4685-91A6-4594A9E57F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&#1057;&#1080;&#1085;&#1080;&#1095;&#1082;&#1072;.mp4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225" y="3566350"/>
            <a:ext cx="8229600" cy="5297502"/>
          </a:xfrm>
        </p:spPr>
        <p:txBody>
          <a:bodyPr/>
          <a:lstStyle/>
          <a:p>
            <a:endParaRPr lang="ru-RU" sz="3200" dirty="0"/>
          </a:p>
        </p:txBody>
      </p:sp>
      <p:pic>
        <p:nvPicPr>
          <p:cNvPr id="1026" name="Picture 2" descr="http://itd3.mycdn.me/image?id=901855109314&amp;t=20&amp;plc=MOBILE&amp;tkn=*pndO6JodlQ9QUVqxjOb_VRBHVI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0" y="82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274638"/>
            <a:ext cx="8606930" cy="553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70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sz="half" idx="2"/>
          </p:nvPr>
        </p:nvSpPr>
        <p:spPr>
          <a:xfrm>
            <a:off x="0" y="3714752"/>
            <a:ext cx="9001156" cy="2411411"/>
          </a:xfrm>
        </p:spPr>
        <p:txBody>
          <a:bodyPr/>
          <a:lstStyle/>
          <a:p>
            <a:r>
              <a:rPr lang="ru-RU" b="1" dirty="0" smtClean="0"/>
              <a:t> Лесных птиц, в том числе и синиц, нельзя кормить чёрным хлебом. Птицы часто оставляют часть корма в зобу, где хлеб быстро набухает и бродит. Особенно опасен ржаной хлеб, потому что в него добавляют больше дрожжей, чем в пшеничный.</a:t>
            </a:r>
            <a:endParaRPr lang="ru-RU" b="1" dirty="0"/>
          </a:p>
        </p:txBody>
      </p:sp>
      <p:pic>
        <p:nvPicPr>
          <p:cNvPr id="8" name="Рисунок 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71736" y="428603"/>
            <a:ext cx="4000528" cy="3349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>
                <a:solidFill>
                  <a:srgbClr val="8A0000"/>
                </a:solidFill>
              </a:rPr>
              <a:t>Почему именно Синичкин день?</a:t>
            </a:r>
            <a:br>
              <a:rPr lang="ru-RU" sz="4000" b="1" smtClean="0">
                <a:solidFill>
                  <a:srgbClr val="8A0000"/>
                </a:solidFill>
              </a:rPr>
            </a:br>
            <a:endParaRPr lang="ru-RU" sz="4000" b="1" smtClean="0">
              <a:solidFill>
                <a:srgbClr val="8A0000"/>
              </a:solidFill>
            </a:endParaRPr>
          </a:p>
        </p:txBody>
      </p:sp>
      <p:sp>
        <p:nvSpPr>
          <p:cNvPr id="36869" name="Rectangle 5"/>
          <p:cNvSpPr>
            <a:spLocks noGrp="1"/>
          </p:cNvSpPr>
          <p:nvPr>
            <p:ph type="body" sz="half" idx="2"/>
          </p:nvPr>
        </p:nvSpPr>
        <p:spPr>
          <a:xfrm>
            <a:off x="4214810" y="857232"/>
            <a:ext cx="4643470" cy="5268931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b="1" dirty="0" smtClean="0"/>
              <a:t>Да потому что синица – для Руси божья птица. Раньше в старину на неё гадали: бросали крошки хлеба, кусочки сала и наблюдали: если синичка сначала станет клевать сало, то в доме будет вестись живность, если станет клевать крошки хлеба, то будет в доме достаток.</a:t>
            </a:r>
          </a:p>
          <a:p>
            <a:pPr>
              <a:lnSpc>
                <a:spcPct val="90000"/>
              </a:lnSpc>
            </a:pPr>
            <a:r>
              <a:rPr lang="ru-RU" sz="2400" b="1" dirty="0" smtClean="0"/>
              <a:t>    В народе говорили «Невелика птичка синичка, а свой праздник знает».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/>
          </a:p>
        </p:txBody>
      </p:sp>
      <p:pic>
        <p:nvPicPr>
          <p:cNvPr id="36870" name="Picture 6" descr="pt_sinit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908050"/>
            <a:ext cx="3665537" cy="2443163"/>
          </a:xfrm>
          <a:prstGeom prst="rect">
            <a:avLst/>
          </a:prstGeom>
          <a:noFill/>
        </p:spPr>
      </p:pic>
      <p:pic>
        <p:nvPicPr>
          <p:cNvPr id="36871" name="Picture 7" descr="pt_sinitca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00438"/>
            <a:ext cx="3522663" cy="2347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>
                <a:solidFill>
                  <a:srgbClr val="8A0000"/>
                </a:solidFill>
              </a:rPr>
              <a:t>Почему именно Синичкин день?</a:t>
            </a:r>
          </a:p>
        </p:txBody>
      </p:sp>
      <p:sp>
        <p:nvSpPr>
          <p:cNvPr id="41989" name="Rectangle 5"/>
          <p:cNvSpPr>
            <a:spLocks noGrp="1"/>
          </p:cNvSpPr>
          <p:nvPr>
            <p:ph type="body" sz="half" idx="1"/>
          </p:nvPr>
        </p:nvSpPr>
        <p:spPr>
          <a:xfrm>
            <a:off x="457200" y="1484313"/>
            <a:ext cx="3538538" cy="4321175"/>
          </a:xfrm>
        </p:spPr>
        <p:txBody>
          <a:bodyPr/>
          <a:lstStyle/>
          <a:p>
            <a:endParaRPr lang="ru-RU" sz="2400" smtClean="0"/>
          </a:p>
        </p:txBody>
      </p:sp>
      <p:sp>
        <p:nvSpPr>
          <p:cNvPr id="41990" name="Rectangle 6"/>
          <p:cNvSpPr>
            <a:spLocks noGrp="1"/>
          </p:cNvSpPr>
          <p:nvPr>
            <p:ph type="body" sz="half" idx="2"/>
          </p:nvPr>
        </p:nvSpPr>
        <p:spPr>
          <a:xfrm>
            <a:off x="3500430" y="1268413"/>
            <a:ext cx="5429288" cy="4465637"/>
          </a:xfrm>
        </p:spPr>
        <p:txBody>
          <a:bodyPr/>
          <a:lstStyle/>
          <a:p>
            <a:r>
              <a:rPr lang="ru-RU" sz="2400" b="1" dirty="0" smtClean="0"/>
              <a:t>В народном календаре 12 ноября значится как день памяти православного святого Зиновия </a:t>
            </a:r>
            <a:r>
              <a:rPr lang="ru-RU" sz="2400" b="1" dirty="0" err="1" smtClean="0"/>
              <a:t>Синичника</a:t>
            </a:r>
            <a:r>
              <a:rPr lang="ru-RU" sz="2400" b="1" dirty="0" smtClean="0"/>
              <a:t>, который мог исцелять людей.</a:t>
            </a:r>
          </a:p>
          <a:p>
            <a:r>
              <a:rPr lang="ru-RU" sz="2400" b="1" dirty="0" smtClean="0"/>
              <a:t> По народным приметам, именно к этому времени синицы, предчувствуя скорые холода, перелетали из лесов ближе к человеческому жилью и ждали помощи от людей</a:t>
            </a:r>
          </a:p>
        </p:txBody>
      </p:sp>
      <p:pic>
        <p:nvPicPr>
          <p:cNvPr id="41991" name="Picture 7" descr="Cвященномученик Зиновий, епископ Егейск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142984"/>
            <a:ext cx="2705100" cy="5229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/>
          </p:cNvSpPr>
          <p:nvPr>
            <p:ph type="body" idx="1"/>
          </p:nvPr>
        </p:nvSpPr>
        <p:spPr>
          <a:xfrm>
            <a:off x="214282" y="285728"/>
            <a:ext cx="8472518" cy="451169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b="1" dirty="0" smtClean="0"/>
              <a:t>Наши предки замечали: если птицы целыми стайками появлялись у дома, значит, вот-вот грянут морозы. А еще</a:t>
            </a:r>
            <a:r>
              <a:rPr lang="ru-RU" sz="2800" b="1" dirty="0" smtClean="0">
                <a:solidFill>
                  <a:srgbClr val="CC0000"/>
                </a:solidFill>
              </a:rPr>
              <a:t>12 ноября наши наблюдательные предки предсказывали погоду по особым приметам:</a:t>
            </a:r>
          </a:p>
          <a:p>
            <a:pPr>
              <a:lnSpc>
                <a:spcPct val="80000"/>
              </a:lnSpc>
            </a:pPr>
            <a:r>
              <a:rPr lang="ru-RU" sz="2800" b="1" dirty="0" smtClean="0"/>
              <a:t>если синица свистит – быть ясному дню,</a:t>
            </a:r>
          </a:p>
          <a:p>
            <a:pPr>
              <a:lnSpc>
                <a:spcPct val="80000"/>
              </a:lnSpc>
            </a:pPr>
            <a:r>
              <a:rPr lang="ru-RU" sz="2800" b="1" dirty="0" smtClean="0"/>
              <a:t>если пищит – быть ночному морозу,</a:t>
            </a:r>
          </a:p>
          <a:p>
            <a:pPr>
              <a:lnSpc>
                <a:spcPct val="80000"/>
              </a:lnSpc>
            </a:pPr>
            <a:r>
              <a:rPr lang="ru-RU" sz="2800" b="1" dirty="0" smtClean="0"/>
              <a:t>собирается много синиц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dirty="0" smtClean="0"/>
              <a:t>    на кормушках – к метели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800" b="1" dirty="0" smtClean="0"/>
              <a:t>     и снегопаду.</a:t>
            </a:r>
          </a:p>
          <a:p>
            <a:pPr>
              <a:lnSpc>
                <a:spcPct val="80000"/>
              </a:lnSpc>
            </a:pPr>
            <a:endParaRPr lang="ru-RU" sz="2800" b="1" dirty="0" smtClean="0"/>
          </a:p>
        </p:txBody>
      </p:sp>
      <p:pic>
        <p:nvPicPr>
          <p:cNvPr id="25604" name="Picture 4" descr="204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3071810"/>
            <a:ext cx="4094368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8488" cy="850900"/>
          </a:xfrm>
        </p:spPr>
        <p:txBody>
          <a:bodyPr/>
          <a:lstStyle/>
          <a:p>
            <a:r>
              <a:rPr lang="ru-RU" dirty="0" smtClean="0">
                <a:solidFill>
                  <a:srgbClr val="8A0000"/>
                </a:solidFill>
              </a:rPr>
              <a:t>Интересные факты о синицах</a:t>
            </a:r>
          </a:p>
        </p:txBody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r>
              <a:rPr lang="ru-RU" smtClean="0"/>
              <a:t>Кстати, название «синица» произошло вовсе не от синего оперения этих птиц, как многие могут подумать. Свое имя они получили за звонкие песни, напоминающие перезвон колокольчика: «Зинь-зинь!» или «Синь-синь!».</a:t>
            </a:r>
          </a:p>
          <a:p>
            <a:pPr>
              <a:buFont typeface="Arial" charset="0"/>
              <a:buNone/>
            </a:pPr>
            <a:r>
              <a:rPr lang="ru-RU" smtClean="0"/>
              <a:t>    </a:t>
            </a:r>
          </a:p>
        </p:txBody>
      </p:sp>
      <p:pic>
        <p:nvPicPr>
          <p:cNvPr id="26629" name="Picture 5" descr="Праздник 12 ноября – Синичкин ден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3644900"/>
            <a:ext cx="38100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Есть у синицы маленькая слабость – им требуется круглый год свежая вода. Конечно, это не означает, что птички не будут пить из луж. Однако сначала птицы будут искать источник хорошей воды</a:t>
            </a:r>
            <a:endParaRPr lang="ru-RU" dirty="0"/>
          </a:p>
        </p:txBody>
      </p:sp>
      <p:sp>
        <p:nvSpPr>
          <p:cNvPr id="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8A0000"/>
                </a:solidFill>
              </a:rPr>
              <a:t>Интересные факты о синицах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8A0000"/>
                </a:solidFill>
              </a:rPr>
              <a:t>Интересные факты о синицах</a:t>
            </a:r>
          </a:p>
        </p:txBody>
      </p:sp>
      <p:sp>
        <p:nvSpPr>
          <p:cNvPr id="2969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С XVII века царскими указами запрещалось убивать синиц. А тому, кто убьет это пернатое, полагалось суровое наказание — могли либо высечь,                                   либо взять                                                 крупный штраф. </a:t>
            </a:r>
          </a:p>
        </p:txBody>
      </p:sp>
      <p:pic>
        <p:nvPicPr>
          <p:cNvPr id="29700" name="Picture 4" descr="вкусная ед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3141663"/>
            <a:ext cx="3851275" cy="25161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8A0000"/>
                </a:solidFill>
              </a:rPr>
              <a:t>Интересные факты о синицах</a:t>
            </a:r>
          </a:p>
        </p:txBody>
      </p:sp>
      <p:sp>
        <p:nvSpPr>
          <p:cNvPr id="27651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400" smtClean="0"/>
              <a:t>Специалисты-орнитологи утверждают, что именно полет синицы — это яркий пример экономного расхода сил и энергии. Именно поэтому птички-синички летают с огромной скоростью, но при этом довольно редко взмахивают крыльями. </a:t>
            </a:r>
          </a:p>
        </p:txBody>
      </p:sp>
      <p:sp>
        <p:nvSpPr>
          <p:cNvPr id="27653" name="Rectangle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2400" smtClean="0"/>
          </a:p>
        </p:txBody>
      </p:sp>
      <p:pic>
        <p:nvPicPr>
          <p:cNvPr id="27654" name="Picture 6" descr="Взмах крылье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628775"/>
            <a:ext cx="3546475" cy="4171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rgbClr val="8A0000"/>
                </a:solidFill>
              </a:rPr>
              <a:t>Интересные факты о синицах</a:t>
            </a:r>
          </a:p>
        </p:txBody>
      </p:sp>
      <p:sp>
        <p:nvSpPr>
          <p:cNvPr id="30725" name="Rectangle 5"/>
          <p:cNvSpPr>
            <a:spLocks noGrp="1"/>
          </p:cNvSpPr>
          <p:nvPr>
            <p:ph type="body" sz="half" idx="1"/>
          </p:nvPr>
        </p:nvSpPr>
        <p:spPr>
          <a:xfrm>
            <a:off x="457200" y="1142984"/>
            <a:ext cx="4038600" cy="4983179"/>
          </a:xfrm>
        </p:spPr>
        <p:txBody>
          <a:bodyPr/>
          <a:lstStyle/>
          <a:p>
            <a:r>
              <a:rPr lang="ru-RU" sz="2400" b="1" dirty="0" smtClean="0"/>
              <a:t>за сутки синица кормит своих птенцов тысячу раз (до 60 раз в час);</a:t>
            </a:r>
          </a:p>
          <a:p>
            <a:r>
              <a:rPr lang="ru-RU" sz="2400" b="1" dirty="0" smtClean="0">
                <a:solidFill>
                  <a:srgbClr val="CC0000"/>
                </a:solidFill>
              </a:rPr>
              <a:t>- без дополнительной подкормки человеком из 10 синиц к весне выживают только две</a:t>
            </a:r>
            <a:r>
              <a:rPr lang="ru-RU" sz="2400" b="1" dirty="0" smtClean="0"/>
              <a:t>;</a:t>
            </a:r>
          </a:p>
          <a:p>
            <a:r>
              <a:rPr lang="ru-RU" sz="2400" b="1" dirty="0" smtClean="0"/>
              <a:t>- синица за сутки съедает столько насекомых, сколько весит сама.</a:t>
            </a:r>
            <a:r>
              <a:rPr lang="ru-RU" sz="2400" dirty="0" smtClean="0"/>
              <a:t> </a:t>
            </a:r>
          </a:p>
          <a:p>
            <a:r>
              <a:rPr lang="ru-RU" sz="2400" b="1" dirty="0" smtClean="0"/>
              <a:t>в природе синицы живут 1-3 года, а в неволе могут прожить даже до 15 лет.</a:t>
            </a:r>
          </a:p>
          <a:p>
            <a:endParaRPr lang="ru-RU" sz="2400" b="1" dirty="0" smtClean="0"/>
          </a:p>
          <a:p>
            <a:endParaRPr lang="ru-RU" sz="2400" dirty="0" smtClean="0"/>
          </a:p>
        </p:txBody>
      </p:sp>
      <p:sp>
        <p:nvSpPr>
          <p:cNvPr id="30726" name="Rectangle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2400" smtClean="0"/>
          </a:p>
        </p:txBody>
      </p:sp>
      <p:pic>
        <p:nvPicPr>
          <p:cNvPr id="30724" name="Рисунок 5" descr="0_3dae7_4f8d5d19_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628775"/>
            <a:ext cx="4043362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7414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196975"/>
            <a:ext cx="4038600" cy="4392613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Несколько лет назад в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России появился еще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один экологический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праздник –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smtClean="0">
                <a:solidFill>
                  <a:srgbClr val="CC0000"/>
                </a:solidFill>
              </a:rPr>
              <a:t>        Синичкин день</a:t>
            </a:r>
            <a:r>
              <a:rPr lang="ru-RU" b="1" smtClean="0"/>
              <a:t>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Он создан по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инициативе Союза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охраны птиц России и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b="1" smtClean="0"/>
              <a:t>отмечается </a:t>
            </a:r>
            <a:r>
              <a:rPr lang="ru-RU" b="1" smtClean="0">
                <a:solidFill>
                  <a:srgbClr val="CC0000"/>
                </a:solidFill>
              </a:rPr>
              <a:t>12 ноября</a:t>
            </a:r>
          </a:p>
          <a:p>
            <a:pPr>
              <a:lnSpc>
                <a:spcPct val="90000"/>
              </a:lnSpc>
            </a:pPr>
            <a:endParaRPr lang="ru-RU" smtClean="0"/>
          </a:p>
        </p:txBody>
      </p:sp>
      <p:pic>
        <p:nvPicPr>
          <p:cNvPr id="17415" name="Picture 7" descr="синица с шишками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981075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sz="half" idx="2"/>
          </p:nvPr>
        </p:nvSpPr>
        <p:spPr>
          <a:xfrm>
            <a:off x="214282" y="642918"/>
            <a:ext cx="8501122" cy="4929222"/>
          </a:xfrm>
        </p:spPr>
        <p:txBody>
          <a:bodyPr/>
          <a:lstStyle/>
          <a:p>
            <a:r>
              <a:rPr lang="ru-RU" b="1" dirty="0" smtClean="0"/>
              <a:t>Большая синица </a:t>
            </a:r>
          </a:p>
          <a:p>
            <a:pPr>
              <a:buNone/>
            </a:pPr>
            <a:r>
              <a:rPr lang="ru-RU" b="1" dirty="0" smtClean="0"/>
              <a:t>не делает запасов на зиму, </a:t>
            </a:r>
          </a:p>
          <a:p>
            <a:pPr>
              <a:buNone/>
            </a:pPr>
            <a:r>
              <a:rPr lang="ru-RU" b="1" dirty="0" smtClean="0"/>
              <a:t>но легко находит запасы, </a:t>
            </a:r>
          </a:p>
          <a:p>
            <a:pPr>
              <a:buNone/>
            </a:pPr>
            <a:r>
              <a:rPr lang="ru-RU" b="1" dirty="0" smtClean="0"/>
              <a:t>сделанные другими </a:t>
            </a:r>
          </a:p>
          <a:p>
            <a:pPr>
              <a:buNone/>
            </a:pPr>
            <a:r>
              <a:rPr lang="ru-RU" b="1" dirty="0" smtClean="0"/>
              <a:t>птицами и зверями. </a:t>
            </a:r>
          </a:p>
          <a:p>
            <a:r>
              <a:rPr lang="ru-RU" b="1" dirty="0" smtClean="0"/>
              <a:t>В Британии известны своей способностью открывать закрытые фольгой молочные бутылки, оставленные молочниками возле дверей домов, и поедать плавающие там сливки.</a:t>
            </a:r>
            <a:endParaRPr lang="ru-RU" b="1" dirty="0"/>
          </a:p>
        </p:txBody>
      </p:sp>
      <p:pic>
        <p:nvPicPr>
          <p:cNvPr id="8194" name="Picture 2" descr="C:\Users\Лариса\Desktop\подгот 09.02.19\подг.09.02.19\Крылья-большой-синицы-фото-лат.-Parus-majo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57166"/>
            <a:ext cx="4038600" cy="29414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>
                <a:solidFill>
                  <a:srgbClr val="6C0000"/>
                </a:solidFill>
              </a:rPr>
              <a:t>Синица считается одной из самых популярных птиц в нашей стране.</a:t>
            </a:r>
            <a:endParaRPr lang="ru-RU" sz="2800" smtClean="0">
              <a:solidFill>
                <a:srgbClr val="6C0000"/>
              </a:solidFill>
            </a:endParaRPr>
          </a:p>
        </p:txBody>
      </p:sp>
      <p:sp>
        <p:nvSpPr>
          <p:cNvPr id="32771" name="Rectangle 3"/>
          <p:cNvSpPr>
            <a:spLocks noGrp="1"/>
          </p:cNvSpPr>
          <p:nvPr>
            <p:ph type="body" sz="half" idx="1"/>
          </p:nvPr>
        </p:nvSpPr>
        <p:spPr>
          <a:xfrm>
            <a:off x="250825" y="1600200"/>
            <a:ext cx="4244975" cy="4525963"/>
          </a:xfrm>
        </p:spPr>
        <p:txBody>
          <a:bodyPr/>
          <a:lstStyle/>
          <a:p>
            <a:r>
              <a:rPr lang="ru-RU" sz="2400" smtClean="0"/>
              <a:t>Достаточно вспомнить пословицу: Лучше синица в руках, чем журавль в небе. Впрочем, синички не любят тесных контактов с людьми и предпочитают держаться на расстоянии. Даже во время больших холодов синички стараются брать еду из рук человека на лету. </a:t>
            </a:r>
          </a:p>
        </p:txBody>
      </p:sp>
      <p:sp>
        <p:nvSpPr>
          <p:cNvPr id="32772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2400" smtClean="0"/>
          </a:p>
        </p:txBody>
      </p:sp>
      <p:pic>
        <p:nvPicPr>
          <p:cNvPr id="32773" name="Picture 5" descr="2009_11_25_IMG_010528_filter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060575"/>
            <a:ext cx="4200525" cy="2962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Огнеголовый</a:t>
            </a:r>
            <a:r>
              <a:rPr lang="ru-RU" dirty="0" smtClean="0"/>
              <a:t> ремез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5720" y="4929198"/>
            <a:ext cx="8501122" cy="1000132"/>
          </a:xfrm>
        </p:spPr>
        <p:txBody>
          <a:bodyPr/>
          <a:lstStyle/>
          <a:p>
            <a:r>
              <a:rPr lang="ru-RU" b="1" dirty="0" smtClean="0"/>
              <a:t>Самая маленький представитель семейства  с длиной тела до 10 см и весом в 7 г.</a:t>
            </a:r>
            <a:endParaRPr lang="ru-RU" b="1" dirty="0"/>
          </a:p>
        </p:txBody>
      </p:sp>
      <p:pic>
        <p:nvPicPr>
          <p:cNvPr id="1026" name="Picture 2" descr="C:\Users\Лариса\Desktop\подгот 09.02.19\подг.09.02.19\Огненноголовый-ремез-фото-лат.-Cephalopyrus-flammicep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214422"/>
            <a:ext cx="5572164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796908"/>
          </a:xfrm>
        </p:spPr>
        <p:txBody>
          <a:bodyPr/>
          <a:lstStyle/>
          <a:p>
            <a:r>
              <a:rPr lang="ru-RU" sz="4000" dirty="0" smtClean="0"/>
              <a:t>Долгохвостая синица (</a:t>
            </a:r>
            <a:r>
              <a:rPr lang="ru-RU" sz="4000" dirty="0" err="1" smtClean="0"/>
              <a:t>апполоновка</a:t>
            </a:r>
            <a:r>
              <a:rPr lang="ru-RU" sz="4000" dirty="0" smtClean="0"/>
              <a:t>)</a:t>
            </a:r>
            <a:endParaRPr lang="ru-RU" sz="4000" dirty="0"/>
          </a:p>
        </p:txBody>
      </p:sp>
      <p:pic>
        <p:nvPicPr>
          <p:cNvPr id="5" name="Picture 2" descr="C:\Users\Лариса\Desktop\подгот 09.02.19\подг.09.02.19\010333e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071545"/>
            <a:ext cx="5266616" cy="3429025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sz="half" idx="2"/>
          </p:nvPr>
        </p:nvSpPr>
        <p:spPr>
          <a:xfrm>
            <a:off x="285720" y="4500570"/>
            <a:ext cx="8572560" cy="11430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b="1" dirty="0" smtClean="0"/>
              <a:t> Она умеет очень красиво петь. Именно поэтому птицеводы, которые хотят научить петь других птиц, берут для них в качестве учителя долгохвостую синичку. </a:t>
            </a:r>
            <a:endParaRPr lang="ru-RU" sz="24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Гималайская - </a:t>
            </a:r>
            <a:r>
              <a:rPr lang="ru-RU" dirty="0" err="1" smtClean="0"/>
              <a:t>пеночковая</a:t>
            </a:r>
            <a:r>
              <a:rPr lang="ru-RU" dirty="0" smtClean="0"/>
              <a:t> синица</a:t>
            </a:r>
            <a:endParaRPr lang="ru-RU" dirty="0"/>
          </a:p>
        </p:txBody>
      </p:sp>
      <p:pic>
        <p:nvPicPr>
          <p:cNvPr id="2050" name="Picture 2" descr="C:\Users\Лариса\Desktop\подгот 09.02.19\подг.09.02.19\Гималайская-пеночковая-синица-фото-лат.-Sylviparus-modestu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000100" y="1357298"/>
            <a:ext cx="6357982" cy="52665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Хохлатая синица</a:t>
            </a:r>
            <a:endParaRPr lang="ru-RU" dirty="0"/>
          </a:p>
        </p:txBody>
      </p:sp>
      <p:pic>
        <p:nvPicPr>
          <p:cNvPr id="3074" name="Picture 2" descr="C:\Users\Лариса\Desktop\подгот 09.02.19\подг.09.02.19\Глаз-хохлатой-синицы-фото-лат.-Lophophanes-cristatu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285860"/>
            <a:ext cx="5643602" cy="50604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Острохохлая</a:t>
            </a:r>
            <a:r>
              <a:rPr lang="ru-RU" dirty="0" smtClean="0"/>
              <a:t> синица</a:t>
            </a:r>
            <a:endParaRPr lang="ru-RU" dirty="0"/>
          </a:p>
        </p:txBody>
      </p:sp>
      <p:pic>
        <p:nvPicPr>
          <p:cNvPr id="4098" name="Picture 2" descr="C:\Users\Лариса\Desktop\подгот 09.02.19\подг.09.02.19\Ноги-острохохлой-синицы-фото-лат.-Baeolophus-bicolo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285860"/>
            <a:ext cx="5857916" cy="5330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Тиссовая</a:t>
            </a:r>
            <a:r>
              <a:rPr lang="ru-RU" dirty="0" smtClean="0"/>
              <a:t> синица</a:t>
            </a:r>
            <a:endParaRPr lang="ru-RU" dirty="0"/>
          </a:p>
        </p:txBody>
      </p:sp>
      <p:pic>
        <p:nvPicPr>
          <p:cNvPr id="5122" name="Picture 2" descr="C:\Users\Лариса\Desktop\подгот 09.02.19\подг.09.02.19\Окрас-тиссовой-синицы-фото-лат.-Sittiparus-variu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14421"/>
            <a:ext cx="7429552" cy="5386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Большая синица</a:t>
            </a:r>
            <a:endParaRPr lang="ru-RU" dirty="0"/>
          </a:p>
        </p:txBody>
      </p:sp>
      <p:pic>
        <p:nvPicPr>
          <p:cNvPr id="6146" name="Picture 2" descr="C:\Users\Лариса\Desktop\подгот 09.02.19\подг.09.02.19\89495df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357298"/>
            <a:ext cx="7397853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274638"/>
            <a:ext cx="8568952" cy="5851525"/>
          </a:xfrm>
        </p:spPr>
        <p:txBody>
          <a:bodyPr/>
          <a:lstStyle/>
          <a:p>
            <a:r>
              <a:rPr lang="ru-RU" sz="4800" dirty="0"/>
              <a:t>Сало, крупа, хлебные крошки, конфеты, ягоды рябины,  остатки каши, творог, отварное яйцо, семечки тыквы,  семечки подсолнуха, орехи, кусочки фруктов, сливочное масло.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5767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Rectangle 7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endParaRPr lang="ru-RU" sz="4000" smtClean="0"/>
          </a:p>
        </p:txBody>
      </p:sp>
      <p:sp>
        <p:nvSpPr>
          <p:cNvPr id="14338" name="Содержимое 5"/>
          <p:cNvSpPr>
            <a:spLocks noGrp="1"/>
          </p:cNvSpPr>
          <p:nvPr>
            <p:ph type="body" idx="1"/>
          </p:nvPr>
        </p:nvSpPr>
        <p:spPr>
          <a:xfrm>
            <a:off x="457200" y="981075"/>
            <a:ext cx="8229600" cy="5145088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Font typeface="Arial" charset="0"/>
              <a:buNone/>
            </a:pPr>
            <a:r>
              <a:rPr lang="ru-RU" smtClean="0"/>
              <a:t> В этот день жители разных населенных пунктов страны готовятся к встрече «зимних гостей» – птиц, остающихся на зимовку в наших краях: синиц, щеглов, снегирей, соек, чечеток, свиристелей. </a:t>
            </a:r>
          </a:p>
        </p:txBody>
      </p:sp>
      <p:pic>
        <p:nvPicPr>
          <p:cNvPr id="14344" name="Picture 3" descr="C:\Documents and Settings\Administrator\Мои документы\Мои рисунки\пр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357563"/>
            <a:ext cx="2252662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3429000"/>
            <a:ext cx="2663825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0" descr="три на елк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4076700"/>
            <a:ext cx="2847975" cy="1898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Grp="1"/>
          </p:cNvSpPr>
          <p:nvPr>
            <p:ph type="title"/>
          </p:nvPr>
        </p:nvSpPr>
        <p:spPr>
          <a:xfrm>
            <a:off x="285720" y="214290"/>
            <a:ext cx="7239029" cy="80961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8A0000"/>
                </a:solidFill>
              </a:rPr>
              <a:t>Покормите птиц</a:t>
            </a:r>
            <a:r>
              <a:rPr lang="ru-RU" sz="4000" b="1" dirty="0" smtClean="0">
                <a:solidFill>
                  <a:srgbClr val="8A0000"/>
                </a:solidFill>
              </a:rPr>
              <a:t>  </a:t>
            </a:r>
            <a:r>
              <a:rPr lang="ru-RU" sz="2800" i="1" dirty="0" smtClean="0">
                <a:solidFill>
                  <a:srgbClr val="8A0000"/>
                </a:solidFill>
              </a:rPr>
              <a:t>Александр Яшин</a:t>
            </a:r>
            <a:endParaRPr lang="ru-RU" sz="4000" i="1" dirty="0" smtClean="0">
              <a:solidFill>
                <a:srgbClr val="8A0000"/>
              </a:solidFill>
            </a:endParaRPr>
          </a:p>
        </p:txBody>
      </p:sp>
      <p:sp>
        <p:nvSpPr>
          <p:cNvPr id="38917" name="Rectangle 5"/>
          <p:cNvSpPr>
            <a:spLocks noGrp="1"/>
          </p:cNvSpPr>
          <p:nvPr>
            <p:ph type="body" sz="half" idx="1"/>
          </p:nvPr>
        </p:nvSpPr>
        <p:spPr>
          <a:xfrm>
            <a:off x="142844" y="928670"/>
            <a:ext cx="6929486" cy="52864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 dirty="0" smtClean="0"/>
              <a:t>Покормите птиц зимой!</a:t>
            </a:r>
            <a:br>
              <a:rPr lang="ru-RU" sz="2400" b="1" dirty="0" smtClean="0"/>
            </a:br>
            <a:r>
              <a:rPr lang="ru-RU" sz="2400" b="1" dirty="0" smtClean="0"/>
              <a:t>Пусть со всех концов </a:t>
            </a:r>
            <a:br>
              <a:rPr lang="ru-RU" sz="2400" b="1" dirty="0" smtClean="0"/>
            </a:br>
            <a:r>
              <a:rPr lang="ru-RU" sz="2400" b="1" dirty="0" smtClean="0"/>
              <a:t>К вам слетятся, как домой стайки на крыльцо.</a:t>
            </a:r>
            <a:br>
              <a:rPr lang="ru-RU" sz="2400" b="1" dirty="0" smtClean="0"/>
            </a:br>
            <a:r>
              <a:rPr lang="ru-RU" sz="2400" b="1" dirty="0" smtClean="0"/>
              <a:t>Не богаты их корма: горсть зерна нужна</a:t>
            </a:r>
            <a:br>
              <a:rPr lang="ru-RU" sz="2400" b="1" dirty="0" smtClean="0"/>
            </a:br>
            <a:r>
              <a:rPr lang="ru-RU" sz="2400" b="1" dirty="0" smtClean="0"/>
              <a:t>Горсть одна – и не страшна</a:t>
            </a:r>
            <a:br>
              <a:rPr lang="ru-RU" sz="2400" b="1" dirty="0" smtClean="0"/>
            </a:br>
            <a:r>
              <a:rPr lang="ru-RU" sz="2400" b="1" dirty="0" smtClean="0"/>
              <a:t>Будет им зима.</a:t>
            </a:r>
            <a:br>
              <a:rPr lang="ru-RU" sz="2400" b="1" dirty="0" smtClean="0"/>
            </a:br>
            <a:r>
              <a:rPr lang="ru-RU" sz="2400" b="1" dirty="0" smtClean="0"/>
              <a:t>Сколько гибнет их – не счесть,</a:t>
            </a:r>
            <a:br>
              <a:rPr lang="ru-RU" sz="2400" b="1" dirty="0" smtClean="0"/>
            </a:br>
            <a:r>
              <a:rPr lang="ru-RU" sz="2400" b="1" dirty="0" smtClean="0"/>
              <a:t>Видеть тяжело,</a:t>
            </a:r>
            <a:br>
              <a:rPr lang="ru-RU" sz="2400" b="1" dirty="0" smtClean="0"/>
            </a:br>
            <a:r>
              <a:rPr lang="ru-RU" sz="2400" b="1" dirty="0" smtClean="0"/>
              <a:t>А ведь в нашем сердце есть</a:t>
            </a:r>
            <a:br>
              <a:rPr lang="ru-RU" sz="2400" b="1" dirty="0" smtClean="0"/>
            </a:br>
            <a:r>
              <a:rPr lang="ru-RU" sz="2400" b="1" dirty="0" smtClean="0"/>
              <a:t>И для птиц тепло.</a:t>
            </a:r>
            <a:br>
              <a:rPr lang="ru-RU" sz="2400" b="1" dirty="0" smtClean="0"/>
            </a:br>
            <a:r>
              <a:rPr lang="ru-RU" sz="2400" b="1" dirty="0" smtClean="0"/>
              <a:t>Разве можно забывать -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dirty="0" smtClean="0"/>
              <a:t>       Улететь могли,</a:t>
            </a:r>
            <a:br>
              <a:rPr lang="ru-RU" sz="2400" b="1" dirty="0" smtClean="0"/>
            </a:br>
            <a:r>
              <a:rPr lang="ru-RU" sz="2400" b="1" dirty="0" smtClean="0"/>
              <a:t>А остались зимовать заодно с людьми.</a:t>
            </a:r>
            <a:br>
              <a:rPr lang="ru-RU" sz="2400" b="1" dirty="0" smtClean="0"/>
            </a:br>
            <a:r>
              <a:rPr lang="ru-RU" sz="2400" b="1" dirty="0" smtClean="0"/>
              <a:t>Приучите птиц в мороз к своему окну,</a:t>
            </a:r>
            <a:br>
              <a:rPr lang="ru-RU" sz="2400" b="1" dirty="0" smtClean="0"/>
            </a:br>
            <a:r>
              <a:rPr lang="ru-RU" sz="2400" b="1" dirty="0" smtClean="0"/>
              <a:t>Чтоб без песен не пришлось </a:t>
            </a:r>
            <a:br>
              <a:rPr lang="ru-RU" sz="2400" b="1" dirty="0" smtClean="0"/>
            </a:br>
            <a:r>
              <a:rPr lang="ru-RU" sz="2400" b="1" dirty="0" smtClean="0"/>
              <a:t>Нам встречать весну.</a:t>
            </a:r>
            <a:r>
              <a:rPr lang="ru-RU" sz="2400" dirty="0" smtClean="0"/>
              <a:t>  </a:t>
            </a:r>
          </a:p>
        </p:txBody>
      </p:sp>
      <p:pic>
        <p:nvPicPr>
          <p:cNvPr id="38919" name="Picture 2" descr="C:\Documents and Settings\Administrator\Мои документы\Мои рисунки\79699955_large_p86_56888990_0_3e428_37319f0d_1l1.jpg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516688" y="549275"/>
            <a:ext cx="2243137" cy="2117725"/>
          </a:xfrm>
          <a:noFill/>
          <a:ln/>
        </p:spPr>
      </p:pic>
      <p:pic>
        <p:nvPicPr>
          <p:cNvPr id="38920" name="Picture 2" descr="N_Baryshev - &amp;Ncy;&amp;iecy;&amp;mcy;&amp;ncy;&amp;ocy;&amp;gcy;&amp;ocy; &amp;zcy;&amp;icy;&amp;mcy;&amp;ncy;&amp;iecy;&amp;gcy;&amp;ocy;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857496"/>
            <a:ext cx="21431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Раскрасим нашу синичку</a:t>
            </a:r>
            <a:endParaRPr lang="ru-RU" dirty="0"/>
          </a:p>
        </p:txBody>
      </p:sp>
      <p:pic>
        <p:nvPicPr>
          <p:cNvPr id="4" name="Содержимое 3" descr="C:\Users\Лариса\Desktop\подгот 09.02.19\подг.09.02.19\0022-066-.jpg"/>
          <p:cNvPicPr>
            <a:picLocks noGrp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653" t="64384" r="36873" b="2131"/>
          <a:stretch>
            <a:fillRect/>
          </a:stretch>
        </p:blipFill>
        <p:spPr bwMode="auto">
          <a:xfrm>
            <a:off x="642910" y="1428736"/>
            <a:ext cx="500066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Лариса\Desktop\подгот 09.02.19\подг.09.02.19\0022-066-.jpg"/>
          <p:cNvPicPr/>
          <p:nvPr/>
        </p:nvPicPr>
        <p:blipFill>
          <a:blip r:embed="rId2">
            <a:lum bright="10000" contrast="10000"/>
          </a:blip>
          <a:srcRect l="73359" t="72299" r="9460" b="23744"/>
          <a:stretch>
            <a:fillRect/>
          </a:stretch>
        </p:blipFill>
        <p:spPr bwMode="auto">
          <a:xfrm>
            <a:off x="6429388" y="1285860"/>
            <a:ext cx="16668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Лариса\Desktop\подгот 09.02.19\подг.09.02.19\0022-066-.jpg"/>
          <p:cNvPicPr/>
          <p:nvPr/>
        </p:nvPicPr>
        <p:blipFill>
          <a:blip r:embed="rId2">
            <a:lum bright="10000" contrast="10000"/>
          </a:blip>
          <a:srcRect l="73359" t="80214" r="9460" b="11263"/>
          <a:stretch>
            <a:fillRect/>
          </a:stretch>
        </p:blipFill>
        <p:spPr bwMode="auto">
          <a:xfrm>
            <a:off x="6429388" y="2214554"/>
            <a:ext cx="14192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надо сделать, чтобы наша синичка смогла летать? </a:t>
            </a:r>
            <a:endParaRPr lang="ru-RU" dirty="0"/>
          </a:p>
        </p:txBody>
      </p:sp>
      <p:pic>
        <p:nvPicPr>
          <p:cNvPr id="5" name="Содержимое 4" descr="C:\Users\Лариса\Desktop\подгот 09.02.19\подг.09.02.19\df23edfc66c9c64a1ce5324280b8e41e.jpg"/>
          <p:cNvPicPr>
            <a:picLocks noGrp="1"/>
          </p:cNvPicPr>
          <p:nvPr>
            <p:ph sz="half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0000"/>
          </a:blip>
          <a:srcRect/>
          <a:stretch>
            <a:fillRect/>
          </a:stretch>
        </p:blipFill>
        <p:spPr bwMode="auto">
          <a:xfrm>
            <a:off x="2143108" y="1500174"/>
            <a:ext cx="421484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Синицы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75"/>
          </a:xfrm>
        </p:spPr>
        <p:txBody>
          <a:bodyPr/>
          <a:lstStyle/>
          <a:p>
            <a:endParaRPr lang="ru-RU" sz="4000" smtClean="0"/>
          </a:p>
        </p:txBody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>
            <a:r>
              <a:rPr lang="ru-RU" smtClean="0"/>
              <a:t>Люди заготавливают для них подкормку, в том числе и «синичкины лакомства»: несоленое сало, нежареные семечки тыквы, подсолнечника или арахиса, – делают и развешивают кормушки. </a:t>
            </a:r>
          </a:p>
        </p:txBody>
      </p:sp>
      <p:pic>
        <p:nvPicPr>
          <p:cNvPr id="22532" name="Picture 4" descr="5a366eec208a4a1f6b2376ac82b043b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429000"/>
            <a:ext cx="3289300" cy="2105025"/>
          </a:xfrm>
          <a:prstGeom prst="rect">
            <a:avLst/>
          </a:prstGeom>
          <a:noFill/>
        </p:spPr>
      </p:pic>
      <p:pic>
        <p:nvPicPr>
          <p:cNvPr id="22533" name="Picture 5" descr="с сало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3284538"/>
            <a:ext cx="3051175" cy="2303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Пшено, просо, овес, пшеница</a:t>
            </a:r>
            <a:endParaRPr lang="ru-RU" dirty="0"/>
          </a:p>
        </p:txBody>
      </p:sp>
      <p:pic>
        <p:nvPicPr>
          <p:cNvPr id="2050" name="Picture 2" descr="https://fs.znanio.ru/d5af0e/20/bb/49bf86733cd92c2d34c71ec23da1d150a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4638"/>
            <a:ext cx="8640960" cy="5464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695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19" y="188640"/>
            <a:ext cx="8640961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81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s1.1zoom.ru/b5050/362/Wood_planks_Salo_Food_Piece_569662_3840x24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5206"/>
            <a:ext cx="8649666" cy="5406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528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255206"/>
            <a:ext cx="8640960" cy="547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51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ds04.infourok.ru/uploads/ex/1348/000d59b7-4ad7cbd3/img5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8133" r="-1309"/>
          <a:stretch/>
        </p:blipFill>
        <p:spPr bwMode="auto">
          <a:xfrm>
            <a:off x="251520" y="284550"/>
            <a:ext cx="8752666" cy="5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80846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1102</TotalTime>
  <Words>869</Words>
  <Application>Microsoft Office PowerPoint</Application>
  <PresentationFormat>Экран (4:3)</PresentationFormat>
  <Paragraphs>63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Arial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Пшено, просо, овес, пшеница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Почему именно Синичкин день? </vt:lpstr>
      <vt:lpstr>Почему именно Синичкин день?</vt:lpstr>
      <vt:lpstr>Презентация PowerPoint</vt:lpstr>
      <vt:lpstr>Интересные факты о синицах</vt:lpstr>
      <vt:lpstr>Интересные факты о синицах</vt:lpstr>
      <vt:lpstr>Интересные факты о синицах</vt:lpstr>
      <vt:lpstr>Интересные факты о синицах</vt:lpstr>
      <vt:lpstr>Интересные факты о синицах</vt:lpstr>
      <vt:lpstr>Презентация PowerPoint</vt:lpstr>
      <vt:lpstr>Синица считается одной из самых популярных птиц в нашей стране.</vt:lpstr>
      <vt:lpstr>Огнеголовый ремез</vt:lpstr>
      <vt:lpstr>Долгохвостая синица (апполоновка)</vt:lpstr>
      <vt:lpstr>Гималайская - пеночковая синица</vt:lpstr>
      <vt:lpstr>Хохлатая синица</vt:lpstr>
      <vt:lpstr>Острохохлая синица</vt:lpstr>
      <vt:lpstr>Тиссовая синица</vt:lpstr>
      <vt:lpstr>Большая синица</vt:lpstr>
      <vt:lpstr>Презентация PowerPoint</vt:lpstr>
      <vt:lpstr>Покормите птиц  Александр Яшин</vt:lpstr>
      <vt:lpstr>Раскрасим нашу синичку</vt:lpstr>
      <vt:lpstr>Что надо сделать, чтобы наша синичка смогла летать? </vt:lpstr>
      <vt:lpstr>Синицы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admin</cp:lastModifiedBy>
  <cp:revision>37</cp:revision>
  <dcterms:created xsi:type="dcterms:W3CDTF">2014-08-08T16:01:14Z</dcterms:created>
  <dcterms:modified xsi:type="dcterms:W3CDTF">2021-11-11T17:50:21Z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445446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