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76" r:id="rId4"/>
    <p:sldId id="263" r:id="rId5"/>
    <p:sldId id="291" r:id="rId6"/>
    <p:sldId id="265" r:id="rId7"/>
    <p:sldId id="264" r:id="rId8"/>
    <p:sldId id="278" r:id="rId9"/>
    <p:sldId id="292" r:id="rId10"/>
    <p:sldId id="293" r:id="rId11"/>
    <p:sldId id="294" r:id="rId12"/>
    <p:sldId id="295" r:id="rId13"/>
    <p:sldId id="279" r:id="rId14"/>
    <p:sldId id="296" r:id="rId15"/>
    <p:sldId id="297" r:id="rId16"/>
    <p:sldId id="298" r:id="rId17"/>
    <p:sldId id="299" r:id="rId18"/>
    <p:sldId id="269" r:id="rId19"/>
    <p:sldId id="300" r:id="rId20"/>
    <p:sldId id="301" r:id="rId21"/>
    <p:sldId id="302" r:id="rId22"/>
    <p:sldId id="280" r:id="rId23"/>
    <p:sldId id="303" r:id="rId24"/>
    <p:sldId id="304" r:id="rId25"/>
    <p:sldId id="305" r:id="rId26"/>
    <p:sldId id="306" r:id="rId27"/>
    <p:sldId id="307" r:id="rId28"/>
    <p:sldId id="258" r:id="rId29"/>
    <p:sldId id="308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FF99"/>
    <a:srgbClr val="00FFCC"/>
    <a:srgbClr val="00FF99"/>
    <a:srgbClr val="00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000" autoAdjust="0"/>
    <p:restoredTop sz="94660"/>
  </p:normalViewPr>
  <p:slideViewPr>
    <p:cSldViewPr>
      <p:cViewPr varScale="1">
        <p:scale>
          <a:sx n="101" d="100"/>
          <a:sy n="101" d="100"/>
        </p:scale>
        <p:origin x="-9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69233-2FA3-4F3B-BEC3-BD39BCBC8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4972A-B6A4-4A4E-A154-F924C69A1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08C1B5-1301-4AC7-B9F3-62AED58A0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0B231-4DDC-4771-AB9C-B6CF252BC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FE888-7158-4618-B405-9F94F9BBA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02D8B-B05F-46A9-B7D3-D360C8BBA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B9C5E-BB54-4295-A2E2-9386811F0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D4D90-8FD8-4B31-9AC2-1A073E0DF0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4AD89-8D57-488C-BCF1-252576D3AF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237DB-2EDB-4C51-9ACC-3CF5323C83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F10E1-8566-4410-B3E4-B406F5EA34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AD0B8-D94C-443A-BC3A-E5C45716B3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675648-510D-4123-AEBC-80D3AF490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394B2-A1CB-4483-91A7-1D1FD8AFA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9FE01-92B1-4CE6-AB9B-6F4BCB0B1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A399F1CF-B65D-427E-8843-442D83E70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WordArt 7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755650" y="3284538"/>
            <a:ext cx="23241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Водоросли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274638"/>
            <a:ext cx="8602017" cy="6322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417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7193" y="274638"/>
            <a:ext cx="8618280" cy="639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071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1" y="272790"/>
            <a:ext cx="8621269" cy="6036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605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Красные водоросли. Верхний ряд, слева направо: ирландский мох, эндокладия колючая, порфира ланцетолистная, гелидиум. Нижний ряд, слева направо: пальмария обманчивая, гигартина, филлофора, полиневра</a:t>
            </a:r>
          </a:p>
        </p:txBody>
      </p:sp>
      <p:pic>
        <p:nvPicPr>
          <p:cNvPr id="12291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773238"/>
            <a:ext cx="7921625" cy="48736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285188"/>
            <a:ext cx="8405310" cy="472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591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549" y="692696"/>
            <a:ext cx="8676901" cy="531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682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74638"/>
            <a:ext cx="8629043" cy="64667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389" y="1892722"/>
            <a:ext cx="6057304" cy="323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9003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74638"/>
            <a:ext cx="4810546" cy="48105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2735290"/>
            <a:ext cx="4859263" cy="364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310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8" descr="бурые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4564063" cy="590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14"/>
          <p:cNvSpPr>
            <a:spLocks noChangeArrowheads="1"/>
          </p:cNvSpPr>
          <p:nvPr/>
        </p:nvSpPr>
        <p:spPr bwMode="auto">
          <a:xfrm>
            <a:off x="5148263" y="1393825"/>
            <a:ext cx="3995737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/>
              <a:t>Бурые водоросли. </a:t>
            </a:r>
          </a:p>
          <a:p>
            <a:r>
              <a:rPr lang="ru-RU" sz="2000"/>
              <a:t>Саргассум (Sargassum)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2000"/>
              <a:t>В Мексиканском заливе господствует водоросль </a:t>
            </a:r>
            <a:r>
              <a:rPr lang="ru-RU" sz="2000" i="1"/>
              <a:t>ягодоносный саргассум</a:t>
            </a:r>
            <a:r>
              <a:rPr lang="ru-RU" sz="2000"/>
              <a:t>. Вся водоросль увешана образованиями в виде вздутий, пузырьков, наполненных воздухом. Они выполняют роль поплавков. Во время шторма волны их отрывают, а чередующиеся отливы подхватывают и передают течению Гольфстрим, которое несёт водоросли далеко в океан.</a:t>
            </a:r>
          </a:p>
          <a:p>
            <a:endParaRPr lang="ru-RU" sz="20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428" y="1052736"/>
            <a:ext cx="8802776" cy="489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8748972" cy="58326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76" y="1052736"/>
            <a:ext cx="7452828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11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620688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37264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124744"/>
            <a:ext cx="8176392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3078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692696"/>
            <a:ext cx="81009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854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084763"/>
            <a:ext cx="8229600" cy="936625"/>
          </a:xfrm>
        </p:spPr>
        <p:txBody>
          <a:bodyPr/>
          <a:lstStyle/>
          <a:p>
            <a:pPr eaLnBrk="1" hangingPunct="1"/>
            <a:endParaRPr lang="ru-RU" sz="20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17283"/>
            <a:ext cx="4680520" cy="68642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19" y="401410"/>
            <a:ext cx="8429967" cy="5619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704" y="-33322"/>
            <a:ext cx="9188429" cy="689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717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1042" y="116632"/>
            <a:ext cx="8971965" cy="647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563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199" y="476672"/>
            <a:ext cx="7888013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281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Альгология или </a:t>
            </a:r>
            <a:r>
              <a:rPr lang="ru-RU" dirty="0" err="1" smtClean="0"/>
              <a:t>фикология</a:t>
            </a:r>
            <a:r>
              <a:rPr lang="ru-RU" dirty="0" smtClean="0"/>
              <a:t> – наука о водорослях.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1772816"/>
            <a:ext cx="734481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596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4480" y="274638"/>
            <a:ext cx="6275040" cy="627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886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Огромное разнообразие и численность.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412875"/>
            <a:ext cx="7991475" cy="5111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smtClean="0"/>
              <a:t>    Насчитывается около 30 тыс. видов водорослей. На основании различий в наборе пигментов, особенностей морфологии и биохимии различают 10 типов (отделов) водорослей: 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ru-RU" sz="2400" smtClean="0"/>
              <a:t>синезелёные (Cyanophyta), 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ru-RU" sz="2400" smtClean="0"/>
              <a:t>золотистые (Chrysophyta), 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ru-RU" sz="2400" smtClean="0"/>
              <a:t>пиррофитовые (Pyrrophyta), 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ru-RU" sz="2400" smtClean="0"/>
              <a:t>диатомовые (Bacillariophyta), 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ru-RU" sz="2400" smtClean="0"/>
              <a:t> жёлтозелёные (Xanthophyta), 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ru-RU" sz="2400" smtClean="0"/>
              <a:t>эвгленовые (Euglenophyta), 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ru-RU" sz="2400" smtClean="0"/>
              <a:t>зелёные (Chlorophyta), 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ru-RU" sz="2400" smtClean="0"/>
              <a:t>харовые (Charophyta), 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ru-RU" sz="2400" smtClean="0"/>
              <a:t>бурые (Phaeophyta), </a:t>
            </a:r>
          </a:p>
          <a:p>
            <a:pPr eaLnBrk="1" hangingPunct="1">
              <a:lnSpc>
                <a:spcPct val="80000"/>
              </a:lnSpc>
              <a:buFontTx/>
              <a:buBlip>
                <a:blip r:embed="rId2"/>
              </a:buBlip>
            </a:pPr>
            <a:r>
              <a:rPr lang="ru-RU" sz="2400" smtClean="0"/>
              <a:t>красные (Rhodophyta). </a:t>
            </a:r>
          </a:p>
        </p:txBody>
      </p:sp>
      <p:pic>
        <p:nvPicPr>
          <p:cNvPr id="9220" name="Picture 6" descr="Зелёная Кодиу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2781300"/>
            <a:ext cx="3600450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74638"/>
            <a:ext cx="8648066" cy="639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479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Нерасчлененное на органы тело водорослей носит название </a:t>
            </a:r>
            <a:br>
              <a:rPr lang="ru-RU" sz="3200" smtClean="0"/>
            </a:br>
            <a:r>
              <a:rPr lang="ru-RU" sz="3200" smtClean="0"/>
              <a:t>слоевище (таллом)</a:t>
            </a:r>
          </a:p>
        </p:txBody>
      </p:sp>
      <p:pic>
        <p:nvPicPr>
          <p:cNvPr id="5123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1700213"/>
            <a:ext cx="6408738" cy="48101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140200" y="274638"/>
            <a:ext cx="4546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Понятие «водоросли»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404813"/>
            <a:ext cx="4427538" cy="61198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    Слово «водоросли» буквально означает лишь то, что это растения, живущие в воде, однако не все растения в водоемах можно с научной точки зрения назвать водорослями, такие растения, как тростник, камыш, рогоз, кувшинки, кубышки, мелкие зеленые пластинки ряски и др., являются семенными (или цветковыми) растениями. </a:t>
            </a:r>
          </a:p>
        </p:txBody>
      </p:sp>
      <p:pic>
        <p:nvPicPr>
          <p:cNvPr id="6148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1773238"/>
            <a:ext cx="4330700" cy="4195762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-1348134" y="5004287"/>
            <a:ext cx="2947288" cy="36789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oznavaemoe.ru/upload/iblock/ae8/fitoplank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792"/>
            <a:ext cx="9178741" cy="684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2404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3025"/>
          </a:xfrm>
        </p:spPr>
        <p:txBody>
          <a:bodyPr/>
          <a:lstStyle/>
          <a:p>
            <a:pPr eaLnBrk="1" hangingPunct="1"/>
            <a:endParaRPr lang="ru-RU" sz="4000" smtClean="0"/>
          </a:p>
        </p:txBody>
      </p:sp>
      <p:pic>
        <p:nvPicPr>
          <p:cNvPr id="7171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188913"/>
            <a:ext cx="6192837" cy="4089400"/>
          </a:xfrm>
          <a:noFill/>
        </p:spPr>
      </p:pic>
      <p:sp>
        <p:nvSpPr>
          <p:cNvPr id="7172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79388" y="4149725"/>
            <a:ext cx="8964612" cy="25193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smtClean="0"/>
              <a:t>    Организмы, относимые к водорослям чрезвычайно разнородны. Водоросли принадлежат как к прокариотам, так и к эукариотам. Размеры их колеблются в очень широких пределах: мельчайшие соизмеримы с бактериальными клетками (не превышают 1 мкм в диаметре), а наиболее крупные морские бурые водоросли достигают 30–45 м в длину.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898900" cy="2074862"/>
          </a:xfrm>
        </p:spPr>
        <p:txBody>
          <a:bodyPr/>
          <a:lstStyle/>
          <a:p>
            <a:pPr eaLnBrk="1" hangingPunct="1"/>
            <a:r>
              <a:rPr lang="ru-RU" sz="4000" smtClean="0"/>
              <a:t>Общая характеристика водорослей.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404813"/>
            <a:ext cx="4038600" cy="572135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z="2400" dirty="0" smtClean="0"/>
          </a:p>
        </p:txBody>
      </p:sp>
      <p:pic>
        <p:nvPicPr>
          <p:cNvPr id="8196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0343" y="84602"/>
            <a:ext cx="8893905" cy="6656766"/>
          </a:xfr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684" y="548680"/>
            <a:ext cx="4067175" cy="304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0409" y="3398374"/>
            <a:ext cx="406717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229225"/>
            <a:ext cx="8229600" cy="936625"/>
          </a:xfrm>
        </p:spPr>
        <p:txBody>
          <a:bodyPr/>
          <a:lstStyle/>
          <a:p>
            <a:pPr eaLnBrk="1" hangingPunct="1"/>
            <a:r>
              <a:rPr lang="ru-RU" sz="2000" smtClean="0"/>
              <a:t>Бурые водоросли. Верхний ряд, слева направо: фукус, постелсия пальмовидная, макроцистис, саргассум. Нижний ряд, слева направо: ламинария, аналипус японский, пельвеция пучковатая, цистозейра</a:t>
            </a:r>
          </a:p>
        </p:txBody>
      </p:sp>
      <p:pic>
        <p:nvPicPr>
          <p:cNvPr id="10243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260350"/>
            <a:ext cx="7920038" cy="4873625"/>
          </a:xfr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00" y="306139"/>
            <a:ext cx="8805999" cy="5873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19" y="274638"/>
            <a:ext cx="5811663" cy="38744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3848" y="2804931"/>
            <a:ext cx="5724128" cy="381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698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335</Words>
  <Application>Microsoft Office PowerPoint</Application>
  <PresentationFormat>Экран (4:3)</PresentationFormat>
  <Paragraphs>24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Оформление по умолчанию</vt:lpstr>
      <vt:lpstr>Слайд 1</vt:lpstr>
      <vt:lpstr>Слайд 2</vt:lpstr>
      <vt:lpstr>Нерасчлененное на органы тело водорослей носит название  слоевище (таллом)</vt:lpstr>
      <vt:lpstr>Понятие «водоросли»</vt:lpstr>
      <vt:lpstr>Слайд 5</vt:lpstr>
      <vt:lpstr>Слайд 6</vt:lpstr>
      <vt:lpstr>Общая характеристика водорослей.</vt:lpstr>
      <vt:lpstr>Бурые водоросли. Верхний ряд, слева направо: фукус, постелсия пальмовидная, макроцистис, саргассум. Нижний ряд, слева направо: ламинария, аналипус японский, пельвеция пучковатая, цистозейра</vt:lpstr>
      <vt:lpstr>Слайд 9</vt:lpstr>
      <vt:lpstr>Слайд 10</vt:lpstr>
      <vt:lpstr>Слайд 11</vt:lpstr>
      <vt:lpstr>Слайд 12</vt:lpstr>
      <vt:lpstr>Красные водоросли. Верхний ряд, слева направо: ирландский мох, эндокладия колючая, порфира ланцетолистная, гелидиум. Нижний ряд, слева направо: пальмария обманчивая, гигартина, филлофора, полиневра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Альгология или фикология – наука о водорослях.</vt:lpstr>
      <vt:lpstr>Слайд 27</vt:lpstr>
      <vt:lpstr>Огромное разнообразие и численность.</vt:lpstr>
      <vt:lpstr>Слайд 29</vt:lpstr>
    </vt:vector>
  </TitlesOfParts>
  <Company>ATC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29</cp:revision>
  <dcterms:created xsi:type="dcterms:W3CDTF">2010-03-02T14:27:54Z</dcterms:created>
  <dcterms:modified xsi:type="dcterms:W3CDTF">2022-11-29T06:08:09Z</dcterms:modified>
</cp:coreProperties>
</file>