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87" r:id="rId3"/>
    <p:sldMasterId id="2147483689" r:id="rId4"/>
    <p:sldMasterId id="2147483691" r:id="rId5"/>
  </p:sldMasterIdLst>
  <p:notesMasterIdLst>
    <p:notesMasterId r:id="rId46"/>
  </p:notesMasterIdLst>
  <p:sldIdLst>
    <p:sldId id="256" r:id="rId6"/>
    <p:sldId id="291" r:id="rId7"/>
    <p:sldId id="292" r:id="rId8"/>
    <p:sldId id="293" r:id="rId9"/>
    <p:sldId id="294" r:id="rId10"/>
    <p:sldId id="260" r:id="rId11"/>
    <p:sldId id="261" r:id="rId12"/>
    <p:sldId id="262" r:id="rId13"/>
    <p:sldId id="259" r:id="rId14"/>
    <p:sldId id="265" r:id="rId15"/>
    <p:sldId id="264" r:id="rId16"/>
    <p:sldId id="263" r:id="rId17"/>
    <p:sldId id="271" r:id="rId18"/>
    <p:sldId id="272" r:id="rId19"/>
    <p:sldId id="273" r:id="rId20"/>
    <p:sldId id="257" r:id="rId21"/>
    <p:sldId id="258" r:id="rId22"/>
    <p:sldId id="266" r:id="rId23"/>
    <p:sldId id="278" r:id="rId24"/>
    <p:sldId id="279" r:id="rId25"/>
    <p:sldId id="274" r:id="rId26"/>
    <p:sldId id="267" r:id="rId27"/>
    <p:sldId id="283" r:id="rId28"/>
    <p:sldId id="275" r:id="rId29"/>
    <p:sldId id="282" r:id="rId30"/>
    <p:sldId id="277" r:id="rId31"/>
    <p:sldId id="284" r:id="rId32"/>
    <p:sldId id="285" r:id="rId33"/>
    <p:sldId id="286" r:id="rId34"/>
    <p:sldId id="289" r:id="rId35"/>
    <p:sldId id="288" r:id="rId36"/>
    <p:sldId id="276" r:id="rId37"/>
    <p:sldId id="280" r:id="rId38"/>
    <p:sldId id="287" r:id="rId39"/>
    <p:sldId id="268" r:id="rId40"/>
    <p:sldId id="269" r:id="rId41"/>
    <p:sldId id="270" r:id="rId42"/>
    <p:sldId id="281" r:id="rId43"/>
    <p:sldId id="290" r:id="rId44"/>
    <p:sldId id="29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FFF"/>
    <a:srgbClr val="006600"/>
    <a:srgbClr val="99FFCC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>
        <p:scale>
          <a:sx n="54" d="100"/>
          <a:sy n="54" d="100"/>
        </p:scale>
        <p:origin x="-1530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91C5D-CCE0-4FE8-92D9-8A41F8610E62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8A2FA-BD4C-4CFD-83C7-60AA2716C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89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Предлагаю</a:t>
            </a:r>
            <a:r>
              <a:rPr lang="ru-RU" baseline="0" dirty="0" smtClean="0"/>
              <a:t> поучаствовать в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акция «Колокол Мира в День Земли», позвоним в колокольчики!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8A2FA-BD4C-4CFD-83C7-60AA2716C60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8A2FA-BD4C-4CFD-83C7-60AA2716C60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6F53D-71DE-4928-9149-2246FF3FFC4B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B7AB47-F0ED-4FBB-AC85-345361C3B000}" type="datetimeFigureOut">
              <a:rPr lang="ru-RU" smtClean="0">
                <a:solidFill>
                  <a:prstClr val="white"/>
                </a:solidFill>
              </a:rPr>
              <a:pPr/>
              <a:t>29.04.2022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B7AB47-F0ED-4FBB-AC85-345361C3B000}" type="datetimeFigureOut">
              <a:rPr lang="ru-RU" smtClean="0">
                <a:solidFill>
                  <a:prstClr val="white"/>
                </a:solidFill>
              </a:rPr>
              <a:pPr/>
              <a:t>29.04.2022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B7AB47-F0ED-4FBB-AC85-345361C3B000}" type="datetimeFigureOut">
              <a:rPr lang="ru-RU" smtClean="0">
                <a:solidFill>
                  <a:prstClr val="white"/>
                </a:solidFill>
              </a:rPr>
              <a:pPr/>
              <a:t>29.04.2022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B7AB47-F0ED-4FBB-AC85-345361C3B000}" type="datetimeFigureOut">
              <a:rPr lang="ru-RU" smtClean="0">
                <a:solidFill>
                  <a:prstClr val="white"/>
                </a:solidFill>
              </a:rPr>
              <a:pPr/>
              <a:t>29.04.2022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C4ADB8-A2C8-41FA-BDC0-6DE8A53CEDC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29.04.2022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1B7AB47-F0ED-4FBB-AC85-345361C3B000}" type="datetimeFigureOut">
              <a:rPr lang="ru-RU" smtClean="0">
                <a:solidFill>
                  <a:prstClr val="black"/>
                </a:solidFill>
              </a:rPr>
              <a:pPr/>
              <a:t>29.04.2022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2C4ADB8-A2C8-41FA-BDC0-6DE8A53CEDC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 spd="slow">
    <p:zoom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1B7AB47-F0ED-4FBB-AC85-345361C3B000}" type="datetimeFigureOut">
              <a:rPr lang="ru-RU" smtClean="0">
                <a:solidFill>
                  <a:prstClr val="black"/>
                </a:solidFill>
              </a:rPr>
              <a:pPr/>
              <a:t>29.04.2022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2C4ADB8-A2C8-41FA-BDC0-6DE8A53CEDC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 spd="slow">
    <p:zoom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1B7AB47-F0ED-4FBB-AC85-345361C3B000}" type="datetimeFigureOut">
              <a:rPr lang="ru-RU" smtClean="0">
                <a:solidFill>
                  <a:prstClr val="black"/>
                </a:solidFill>
              </a:rPr>
              <a:pPr/>
              <a:t>29.04.2022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2C4ADB8-A2C8-41FA-BDC0-6DE8A53CEDC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ransition spd="slow">
    <p:zoom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1B7AB47-F0ED-4FBB-AC85-345361C3B000}" type="datetimeFigureOut">
              <a:rPr lang="ru-RU" smtClean="0">
                <a:solidFill>
                  <a:prstClr val="black"/>
                </a:solidFill>
              </a:rPr>
              <a:pPr/>
              <a:t>29.04.2022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2C4ADB8-A2C8-41FA-BDC0-6DE8A53CEDC4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ransition spd="slow">
    <p:zoom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librelector.com/wp-content/uploads/2010/12/poluc005_thumb.jpg" TargetMode="External"/><Relationship Id="rId7" Type="http://schemas.openxmlformats.org/officeDocument/2006/relationships/hyperlink" Target="http://0t4.ru/img/357_2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openxmlformats.org/officeDocument/2006/relationships/hyperlink" Target="http://image.kraslan.ru/images/nanoworld/mg1290.jpg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openxmlformats.org/officeDocument/2006/relationships/hyperlink" Target="http://www.ecoguia.com/img/contaminacion%20aire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285728"/>
            <a:ext cx="5072098" cy="1857388"/>
          </a:xfrm>
        </p:spPr>
        <p:txBody>
          <a:bodyPr/>
          <a:lstStyle/>
          <a:p>
            <a:r>
              <a:rPr lang="ru-RU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Impact"/>
              </a:rPr>
              <a:t>День Земли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71898" y="6172192"/>
            <a:ext cx="5272102" cy="685808"/>
          </a:xfrm>
        </p:spPr>
        <p:txBody>
          <a:bodyPr/>
          <a:lstStyle/>
          <a:p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Ольга\Desktop\66604316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57298"/>
            <a:ext cx="7500958" cy="4533917"/>
          </a:xfrm>
          <a:prstGeom prst="cloudCallout">
            <a:avLst>
              <a:gd name="adj1" fmla="val -31122"/>
              <a:gd name="adj2" fmla="val 33470"/>
            </a:avLst>
          </a:prstGeom>
          <a:noFill/>
          <a:effectLst>
            <a:softEdge rad="6350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артинка 5 из 5975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071546"/>
            <a:ext cx="3829528" cy="2500330"/>
          </a:xfrm>
          <a:prstGeom prst="round2DiagRect">
            <a:avLst>
              <a:gd name="adj1" fmla="val 0"/>
              <a:gd name="adj2" fmla="val 28260"/>
            </a:avLst>
          </a:prstGeom>
          <a:ln w="88900" cap="sq">
            <a:solidFill>
              <a:srgbClr val="CC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Картинка 7 из 93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828489" y="4143380"/>
            <a:ext cx="3315511" cy="2481968"/>
          </a:xfrm>
          <a:prstGeom prst="round2DiagRect">
            <a:avLst>
              <a:gd name="adj1" fmla="val 32855"/>
              <a:gd name="adj2" fmla="val 0"/>
            </a:avLst>
          </a:prstGeom>
          <a:ln w="88900" cap="sq">
            <a:solidFill>
              <a:srgbClr val="CC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Картинка 15 из 2878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143380"/>
            <a:ext cx="3435829" cy="2405080"/>
          </a:xfrm>
          <a:prstGeom prst="round2DiagRect">
            <a:avLst>
              <a:gd name="adj1" fmla="val 0"/>
              <a:gd name="adj2" fmla="val 32835"/>
            </a:avLst>
          </a:prstGeom>
          <a:ln w="88900" cap="sq">
            <a:solidFill>
              <a:srgbClr val="CC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6" descr="Картинка 5 из 10920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0" y="1071546"/>
            <a:ext cx="3714776" cy="2428892"/>
          </a:xfrm>
          <a:prstGeom prst="round2DiagRect">
            <a:avLst>
              <a:gd name="adj1" fmla="val 26364"/>
              <a:gd name="adj2" fmla="val 0"/>
            </a:avLst>
          </a:prstGeom>
          <a:ln w="88900" cap="sq">
            <a:solidFill>
              <a:srgbClr val="CC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428992" y="928670"/>
            <a:ext cx="2428891" cy="2706068"/>
          </a:xfrm>
          <a:prstGeom prst="ellipse">
            <a:avLst/>
          </a:prstGeom>
          <a:ln w="190500" cap="rnd">
            <a:solidFill>
              <a:srgbClr val="CCFFFF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571472" y="0"/>
            <a:ext cx="78581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Экологические проблемы мира</a:t>
            </a:r>
            <a:endParaRPr lang="ru-RU" sz="44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3143240" y="3786190"/>
            <a:ext cx="3071834" cy="2786082"/>
          </a:xfrm>
          <a:prstGeom prst="cloudCallout">
            <a:avLst>
              <a:gd name="adj1" fmla="val -2272"/>
              <a:gd name="adj2" fmla="val 223000"/>
            </a:avLst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сожалению, виноваты сами люди. Не все и не всегда берегут Землю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загрязнение воздух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429684" cy="3786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Овал 3"/>
          <p:cNvSpPr/>
          <p:nvPr/>
        </p:nvSpPr>
        <p:spPr>
          <a:xfrm>
            <a:off x="0" y="3654001"/>
            <a:ext cx="9144000" cy="3159383"/>
          </a:xfrm>
          <a:prstGeom prst="ellipse">
            <a:avLst/>
          </a:prstGeom>
          <a:solidFill>
            <a:srgbClr val="CCFFFF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год в атмосферу только одного углекислого газа выбрасывается 5 млрд. тонн. В результате возникает «парниковый эффект», истончается озоновый слой, появляются озоновые дыры. Постоянная озоновая «дыра» - над Антарктидой. Временами, то расширяющаяся, то уменьшающаяся – над Арктикой, Европой, Москвой.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0" y="3786190"/>
            <a:ext cx="9144000" cy="3159383"/>
          </a:xfrm>
          <a:prstGeom prst="ellipse">
            <a:avLst/>
          </a:prstGeom>
          <a:solidFill>
            <a:srgbClr val="CCFFFF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Усиленно идёт «облысение» планеты. За последние 20 лет человек вырубил столько леса, сколько было уничтожено за всё его предыдущее существование, не говоря уже о пожарах, которые возникают по вине человека. Для многих животных лес – родной дом. А лесов становится всё меньше и меньше. Значит, животные теряют свой дом, они обречены на гибель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лис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0"/>
            <a:ext cx="4495800" cy="3067050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CC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 descr="ле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CC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земл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57430"/>
            <a:ext cx="9144000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00100" y="357166"/>
            <a:ext cx="7215238" cy="1569660"/>
          </a:xfrm>
          <a:prstGeom prst="rect">
            <a:avLst/>
          </a:prstGeom>
          <a:solidFill>
            <a:srgbClr val="CCFFFF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Почва образуется очень медленно, 1 мм – 200 лет. А вот разрушить её можно очень быстро. За последние 100 лет на Земле уничтожена примерно ¼ часть всех плодородных земель.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143932" cy="2677656"/>
          </a:xfrm>
          <a:prstGeom prst="rect">
            <a:avLst/>
          </a:prstGeom>
          <a:solidFill>
            <a:srgbClr val="CCFFFF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Учёные подсчитали, что каждый год во всём мире в водоёмы попадает столько вредных веществ, что ими можно было бы заполнить 10 тысяч товарных поездов. Даже в водах Арктики нашли стиральный порошок, а в теле пингвинов, живущих в Антарктиде – ДДТ. В результате деятельности человека в реках Европы – Сене, Дунае, Рейне и Волге – нельзя купаться.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загрязнение воды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714750"/>
            <a:ext cx="4572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" name="Picture 8" descr="вол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643182"/>
            <a:ext cx="4495800" cy="314327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357166"/>
            <a:ext cx="8358246" cy="182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sz="2400" b="1" i="1" kern="0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сегодняшний день, 147 стран мира зарегистрировано во Всемирном движении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sz="2400" b="1" i="1" kern="0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многих странах проходят праздничные мероприятия и акции, призывающие обратить внимание на проблемы экологии. </a:t>
            </a:r>
            <a:endParaRPr lang="ru-RU" sz="2400" b="1" i="1" kern="0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marsh_parkov-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00307"/>
            <a:ext cx="9144000" cy="435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143900" cy="857256"/>
          </a:xfrm>
          <a:solidFill>
            <a:srgbClr val="CCFFFF"/>
          </a:solidFill>
          <a:effectLst>
            <a:softEdge rad="127000"/>
          </a:effectLst>
        </p:spPr>
        <p:txBody>
          <a:bodyPr/>
          <a:lstStyle/>
          <a:p>
            <a:r>
              <a:rPr lang="ru-RU" sz="32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«Землю сгубишь – новую не купишь»!</a:t>
            </a:r>
            <a:endParaRPr lang="ru-RU" sz="32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714884"/>
            <a:ext cx="8429684" cy="2143116"/>
          </a:xfrm>
          <a:prstGeom prst="flowChartAlternateProcess">
            <a:avLst/>
          </a:prstGeom>
          <a:solidFill>
            <a:srgbClr val="CCFFFF"/>
          </a:solidFill>
          <a:effectLst>
            <a:softEdge rad="63500"/>
          </a:effectLst>
        </p:spPr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ru-RU" sz="2800" b="1" i="1" dirty="0" smtClean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чём ценность природы и планеты Земля? </a:t>
            </a:r>
            <a:endParaRPr lang="ru-RU" sz="2800" b="1" i="1" kern="1200" dirty="0" smtClean="0"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800" b="1" i="1" kern="1200" dirty="0" smtClean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Почему мы должны ценить природу и нашу планету? </a:t>
            </a:r>
          </a:p>
          <a:p>
            <a:pPr lvl="0">
              <a:buFont typeface="Wingdings" pitchFamily="2" charset="2"/>
              <a:buChar char="v"/>
            </a:pPr>
            <a:r>
              <a:rPr lang="ru-RU" sz="2800" b="1" i="1" kern="1200" dirty="0" smtClean="0">
                <a:solidFill>
                  <a:srgbClr val="00206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Какова роль человека на планете?</a:t>
            </a:r>
            <a:r>
              <a:rPr lang="ru-RU" sz="2800" b="1" i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5" name="Picture 2" descr="C:\Documents and Settings\Admin\Рабочий стол\Новая папка\природа ма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9144000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186206" cy="2500330"/>
          </a:xfrm>
          <a:prstGeom prst="cloudCallout">
            <a:avLst>
              <a:gd name="adj1" fmla="val 42281"/>
              <a:gd name="adj2" fmla="val 38990"/>
            </a:avLst>
          </a:prstGeom>
          <a:solidFill>
            <a:srgbClr val="CCFFFF"/>
          </a:solidFill>
          <a:effectLst>
            <a:softEdge rad="635000"/>
          </a:effectLst>
        </p:spPr>
        <p:txBody>
          <a:bodyPr/>
          <a:lstStyle/>
          <a:p>
            <a:r>
              <a:rPr lang="ru-RU" sz="3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я могу защитить природу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0"/>
            <a:ext cx="4929190" cy="3357562"/>
          </a:xfrm>
          <a:prstGeom prst="cloudCallout">
            <a:avLst>
              <a:gd name="adj1" fmla="val -33023"/>
              <a:gd name="adj2" fmla="val 52385"/>
            </a:avLst>
          </a:prstGeom>
          <a:solidFill>
            <a:srgbClr val="CCFFFF"/>
          </a:solidFill>
          <a:effectLst>
            <a:softEdge rad="317500"/>
          </a:effectLst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Вспомним правила поведения, которые помогут беречь природу: 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Двор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Водоём</a:t>
            </a:r>
          </a:p>
          <a:p>
            <a:pPr>
              <a:buFont typeface="Wingdings" pitchFamily="2" charset="2"/>
              <a:buChar char="v"/>
            </a:pPr>
            <a:endParaRPr lang="ru-RU" sz="2400" b="1" i="1" dirty="0"/>
          </a:p>
        </p:txBody>
      </p:sp>
      <p:pic>
        <p:nvPicPr>
          <p:cNvPr id="4" name="Picture 2" descr="C:\Users\Ольга\Desktop\0_f7138_52d51748_XL.gif"/>
          <p:cNvPicPr>
            <a:picLocks noChangeAspect="1" noChangeArrowheads="1" noCrop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14480" y="2714620"/>
            <a:ext cx="3286128" cy="383381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008-008-Iz-okoshek-musor-ne-brosajte-territoriju-ne-zasorjaj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8207375" cy="5113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829444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10000"/>
                  </a:schemeClr>
                </a:solidFill>
              </a:rPr>
              <a:t>Берегите тепло в доме.</a:t>
            </a:r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3857620" cy="289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завод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181118"/>
            <a:ext cx="5357818" cy="354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:\день земли\Rissa%20tridactyla%20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861048"/>
            <a:ext cx="8229600" cy="257829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  <a:latin typeface="Garamond" pitchFamily="18" charset="0"/>
              </a:rPr>
              <a:t>Существуют два основных периода проведения Дней Земли: в марте (вблизи весеннего равноденствия) </a:t>
            </a:r>
            <a:r>
              <a:rPr lang="ru-RU" b="1" dirty="0" smtClean="0">
                <a:solidFill>
                  <a:srgbClr val="FFFF00"/>
                </a:solidFill>
                <a:latin typeface="Garamond" pitchFamily="18" charset="0"/>
              </a:rPr>
              <a:t>и 22 апреля.</a:t>
            </a:r>
            <a:endParaRPr lang="ru-RU" b="1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10000"/>
                  </a:schemeClr>
                </a:solidFill>
              </a:rPr>
              <a:t>Экономьте электроэнергию</a:t>
            </a:r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571876"/>
            <a:ext cx="296227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428604"/>
            <a:ext cx="5286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Береги деревья</a:t>
            </a:r>
            <a:endParaRPr lang="ru-RU" sz="3600" dirty="0">
              <a:solidFill>
                <a:schemeClr val="accent5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2276475"/>
            <a:ext cx="33242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 descr="Бума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341438"/>
            <a:ext cx="32781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2844" y="4071942"/>
            <a:ext cx="4730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Пиши на обеих сторонах листов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4786322"/>
            <a:ext cx="36897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60 кг бумаги =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012-012-Ne-ostavljaj-musor-v-les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857250"/>
            <a:ext cx="8207375" cy="5162550"/>
          </a:xfrm>
          <a:prstGeom prst="roundRect">
            <a:avLst>
              <a:gd name="adj" fmla="val 1913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8313" y="404813"/>
            <a:ext cx="7715250" cy="5976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928794" y="3714752"/>
            <a:ext cx="2847975" cy="2787650"/>
            <a:chOff x="612" y="981"/>
            <a:chExt cx="1270" cy="1315"/>
          </a:xfrm>
        </p:grpSpPr>
        <p:sp>
          <p:nvSpPr>
            <p:cNvPr id="3" name="Oval 33"/>
            <p:cNvSpPr>
              <a:spLocks noChangeArrowheads="1"/>
            </p:cNvSpPr>
            <p:nvPr/>
          </p:nvSpPr>
          <p:spPr bwMode="auto">
            <a:xfrm>
              <a:off x="612" y="981"/>
              <a:ext cx="1270" cy="1315"/>
            </a:xfrm>
            <a:prstGeom prst="ellipse">
              <a:avLst/>
            </a:prstGeom>
            <a:solidFill>
              <a:schemeClr val="tx2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4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84" y="1162"/>
              <a:ext cx="714" cy="9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Line 34"/>
            <p:cNvSpPr>
              <a:spLocks noChangeShapeType="1"/>
            </p:cNvSpPr>
            <p:nvPr/>
          </p:nvSpPr>
          <p:spPr bwMode="auto">
            <a:xfrm>
              <a:off x="793" y="1162"/>
              <a:ext cx="916" cy="94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5929322" y="3786190"/>
            <a:ext cx="2847975" cy="2787650"/>
            <a:chOff x="2108" y="1708"/>
            <a:chExt cx="1270" cy="1315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2108" y="1708"/>
              <a:ext cx="1270" cy="1315"/>
            </a:xfrm>
            <a:prstGeom prst="ellipse">
              <a:avLst/>
            </a:prstGeom>
            <a:solidFill>
              <a:schemeClr val="tx2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8" name="Picture 3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" y="2069"/>
              <a:ext cx="998" cy="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Line 22"/>
            <p:cNvSpPr>
              <a:spLocks noChangeShapeType="1"/>
            </p:cNvSpPr>
            <p:nvPr/>
          </p:nvSpPr>
          <p:spPr bwMode="auto">
            <a:xfrm>
              <a:off x="2290" y="1933"/>
              <a:ext cx="870" cy="90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4286248" y="285728"/>
            <a:ext cx="2847975" cy="2787650"/>
            <a:chOff x="567" y="2523"/>
            <a:chExt cx="1270" cy="1315"/>
          </a:xfrm>
        </p:grpSpPr>
        <p:sp>
          <p:nvSpPr>
            <p:cNvPr id="11" name="Oval 24"/>
            <p:cNvSpPr>
              <a:spLocks noChangeArrowheads="1"/>
            </p:cNvSpPr>
            <p:nvPr/>
          </p:nvSpPr>
          <p:spPr bwMode="auto">
            <a:xfrm>
              <a:off x="567" y="2523"/>
              <a:ext cx="1270" cy="1315"/>
            </a:xfrm>
            <a:prstGeom prst="ellipse">
              <a:avLst/>
            </a:prstGeom>
            <a:solidFill>
              <a:schemeClr val="tx2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2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8" y="2795"/>
              <a:ext cx="908" cy="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703" y="2750"/>
              <a:ext cx="952" cy="90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4" name="Group 45"/>
          <p:cNvGrpSpPr>
            <a:grpSpLocks/>
          </p:cNvGrpSpPr>
          <p:nvPr/>
        </p:nvGrpSpPr>
        <p:grpSpPr bwMode="auto">
          <a:xfrm>
            <a:off x="428596" y="357166"/>
            <a:ext cx="2847975" cy="2787650"/>
            <a:chOff x="3651" y="1026"/>
            <a:chExt cx="1270" cy="1315"/>
          </a:xfrm>
        </p:grpSpPr>
        <p:sp>
          <p:nvSpPr>
            <p:cNvPr id="15" name="Oval 30"/>
            <p:cNvSpPr>
              <a:spLocks noChangeArrowheads="1"/>
            </p:cNvSpPr>
            <p:nvPr/>
          </p:nvSpPr>
          <p:spPr bwMode="auto">
            <a:xfrm>
              <a:off x="3651" y="1026"/>
              <a:ext cx="1270" cy="1315"/>
            </a:xfrm>
            <a:prstGeom prst="ellipse">
              <a:avLst/>
            </a:prstGeom>
            <a:solidFill>
              <a:schemeClr val="tx2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endParaRPr>
            </a:p>
          </p:txBody>
        </p:sp>
        <p:pic>
          <p:nvPicPr>
            <p:cNvPr id="16" name="Picture 4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4" y="1207"/>
              <a:ext cx="807" cy="9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Line 31"/>
            <p:cNvSpPr>
              <a:spLocks noChangeShapeType="1"/>
            </p:cNvSpPr>
            <p:nvPr/>
          </p:nvSpPr>
          <p:spPr bwMode="auto">
            <a:xfrm>
              <a:off x="3833" y="1207"/>
              <a:ext cx="870" cy="95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00034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 забирай лесных животных домой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2296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ЭкономимВоду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643315"/>
            <a:ext cx="2381250" cy="3214686"/>
          </a:xfrm>
          <a:noFill/>
          <a:ln/>
        </p:spPr>
      </p:pic>
      <p:pic>
        <p:nvPicPr>
          <p:cNvPr id="5" name="Picture 6" descr="Кр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605657"/>
            <a:ext cx="2643174" cy="325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Лед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428860" y="3534013"/>
            <a:ext cx="4214842" cy="3323987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проходите мимо открытых кранов</a:t>
            </a:r>
          </a:p>
          <a:p>
            <a:r>
              <a:rPr lang="ru-RU" sz="3200" b="1" i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Закрывая кран </a:t>
            </a:r>
          </a:p>
          <a:p>
            <a:r>
              <a:rPr lang="ru-RU" sz="3200" b="1" i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время чистки зубов, вы экономите </a:t>
            </a:r>
          </a:p>
          <a:p>
            <a:r>
              <a:rPr lang="ru-RU" sz="3200" b="1" i="1" dirty="0" smtClean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8 литров воды</a:t>
            </a:r>
          </a:p>
          <a:p>
            <a:pPr algn="ctr"/>
            <a:endParaRPr lang="ru-RU" b="1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71480"/>
            <a:ext cx="8572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если мы не будем беречь природу, то даже самый прекрасный лес превратится в кучу мусора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MP900401359[1]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42936" y="2786059"/>
            <a:ext cx="3132137" cy="36369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5466" y="3413865"/>
            <a:ext cx="4524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1472" y="285728"/>
            <a:ext cx="8229600" cy="171451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 потом и вся планета станет шаром из мусора…</a:t>
            </a:r>
          </a:p>
        </p:txBody>
      </p:sp>
      <p:pic>
        <p:nvPicPr>
          <p:cNvPr id="3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291683"/>
            <a:ext cx="4857784" cy="4566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Где тогда будут играть дети?</a:t>
            </a:r>
          </a:p>
        </p:txBody>
      </p:sp>
      <p:pic>
        <p:nvPicPr>
          <p:cNvPr id="3" name="Picture 4" descr="мусор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557338"/>
            <a:ext cx="82073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день земли\ece5e72ca04f4253f8c1179c14012c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6792"/>
            <a:ext cx="9144000" cy="165618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Monotype Corsiva" pitchFamily="66" charset="0"/>
              </a:rPr>
              <a:t>Этот день проводится с целью объединения всех людей планеты в деле защиты окружающей среды.</a:t>
            </a:r>
            <a:br>
              <a:rPr lang="ru-RU" sz="2800" dirty="0">
                <a:solidFill>
                  <a:schemeClr val="bg1"/>
                </a:solidFill>
                <a:latin typeface="Monotype Corsiva" pitchFamily="66" charset="0"/>
              </a:rPr>
            </a:br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57158" y="21429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Но в наших силах все изменить…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взять инструменты… </a:t>
            </a:r>
          </a:p>
        </p:txBody>
      </p:sp>
      <p:pic>
        <p:nvPicPr>
          <p:cNvPr id="4" name="Picture 4" descr="JBMYPCA8Y29TKCA612MKOCAL1OJ0NCA1MUEW9CABDWOXTCADYZ3XOCAHXELC3CARAI1USCAV0V2K7CATTE1DDCALCTZF7CA3D0R5WCA6AH8R3CAYY2BIICASYFPYCCA3I25NLCAZP01TOCA52VUVWCA3PEGG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071546"/>
            <a:ext cx="3598863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2910" y="4500570"/>
            <a:ext cx="3643337" cy="14363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мусор собрать</a:t>
            </a:r>
          </a:p>
        </p:txBody>
      </p:sp>
      <p:pic>
        <p:nvPicPr>
          <p:cNvPr id="6" name="Picture 3" descr="musor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857752" y="4461288"/>
            <a:ext cx="3846539" cy="239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Для мусора есть свое место !</a:t>
            </a:r>
          </a:p>
        </p:txBody>
      </p:sp>
      <p:pic>
        <p:nvPicPr>
          <p:cNvPr id="3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00213"/>
            <a:ext cx="33353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1213" y="1773238"/>
            <a:ext cx="39830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46 из 12890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785794"/>
            <a:ext cx="5786438" cy="57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0" descr="Картинка 6 из 90531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040559">
            <a:off x="552450" y="935038"/>
            <a:ext cx="2171700" cy="170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Картинка 10 из 172183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418854">
            <a:off x="257175" y="3557588"/>
            <a:ext cx="2225675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2" descr="Картинка 18 из 80196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04437">
            <a:off x="4264025" y="276225"/>
            <a:ext cx="2143125" cy="170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4" descr="Картинка 41 из 87710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427614">
            <a:off x="6662738" y="2057400"/>
            <a:ext cx="2182812" cy="167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6" descr="Картинка 25 из 414966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196916">
            <a:off x="2844800" y="4937125"/>
            <a:ext cx="23241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8" descr="Картинка 2 из 61390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rot="21123955">
            <a:off x="6180138" y="4506913"/>
            <a:ext cx="2284412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каждый человек будет заботить о природе, то мы будем жить на чистой планете!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а 46 из 128902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25" y="785813"/>
            <a:ext cx="5786438" cy="57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Картинка 19 из 14979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0917374">
            <a:off x="592138" y="912813"/>
            <a:ext cx="2297112" cy="1679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Картинка 22 из 135425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413493">
            <a:off x="3848100" y="381000"/>
            <a:ext cx="2346325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Картинка 74 из 314000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67020">
            <a:off x="6561138" y="2243138"/>
            <a:ext cx="2368550" cy="177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 descr="Картинка 10 из 86510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21332601">
            <a:off x="6064250" y="4672013"/>
            <a:ext cx="2627313" cy="172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 descr="Картинка 104 из 570544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000375" y="4929188"/>
            <a:ext cx="2214563" cy="174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2" descr="Картинка 76 из 72445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rot="21284763">
            <a:off x="361950" y="3319463"/>
            <a:ext cx="2355850" cy="176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57158" y="500042"/>
            <a:ext cx="8229600" cy="157163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 дети будут играть на траве, а не на мусорной куче…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054" y="2077576"/>
            <a:ext cx="6219825" cy="4143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0"/>
            <a:ext cx="62865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2786050" cy="7109639"/>
          </a:xfrm>
          <a:prstGeom prst="rect">
            <a:avLst/>
          </a:prstGeom>
          <a:solidFill>
            <a:srgbClr val="CCFF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Давайте будем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 тому стремиться,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Чтоб нас любили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 зверь, и птица.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 доверяли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Повсюду нам,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Как самым верным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Своим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       друзьям!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Давайте будем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Беречь планету 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Во всей Вселенной 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Похожей нету: 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Во всей Вселенной 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Совсем одна, 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Что будет делать 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Без нас </a:t>
            </a:r>
            <a:b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она?..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5262979"/>
          </a:xfrm>
          <a:prstGeom prst="rect">
            <a:avLst/>
          </a:prstGeom>
          <a:solidFill>
            <a:srgbClr val="CCFFFF"/>
          </a:solidFill>
          <a:effectLst>
            <a:softEdge rad="317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затронутые проблемы очень актуальны. И я надеюсь, что вы не будете безразличны в таких ситуациях, а придёте на помощь природе.</a:t>
            </a:r>
          </a:p>
          <a:p>
            <a:pPr algn="ctr"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Будем же беречь нашу Землю! Повсюду, на каждом шагу, все вместе и каждый в отдельности, другого нам не дано. Земля с её биосферой – величайшее чудо, она у нас одна. Завтрашний день Земли будет таким, каким мы его создадим сегодня.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Ольга\Desktop\26491450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114550"/>
            <a:ext cx="4572000" cy="47434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174" y="285728"/>
            <a:ext cx="3835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Давайте вспомним!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4414" y="1500174"/>
            <a:ext cx="614366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Какому празднику была посвящёна беседа?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Когда отмечается этот праздник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Какие мероприятия проводятся в России  к этому празднику - «День Земли»?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06993" y="5786454"/>
            <a:ext cx="8737007" cy="769441"/>
          </a:xfrm>
          <a:prstGeom prst="rect">
            <a:avLst/>
          </a:prstGeom>
          <a:solidFill>
            <a:srgbClr val="CCFFFF"/>
          </a:solidFill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Я хочу жить на чистой планете!</a:t>
            </a:r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Картинка 1 из 145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57600" cy="381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 descr="Картинка 27 из 521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3"/>
            <a:ext cx="4929188" cy="32146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10" descr="Картинка 9 из 145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3" y="0"/>
            <a:ext cx="5500687" cy="37512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6" descr="Картинка 113 из 5210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7225" y="3643313"/>
            <a:ext cx="4676775" cy="32146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\благодарность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:\день земли\7667e66ea9d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72231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Monotype Corsiva" pitchFamily="66" charset="0"/>
              </a:rPr>
              <a:t>День защиты Земли возник в двадцатом веке. Ученые смогли подсчитать, что угроза тотального уничтожения человечества возможна через 300-1000 лет.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:\день земли\8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861048"/>
            <a:ext cx="8229600" cy="2218258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ru-RU" sz="6600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ru-RU" sz="6600" dirty="0" smtClean="0">
                <a:solidFill>
                  <a:srgbClr val="002060"/>
                </a:solidFill>
                <a:latin typeface="Monotype Corsiva" pitchFamily="66" charset="0"/>
              </a:rPr>
              <a:t>Берегите нашу Землю!</a:t>
            </a:r>
            <a:endParaRPr lang="ru-RU" sz="66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день земли\564187_w640_h640_2c479b5ca4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93096"/>
            <a:ext cx="9144000" cy="23622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Казалось, что Земля — вечная, что человек будет жить на ней всегда, а на самом деле угроза конца всякой жизни таится в самом человеке.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0"/>
            <a:ext cx="5757874" cy="2582858"/>
          </a:xfrm>
        </p:spPr>
        <p:txBody>
          <a:bodyPr/>
          <a:lstStyle/>
          <a:p>
            <a:r>
              <a:rPr lang="ru-RU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Impact"/>
              </a:rPr>
              <a:t>День Земли</a:t>
            </a:r>
            <a:br>
              <a:rPr lang="ru-RU" sz="7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Impact"/>
              </a:rPr>
            </a:b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29124" cy="5114948"/>
          </a:xfrm>
          <a:solidFill>
            <a:srgbClr val="CCFFFF"/>
          </a:solidFill>
          <a:effectLst>
            <a:softEdge rad="635000"/>
          </a:effectLst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21 марта и 22 апреля - Международный день Земли - праздник чистой Воды, Земли и Воздуха. День напоминания о страшных экологических катастрофах, день когда каждый человек может задуматься над тем, что он может сделать в решении экологических проблем, поборов равнодушие в себе. </a:t>
            </a:r>
          </a:p>
          <a:p>
            <a:pPr>
              <a:buFont typeface="Wingdings" pitchFamily="2" charset="2"/>
              <a:buChar char="v"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495800" cy="3543312"/>
          </a:xfrm>
          <a:solidFill>
            <a:srgbClr val="CCFFFF"/>
          </a:solidFill>
          <a:effectLst>
            <a:softEdge rad="635000"/>
          </a:effectLst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этот день в разных странах звучит Колокол Мира, призывающий людей беречь мир и жизнь на Планете, способствовать дружбе и взаимопониманию всех народов.</a:t>
            </a:r>
          </a:p>
          <a:p>
            <a:endParaRPr lang="ru-RU" dirty="0"/>
          </a:p>
        </p:txBody>
      </p:sp>
      <p:pic>
        <p:nvPicPr>
          <p:cNvPr id="1026" name="Picture 2" descr="C:\Users\Ольга\Desktop\Earth_Rotation_Animatio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4214794"/>
            <a:ext cx="2643206" cy="26432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МНОГО ИСТОРИИ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428736"/>
            <a:ext cx="4500562" cy="5429264"/>
          </a:xfrm>
          <a:solidFill>
            <a:srgbClr val="CCFFFF"/>
          </a:solidFill>
          <a:effectLst>
            <a:softEdge rad="635000"/>
          </a:effectLst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Колокол Мира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был установлен в июне 1954 года в штаб-квартире ООН, в японском дворике. Он был отлит в Японии из монет, собранных детьми из 60 стран. Надпись на Колоколе гласит: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«Да здравствует всеобщий мир во всем мире».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5" name="Picture 3" descr="Колокол Мира в Японии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71678"/>
            <a:ext cx="41386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214810" cy="6740307"/>
          </a:xfrm>
          <a:prstGeom prst="rect">
            <a:avLst/>
          </a:prstGeom>
          <a:solidFill>
            <a:srgbClr val="CCFFFF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День Земли в разных странах по традиции звучит Колокол Мира, призывая людей Земли ощутить всепланетную общность и приложить усилия к защите мира на планете и сохранению красоты нашего общего дома. Колокол Мира — символ спокойствия, мирной жизни и дружбы, вечного братства и солидарности народов. И в то же время — это призыв к действию во имя сохранения мира и жизни на Земле, сохранения Человека и </a:t>
            </a:r>
          </a:p>
          <a:p>
            <a:pPr algn="ctr">
              <a:defRPr/>
            </a:pPr>
            <a:r>
              <a:rPr lang="ru-RU" sz="2400" b="1" i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Культуры.</a:t>
            </a:r>
            <a:endParaRPr lang="ru-RU" sz="2400" b="1" i="1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3438" y="0"/>
            <a:ext cx="4500562" cy="3500438"/>
          </a:xfrm>
          <a:prstGeom prst="rect">
            <a:avLst/>
          </a:prstGeom>
          <a:solidFill>
            <a:srgbClr val="CCFFFF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 1998 года в  России проводится акция «Колокол Мира в День Земли» по инициативе Летчика-космонавта СССР, Героя Советского Союза А.Н.Березового в Международном Центре Рерихов. 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300px-Kolokol_Mi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092" y="3429000"/>
            <a:ext cx="4714908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Двойная волна 5"/>
          <p:cNvSpPr/>
          <p:nvPr/>
        </p:nvSpPr>
        <p:spPr>
          <a:xfrm>
            <a:off x="4786314" y="5999143"/>
            <a:ext cx="4071966" cy="858857"/>
          </a:xfrm>
          <a:prstGeom prst="doubleWave">
            <a:avLst/>
          </a:prstGeom>
          <a:solidFill>
            <a:srgbClr val="CCFFFF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фото: лётчики-космонавты В. М. Афанасьев и А.Н. Березовой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57430"/>
            <a:ext cx="9144000" cy="2428892"/>
          </a:xfrm>
          <a:prstGeom prst="cloudCallout">
            <a:avLst>
              <a:gd name="adj1" fmla="val -47954"/>
              <a:gd name="adj2" fmla="val -37997"/>
            </a:avLst>
          </a:prstGeom>
          <a:solidFill>
            <a:srgbClr val="CCFFFF"/>
          </a:solidFill>
          <a:effectLst>
            <a:softEdge rad="317500"/>
          </a:effectLst>
        </p:spPr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России День Земли отмечается с 1992 года. В этот день все желающие принимают участие в благоустройстве и озеленении своих дворов и улиц, различных экологических мероприятиях, фестивалях и акциях.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071678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charset="0"/>
              </a:rPr>
              <a:t>. </a:t>
            </a:r>
            <a:endParaRPr lang="ru-RU" dirty="0" smtClean="0"/>
          </a:p>
          <a:p>
            <a:pPr algn="ctr"/>
            <a:endParaRPr lang="ru-RU" dirty="0">
              <a:latin typeface="Arial" charset="0"/>
            </a:endParaRPr>
          </a:p>
        </p:txBody>
      </p:sp>
      <p:pic>
        <p:nvPicPr>
          <p:cNvPr id="5" name="Picture 6" descr="T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28987" cy="250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4" descr="vf_25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00570"/>
            <a:ext cx="314324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5" descr="OINARUS-2006-2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0714" y="0"/>
            <a:ext cx="3443286" cy="258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3" descr="1657_s_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0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4" descr="Безымянны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4572008"/>
            <a:ext cx="5929322" cy="228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3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265</TotalTime>
  <Words>877</Words>
  <Application>Microsoft Office PowerPoint</Application>
  <PresentationFormat>Экран (4:3)</PresentationFormat>
  <Paragraphs>69</Paragraphs>
  <Slides>40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Тема3</vt:lpstr>
      <vt:lpstr>Открытая</vt:lpstr>
      <vt:lpstr>1_Открытая</vt:lpstr>
      <vt:lpstr>2_Открытая</vt:lpstr>
      <vt:lpstr>3_Открытая</vt:lpstr>
      <vt:lpstr>День Земли</vt:lpstr>
      <vt:lpstr>Существуют два основных периода проведения Дней Земли: в марте (вблизи весеннего равноденствия) и 22 апреля.</vt:lpstr>
      <vt:lpstr>Этот день проводится с целью объединения всех людей планеты в деле защиты окружающей среды. </vt:lpstr>
      <vt:lpstr>День защиты Земли возник в двадцатом веке. Ученые смогли подсчитать, что угроза тотального уничтожения человечества возможна через 300-1000 лет.</vt:lpstr>
      <vt:lpstr>Казалось, что Земля — вечная, что человек будет жить на ней всегда, а на самом деле угроза конца всякой жизни таится в самом человеке.</vt:lpstr>
      <vt:lpstr>День Земли </vt:lpstr>
      <vt:lpstr>НЕ МНОГО ИСТОРИИ</vt:lpstr>
      <vt:lpstr>Слайд 8</vt:lpstr>
      <vt:lpstr>В России День Земли отмечается с 1992 года. В этот день все желающие принимают участие в благоустройстве и озеленении своих дворов и улиц, различных экологических мероприятиях, фестивалях и акциях.</vt:lpstr>
      <vt:lpstr>Слайд 10</vt:lpstr>
      <vt:lpstr>Слайд 11</vt:lpstr>
      <vt:lpstr>Слайд 12</vt:lpstr>
      <vt:lpstr>Слайд 13</vt:lpstr>
      <vt:lpstr>Слайд 14</vt:lpstr>
      <vt:lpstr>Слайд 15</vt:lpstr>
      <vt:lpstr>«Землю сгубишь – новую не купишь»!</vt:lpstr>
      <vt:lpstr>Как я могу защитить природу?</vt:lpstr>
      <vt:lpstr>Слайд 18</vt:lpstr>
      <vt:lpstr>Берегите тепло в доме.</vt:lpstr>
      <vt:lpstr>Экономьте электроэнергию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Спасибо за внимание! Берегите нашу Землю!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User</cp:lastModifiedBy>
  <cp:revision>51</cp:revision>
  <dcterms:created xsi:type="dcterms:W3CDTF">2014-04-20T15:02:32Z</dcterms:created>
  <dcterms:modified xsi:type="dcterms:W3CDTF">2022-04-29T09:47:42Z</dcterms:modified>
</cp:coreProperties>
</file>