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21"/>
  </p:notesMasterIdLst>
  <p:sldIdLst>
    <p:sldId id="291" r:id="rId2"/>
    <p:sldId id="280" r:id="rId3"/>
    <p:sldId id="290" r:id="rId4"/>
    <p:sldId id="294" r:id="rId5"/>
    <p:sldId id="289" r:id="rId6"/>
    <p:sldId id="293" r:id="rId7"/>
    <p:sldId id="285" r:id="rId8"/>
    <p:sldId id="286" r:id="rId9"/>
    <p:sldId id="258" r:id="rId10"/>
    <p:sldId id="259" r:id="rId11"/>
    <p:sldId id="288" r:id="rId12"/>
    <p:sldId id="260" r:id="rId13"/>
    <p:sldId id="261" r:id="rId14"/>
    <p:sldId id="266" r:id="rId15"/>
    <p:sldId id="267" r:id="rId16"/>
    <p:sldId id="292" r:id="rId17"/>
    <p:sldId id="272" r:id="rId18"/>
    <p:sldId id="263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45711-86AB-412A-949C-0A9B403415C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2C9E0-E0AE-408E-9502-F11DFA07AD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08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2C9E0-E0AE-408E-9502-F11DFA07AD6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65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E3E40CB-9DEA-443A-9EB4-383FCEE5206B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62EDDF5-6C45-4F1A-9A64-979FCF6515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312979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 казённое общеобразовательное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учреждение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Кашинская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школа-интернат»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1026" name="Picture 2" descr="C:\Users\DEMO\Desktop\мат ту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2968" cy="518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08004" y="6093296"/>
            <a:ext cx="327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24128" y="617024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Автор: Учитель математики </a:t>
            </a:r>
          </a:p>
          <a:p>
            <a:r>
              <a:rPr lang="ru-RU" sz="1600" dirty="0" smtClean="0"/>
              <a:t>Иванова Мария Николаевна.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94682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700808"/>
            <a:ext cx="5832647" cy="5157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u="sng" dirty="0" err="1" smtClean="0">
                <a:solidFill>
                  <a:schemeClr val="tx1"/>
                </a:solidFill>
              </a:rPr>
              <a:t>Знайки</a:t>
            </a:r>
            <a:endParaRPr lang="ru-RU" sz="4000" u="sng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Уплетать </a:t>
            </a:r>
            <a:r>
              <a:rPr lang="ru-RU" sz="2800" b="1" dirty="0">
                <a:solidFill>
                  <a:schemeClr val="tx1"/>
                </a:solidFill>
              </a:rPr>
              <a:t>за обе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Один </a:t>
            </a:r>
            <a:r>
              <a:rPr lang="ru-RU" sz="2800" b="1" dirty="0">
                <a:solidFill>
                  <a:schemeClr val="tx1"/>
                </a:solidFill>
              </a:rPr>
              <a:t>за всех и все за </a:t>
            </a:r>
            <a:r>
              <a:rPr lang="ru-RU" sz="2800" b="1" dirty="0" smtClean="0">
                <a:solidFill>
                  <a:schemeClr val="tx1"/>
                </a:solidFill>
              </a:rPr>
              <a:t>…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Век </a:t>
            </a:r>
            <a:r>
              <a:rPr lang="ru-RU" sz="2800" b="1" dirty="0">
                <a:solidFill>
                  <a:schemeClr val="tx1"/>
                </a:solidFill>
              </a:rPr>
              <a:t>живи – век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Двое </a:t>
            </a:r>
            <a:r>
              <a:rPr lang="ru-RU" sz="2800" b="1" dirty="0">
                <a:solidFill>
                  <a:schemeClr val="tx1"/>
                </a:solidFill>
              </a:rPr>
              <a:t>дерутся, третий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Палка </a:t>
            </a:r>
            <a:r>
              <a:rPr lang="ru-RU" sz="2800" b="1" dirty="0">
                <a:solidFill>
                  <a:schemeClr val="tx1"/>
                </a:solidFill>
              </a:rPr>
              <a:t>о двух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Скупой </a:t>
            </a:r>
            <a:r>
              <a:rPr lang="ru-RU" sz="2800" b="1" dirty="0">
                <a:solidFill>
                  <a:schemeClr val="tx1"/>
                </a:solidFill>
              </a:rPr>
              <a:t>платит …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DEMO\Desktop\карт матем\школьница-15306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459" y="251671"/>
            <a:ext cx="3024336" cy="348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245224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щ</a:t>
            </a:r>
            <a:r>
              <a:rPr lang="ru-RU" sz="2800" b="1" dirty="0" smtClean="0">
                <a:solidFill>
                  <a:srgbClr val="C00000"/>
                </a:solidFill>
              </a:rPr>
              <a:t>ёки.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297546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</a:rPr>
              <a:t>дного.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349868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у</a:t>
            </a:r>
            <a:r>
              <a:rPr lang="ru-RU" sz="2800" b="1" dirty="0" smtClean="0">
                <a:solidFill>
                  <a:srgbClr val="C00000"/>
                </a:solidFill>
              </a:rPr>
              <a:t>чись.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396950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н</a:t>
            </a:r>
            <a:r>
              <a:rPr lang="ru-RU" sz="2800" b="1" dirty="0" smtClean="0">
                <a:solidFill>
                  <a:srgbClr val="C00000"/>
                </a:solidFill>
              </a:rPr>
              <a:t>е лезь.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449272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</a:t>
            </a:r>
            <a:r>
              <a:rPr lang="ru-RU" sz="2800" b="1" dirty="0" smtClean="0">
                <a:solidFill>
                  <a:srgbClr val="C00000"/>
                </a:solidFill>
              </a:rPr>
              <a:t>онцах.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6526" y="5015947"/>
            <a:ext cx="1754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</a:t>
            </a:r>
            <a:r>
              <a:rPr lang="ru-RU" sz="2800" b="1" dirty="0" smtClean="0">
                <a:solidFill>
                  <a:srgbClr val="C00000"/>
                </a:solidFill>
              </a:rPr>
              <a:t>важды.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Users\DEMO\Desktop\карт матем\geometry-22129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459" y="3760296"/>
            <a:ext cx="3024336" cy="298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917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3"/>
          </a:xfrm>
        </p:spPr>
        <p:txBody>
          <a:bodyPr>
            <a:noAutofit/>
          </a:bodyPr>
          <a:lstStyle/>
          <a:p>
            <a:r>
              <a:rPr lang="ru-RU" sz="2800" b="1" u="sng" dirty="0">
                <a:solidFill>
                  <a:schemeClr val="tx1"/>
                </a:solidFill>
              </a:rPr>
              <a:t>Задача.</a:t>
            </a:r>
            <a:endParaRPr lang="ru-RU" sz="2800" u="sng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После школы Таня зашла в магазин и купила пакет молока за </a:t>
            </a:r>
            <a:r>
              <a:rPr lang="ru-RU" sz="2800" dirty="0" smtClean="0">
                <a:solidFill>
                  <a:schemeClr val="tx1"/>
                </a:solidFill>
              </a:rPr>
              <a:t>семьдесят </a:t>
            </a:r>
            <a:r>
              <a:rPr lang="ru-RU" sz="2800" dirty="0">
                <a:solidFill>
                  <a:schemeClr val="tx1"/>
                </a:solidFill>
              </a:rPr>
              <a:t>три рубля </a:t>
            </a:r>
            <a:r>
              <a:rPr lang="ru-RU" sz="2800" dirty="0" smtClean="0">
                <a:solidFill>
                  <a:schemeClr val="tx1"/>
                </a:solidFill>
              </a:rPr>
              <a:t>двадцать пять </a:t>
            </a:r>
            <a:r>
              <a:rPr lang="ru-RU" sz="2800" dirty="0">
                <a:solidFill>
                  <a:schemeClr val="tx1"/>
                </a:solidFill>
              </a:rPr>
              <a:t>копеек и сыр за </a:t>
            </a:r>
            <a:r>
              <a:rPr lang="ru-RU" sz="2800" dirty="0" smtClean="0">
                <a:solidFill>
                  <a:schemeClr val="tx1"/>
                </a:solidFill>
              </a:rPr>
              <a:t>шестьсот </a:t>
            </a:r>
            <a:r>
              <a:rPr lang="ru-RU" sz="2800" dirty="0">
                <a:solidFill>
                  <a:schemeClr val="tx1"/>
                </a:solidFill>
              </a:rPr>
              <a:t>тридцать шесть рублей семьдесят пять копеек.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1)</a:t>
            </a:r>
            <a:r>
              <a:rPr lang="ru-RU" sz="2800" dirty="0">
                <a:solidFill>
                  <a:schemeClr val="tx1"/>
                </a:solidFill>
              </a:rPr>
              <a:t> Из задачи выписать числа, полученные при измерении стоимости с помощью цифр и наименований:</a:t>
            </a:r>
          </a:p>
          <a:p>
            <a:r>
              <a:rPr lang="ru-RU" sz="2800" dirty="0">
                <a:solidFill>
                  <a:schemeClr val="tx1"/>
                </a:solidFill>
              </a:rPr>
              <a:t>Пакет молока - …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Сыр - …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2)</a:t>
            </a:r>
            <a:r>
              <a:rPr lang="ru-RU" sz="2800" dirty="0">
                <a:solidFill>
                  <a:schemeClr val="tx1"/>
                </a:solidFill>
              </a:rPr>
              <a:t> Вычислите, сколько денег Таня получила сдачи, если подала продавцу </a:t>
            </a:r>
            <a:r>
              <a:rPr lang="ru-RU" sz="2800" dirty="0" smtClean="0">
                <a:solidFill>
                  <a:schemeClr val="tx1"/>
                </a:solidFill>
              </a:rPr>
              <a:t>2000 </a:t>
            </a:r>
            <a:r>
              <a:rPr lang="ru-RU" sz="2800" dirty="0">
                <a:solidFill>
                  <a:schemeClr val="tx1"/>
                </a:solidFill>
              </a:rPr>
              <a:t>рублей.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 5</a:t>
            </a:r>
            <a:r>
              <a:rPr lang="ru-RU" b="1" dirty="0">
                <a:solidFill>
                  <a:srgbClr val="C00000"/>
                </a:solidFill>
              </a:rPr>
              <a:t> </a:t>
            </a:r>
            <a:r>
              <a:rPr lang="ru-RU" b="1" dirty="0" smtClean="0">
                <a:solidFill>
                  <a:srgbClr val="C00000"/>
                </a:solidFill>
              </a:rPr>
              <a:t>«Занимательный»</a:t>
            </a:r>
            <a:r>
              <a:rPr lang="ru-RU" b="1" dirty="0">
                <a:solidFill>
                  <a:srgbClr val="C00000"/>
                </a:solidFill>
              </a:rPr>
              <a:t> </a:t>
            </a:r>
            <a:r>
              <a:rPr lang="ru-RU" b="1" dirty="0"/>
              <a:t>   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5525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7" y="1844825"/>
            <a:ext cx="8568953" cy="3312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 smtClean="0">
                <a:solidFill>
                  <a:schemeClr val="tx1"/>
                </a:solidFill>
              </a:rPr>
              <a:t> Умники</a:t>
            </a:r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     </a:t>
            </a:r>
            <a:r>
              <a:rPr lang="ru-RU" sz="2800" b="1" u="sng" dirty="0" err="1" smtClean="0">
                <a:solidFill>
                  <a:schemeClr val="tx1"/>
                </a:solidFill>
              </a:rPr>
              <a:t>Знайки</a:t>
            </a:r>
            <a:endParaRPr lang="ru-RU" sz="2800" b="1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smtClean="0">
                <a:solidFill>
                  <a:schemeClr val="tx1"/>
                </a:solidFill>
              </a:rPr>
              <a:t> </a:t>
            </a:r>
            <a:r>
              <a:rPr lang="ru-RU" sz="2800" b="1" smtClean="0">
                <a:solidFill>
                  <a:schemeClr val="tx1"/>
                </a:solidFill>
              </a:rPr>
              <a:t>по </a:t>
            </a:r>
            <a:r>
              <a:rPr lang="ru-RU" sz="2800" b="1" smtClean="0">
                <a:solidFill>
                  <a:srgbClr val="C00000"/>
                </a:solidFill>
              </a:rPr>
              <a:t>2 </a:t>
            </a:r>
            <a:r>
              <a:rPr lang="ru-RU" sz="2800" b="1" dirty="0" smtClean="0">
                <a:solidFill>
                  <a:schemeClr val="tx1"/>
                </a:solidFill>
              </a:rPr>
              <a:t>л                                 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40 </a:t>
            </a:r>
            <a:r>
              <a:rPr lang="ru-RU" sz="2800" b="1" dirty="0">
                <a:solidFill>
                  <a:schemeClr val="tx1"/>
                </a:solidFill>
              </a:rPr>
              <a:t>А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Р </a:t>
            </a:r>
            <a:r>
              <a:rPr lang="ru-RU" sz="2800" dirty="0">
                <a:solidFill>
                  <a:srgbClr val="C00000"/>
                </a:solidFill>
              </a:rPr>
              <a:t>1</a:t>
            </a:r>
            <a:r>
              <a:rPr lang="ru-RU" sz="2800" b="1" dirty="0">
                <a:solidFill>
                  <a:schemeClr val="tx1"/>
                </a:solidFill>
              </a:rPr>
              <a:t> а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                               с </a:t>
            </a:r>
            <a:r>
              <a:rPr lang="ru-RU" sz="2800" b="1" dirty="0">
                <a:solidFill>
                  <a:srgbClr val="C00000"/>
                </a:solidFill>
              </a:rPr>
              <a:t>3</a:t>
            </a:r>
            <a:r>
              <a:rPr lang="ru-RU" sz="2800" b="1" dirty="0">
                <a:solidFill>
                  <a:schemeClr val="tx1"/>
                </a:solidFill>
              </a:rPr>
              <a:t> ж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лас </a:t>
            </a:r>
            <a:r>
              <a:rPr lang="ru-RU" sz="2800" b="1" dirty="0">
                <a:solidFill>
                  <a:srgbClr val="C00000"/>
                </a:solidFill>
              </a:rPr>
              <a:t>.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            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100 </a:t>
            </a:r>
            <a:r>
              <a:rPr lang="ru-RU" sz="2800" b="1" dirty="0" err="1">
                <a:solidFill>
                  <a:schemeClr val="tx1"/>
                </a:solidFill>
              </a:rPr>
              <a:t>лб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100</a:t>
            </a:r>
            <a:r>
              <a:rPr lang="ru-RU" sz="2800" b="1" dirty="0">
                <a:solidFill>
                  <a:schemeClr val="tx1"/>
                </a:solidFill>
              </a:rPr>
              <a:t> лица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                      кис 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        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endParaRPr lang="ru-RU" sz="2800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711" y="260648"/>
            <a:ext cx="8229600" cy="86409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Конкурс 6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«Отгадай словечко»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2232718" y="2369297"/>
            <a:ext cx="1619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подвал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69182" y="2892517"/>
            <a:ext cx="1826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Родина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94514" y="3400209"/>
            <a:ext cx="2017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ласточка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392007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столица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2369297"/>
            <a:ext cx="198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сорока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296442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стриж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30756" y="3455196"/>
            <a:ext cx="1865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столб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88224" y="392007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</a:t>
            </a:r>
            <a:r>
              <a:rPr lang="ru-RU" sz="3200" b="1" dirty="0" smtClean="0"/>
              <a:t>источка </a:t>
            </a:r>
            <a:r>
              <a:rPr lang="ru-RU" sz="2800" b="1" dirty="0" smtClean="0"/>
              <a:t>      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22664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59105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 </a:t>
            </a:r>
            <a:r>
              <a:rPr lang="ru-RU" b="1" dirty="0">
                <a:solidFill>
                  <a:srgbClr val="C00000"/>
                </a:solidFill>
              </a:rPr>
              <a:t>7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DEMO\Desktop\карт матем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71296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9892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7796" y="1412776"/>
            <a:ext cx="4980268" cy="54452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1. У девочки </a:t>
            </a:r>
            <a:r>
              <a:rPr lang="ru-RU" b="1" dirty="0" smtClean="0">
                <a:solidFill>
                  <a:schemeClr val="tx1"/>
                </a:solidFill>
              </a:rPr>
              <a:t>7 </a:t>
            </a:r>
            <a:r>
              <a:rPr lang="ru-RU" b="1" dirty="0">
                <a:solidFill>
                  <a:schemeClr val="tx1"/>
                </a:solidFill>
              </a:rPr>
              <a:t>яблок. Она съела все, кроме 3. Сколько яблок у нее </a:t>
            </a:r>
            <a:r>
              <a:rPr lang="ru-RU" b="1" dirty="0" smtClean="0">
                <a:solidFill>
                  <a:schemeClr val="tx1"/>
                </a:solidFill>
              </a:rPr>
              <a:t>осталось? (    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2.Сколько ног у 26 сорок?                                                                                           			(        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b="1" dirty="0">
                <a:solidFill>
                  <a:schemeClr val="tx1"/>
                </a:solidFill>
              </a:rPr>
              <a:t>. Сколько яиц можно съесть на голодный желудок?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                )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b="1" dirty="0">
                <a:solidFill>
                  <a:schemeClr val="tx1"/>
                </a:solidFill>
              </a:rPr>
              <a:t> Батон разрезали на </a:t>
            </a:r>
            <a:r>
              <a:rPr lang="ru-RU" b="1" dirty="0" smtClean="0">
                <a:solidFill>
                  <a:schemeClr val="tx1"/>
                </a:solidFill>
              </a:rPr>
              <a:t>пять частей. </a:t>
            </a:r>
            <a:r>
              <a:rPr lang="ru-RU" b="1" dirty="0">
                <a:solidFill>
                  <a:schemeClr val="tx1"/>
                </a:solidFill>
              </a:rPr>
              <a:t>Сколько сделали разрезов? </a:t>
            </a:r>
            <a:r>
              <a:rPr lang="ru-RU" b="1" dirty="0" smtClean="0">
                <a:solidFill>
                  <a:schemeClr val="tx1"/>
                </a:solidFill>
              </a:rPr>
              <a:t> 				  (      )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</a:rPr>
              <a:t>В парке 8 скамеек. Три покрасили. Сколько скамеек стало в парке?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                                      (    )       </a:t>
            </a:r>
            <a:r>
              <a:rPr lang="ru-RU" dirty="0" smtClean="0">
                <a:solidFill>
                  <a:schemeClr val="tx1"/>
                </a:solidFill>
              </a:rPr>
              <a:t>     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7442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Умники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DEMO\Desktop\карт матем\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1722562"/>
            <a:ext cx="3708920" cy="5112568"/>
          </a:xfrm>
          <a:prstGeom prst="rect">
            <a:avLst/>
          </a:prstGeom>
          <a:noFill/>
          <a:effectLst>
            <a:outerShdw blurRad="50800" dist="50800" dir="5400000" sx="99000" sy="99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69850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6732" y="2021520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9571" y="272796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084411" y="3517848"/>
            <a:ext cx="1048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одно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3203845" y="4467164"/>
            <a:ext cx="404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7295" y="6054793"/>
            <a:ext cx="397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8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850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5068" y="1648355"/>
            <a:ext cx="4622955" cy="49685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1. Гусь весит 3 кг. Сколько он будет весить, если встанет на одну ногу</a:t>
            </a:r>
            <a:r>
              <a:rPr lang="ru-RU" b="1" dirty="0" smtClean="0">
                <a:solidFill>
                  <a:schemeClr val="tx1"/>
                </a:solidFill>
              </a:rPr>
              <a:t>?			 (            )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2. Сколько ушей </a:t>
            </a:r>
            <a:r>
              <a:rPr lang="ru-RU" b="1" dirty="0" smtClean="0">
                <a:solidFill>
                  <a:schemeClr val="tx1"/>
                </a:solidFill>
              </a:rPr>
              <a:t>у 37 мышей?(        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 3</a:t>
            </a:r>
            <a:r>
              <a:rPr lang="ru-RU" b="1" dirty="0">
                <a:solidFill>
                  <a:schemeClr val="tx1"/>
                </a:solidFill>
              </a:rPr>
              <a:t>. Поле пахали 6 тракторов. </a:t>
            </a:r>
            <a:r>
              <a:rPr lang="ru-RU" b="1" dirty="0" smtClean="0">
                <a:solidFill>
                  <a:schemeClr val="tx1"/>
                </a:solidFill>
              </a:rPr>
              <a:t>2 из </a:t>
            </a:r>
            <a:r>
              <a:rPr lang="ru-RU" b="1" dirty="0">
                <a:solidFill>
                  <a:schemeClr val="tx1"/>
                </a:solidFill>
              </a:rPr>
              <a:t>них остановились. Сколько тракторов в поле? </a:t>
            </a:r>
            <a:r>
              <a:rPr lang="ru-RU" b="1" dirty="0" smtClean="0">
                <a:solidFill>
                  <a:schemeClr val="tx1"/>
                </a:solidFill>
              </a:rPr>
              <a:t>(     )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4. Несла Дуня в решете 12 яблок, а дно упало. </a:t>
            </a:r>
            <a:r>
              <a:rPr lang="ru-RU" b="1" dirty="0" smtClean="0">
                <a:solidFill>
                  <a:schemeClr val="tx1"/>
                </a:solidFill>
              </a:rPr>
              <a:t>Сколько яблок </a:t>
            </a:r>
            <a:r>
              <a:rPr lang="ru-RU" b="1" dirty="0">
                <a:solidFill>
                  <a:schemeClr val="tx1"/>
                </a:solidFill>
              </a:rPr>
              <a:t>в решете осталось? </a:t>
            </a:r>
            <a:r>
              <a:rPr lang="ru-RU" b="1" dirty="0" smtClean="0">
                <a:solidFill>
                  <a:schemeClr val="tx1"/>
                </a:solidFill>
              </a:rPr>
              <a:t>         </a:t>
            </a: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5</a:t>
            </a:r>
            <a:r>
              <a:rPr lang="ru-RU" b="1" dirty="0">
                <a:solidFill>
                  <a:schemeClr val="tx1"/>
                </a:solidFill>
              </a:rPr>
              <a:t>. Сколько ножек </a:t>
            </a:r>
            <a:r>
              <a:rPr lang="ru-RU" b="1" dirty="0" smtClean="0">
                <a:solidFill>
                  <a:schemeClr val="tx1"/>
                </a:solidFill>
              </a:rPr>
              <a:t>4сороконожек</a:t>
            </a:r>
            <a:r>
              <a:rPr lang="ru-RU" b="1" dirty="0">
                <a:solidFill>
                  <a:schemeClr val="tx1"/>
                </a:solidFill>
              </a:rPr>
              <a:t>? </a:t>
            </a:r>
            <a:r>
              <a:rPr lang="ru-RU" b="1" dirty="0" smtClean="0">
                <a:solidFill>
                  <a:schemeClr val="tx1"/>
                </a:solidFill>
              </a:rPr>
              <a:t>   		(</a:t>
            </a:r>
            <a:r>
              <a:rPr lang="en-US" b="1" dirty="0" smtClean="0">
                <a:solidFill>
                  <a:schemeClr val="tx1"/>
                </a:solidFill>
              </a:rPr>
              <a:t>          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Знайки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DEMO\Desktop\карт матем\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10000"/>
            <a:ext cx="4176464" cy="5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5858" y="2311747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 кг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074" y="2676423"/>
            <a:ext cx="73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74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5088" y="378733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6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574" y="5173741"/>
            <a:ext cx="40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(</a:t>
            </a:r>
            <a:r>
              <a:rPr lang="ru-RU" sz="2400" b="1" dirty="0" smtClean="0">
                <a:solidFill>
                  <a:srgbClr val="C00000"/>
                </a:solidFill>
              </a:rPr>
              <a:t>Ни одного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  <a:r>
              <a:rPr lang="ru-RU" sz="2400" b="1" dirty="0" smtClean="0">
                <a:solidFill>
                  <a:srgbClr val="C00000"/>
                </a:solidFill>
              </a:rPr>
              <a:t> ведь дно упало</a:t>
            </a:r>
            <a:r>
              <a:rPr lang="en-US" sz="2400" b="1" dirty="0" smtClean="0"/>
              <a:t>)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81549" y="5949280"/>
            <a:ext cx="682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16</a:t>
            </a:r>
            <a:r>
              <a:rPr lang="en-US" sz="2800" b="1" dirty="0" smtClean="0">
                <a:solidFill>
                  <a:srgbClr val="C00000"/>
                </a:solidFill>
              </a:rPr>
              <a:t>0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819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Конкурс 8 «Кто быстрее».</a:t>
            </a:r>
            <a:endParaRPr lang="ru-RU" sz="5400" dirty="0"/>
          </a:p>
        </p:txBody>
      </p:sp>
      <p:pic>
        <p:nvPicPr>
          <p:cNvPr id="2051" name="Picture 3" descr="C:\Users\DEMO\Desktop\кто 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84784"/>
            <a:ext cx="9143999" cy="539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4604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412776"/>
            <a:ext cx="8892479" cy="5445224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tx1"/>
                </a:solidFill>
              </a:rPr>
              <a:t>Из букв слова </a:t>
            </a:r>
            <a:r>
              <a:rPr lang="ru-RU" sz="8000" dirty="0">
                <a:solidFill>
                  <a:srgbClr val="C00000"/>
                </a:solidFill>
              </a:rPr>
              <a:t>«</a:t>
            </a:r>
            <a:r>
              <a:rPr lang="ru-RU" sz="8000" u="sng" dirty="0">
                <a:solidFill>
                  <a:srgbClr val="C00000"/>
                </a:solidFill>
              </a:rPr>
              <a:t>прямоугольник</a:t>
            </a:r>
            <a:r>
              <a:rPr lang="ru-RU" sz="8000" dirty="0">
                <a:solidFill>
                  <a:srgbClr val="C00000"/>
                </a:solidFill>
              </a:rPr>
              <a:t>»  </a:t>
            </a:r>
            <a:r>
              <a:rPr lang="ru-RU" sz="6600" dirty="0">
                <a:solidFill>
                  <a:schemeClr val="tx1"/>
                </a:solidFill>
              </a:rPr>
              <a:t>составить новые слова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Конкурс 9 </a:t>
            </a:r>
            <a:r>
              <a:rPr lang="ru-RU" b="1" u="sng" dirty="0">
                <a:solidFill>
                  <a:srgbClr val="C00000"/>
                </a:solidFill>
              </a:rPr>
              <a:t>«Острый глаз»</a:t>
            </a:r>
            <a:r>
              <a:rPr lang="ru-RU" b="1" dirty="0">
                <a:solidFill>
                  <a:srgbClr val="C00000"/>
                </a:solidFill>
              </a:rPr>
              <a:t>   </a:t>
            </a:r>
            <a:r>
              <a:rPr lang="ru-RU" b="1" dirty="0"/>
              <a:t>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1868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755576" y="2896726"/>
            <a:ext cx="8229600" cy="1411722"/>
          </a:xfrm>
        </p:spPr>
        <p:txBody>
          <a:bodyPr>
            <a:normAutofit/>
          </a:bodyPr>
          <a:lstStyle/>
          <a:p>
            <a:r>
              <a:rPr lang="ru-RU" b="1" dirty="0"/>
              <a:t>Конкурс 5 «Конкурс капитанов».</a:t>
            </a:r>
            <a:endParaRPr lang="ru-RU" dirty="0"/>
          </a:p>
        </p:txBody>
      </p:sp>
      <p:pic>
        <p:nvPicPr>
          <p:cNvPr id="5124" name="Picture 4" descr="C:\Users\DEMO\Desktop\img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69"/>
            <a:ext cx="9252519" cy="682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6591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EMO\Desktop\карт матем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056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5589240"/>
            <a:ext cx="9036495" cy="124108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«Предмет математики столь серьезен, что не следует упускать ни одной возможности сделать его более занимательным».</a:t>
            </a:r>
          </a:p>
          <a:p>
            <a:r>
              <a:rPr lang="ru-RU" b="1" dirty="0">
                <a:solidFill>
                  <a:schemeClr val="tx1"/>
                </a:solidFill>
              </a:rPr>
              <a:t>                                                              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EMO\Downloads\стр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6002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0"/>
            <a:ext cx="8964487" cy="6858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1тур. Конкурс – представление команд</a:t>
            </a:r>
            <a:r>
              <a:rPr lang="ru-RU" sz="36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sz="36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2тур.  Конкурс «Разминка».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3тур. Конкурс «</a:t>
            </a:r>
            <a:r>
              <a:rPr lang="ru-RU" sz="3600" b="1" dirty="0" err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Рассуждалкино</a:t>
            </a:r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4тур.  Конкурс «Продолжи пословицу».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5тур Конкурс «Занимательный» 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тур  Конкурс «Отгадай словечко»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7тур.  Конкурс «Логические задачи».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8тур. Конкурс «Кто быстрее»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 тур   Конкурс  «Острый глаз»  </a:t>
            </a:r>
          </a:p>
          <a:p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 тур Конкурс капитанов.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66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2588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ПРИВЕТСТВИЕ КОМАНД</a:t>
            </a:r>
            <a:endParaRPr lang="ru-RU" sz="54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098" name="Picture 2" descr="C:\Users\DEMO\Desktop\у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9074"/>
            <a:ext cx="4644008" cy="53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EMO\Desktop\з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9074"/>
            <a:ext cx="4499992" cy="536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767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836712"/>
            <a:ext cx="8964487" cy="6021288"/>
          </a:xfrm>
        </p:spPr>
        <p:txBody>
          <a:bodyPr>
            <a:normAutofit/>
          </a:bodyPr>
          <a:lstStyle/>
          <a:p>
            <a:pPr lvl="0"/>
            <a:endParaRPr lang="ru-RU" sz="3200" b="1" u="sng" dirty="0" smtClean="0">
              <a:solidFill>
                <a:schemeClr val="tx1"/>
              </a:solidFill>
            </a:endParaRPr>
          </a:p>
          <a:p>
            <a:pPr lvl="0"/>
            <a:endParaRPr lang="ru-RU" sz="3200" b="1" u="sng" dirty="0">
              <a:solidFill>
                <a:schemeClr val="tx1"/>
              </a:solidFill>
            </a:endParaRPr>
          </a:p>
          <a:p>
            <a:pPr lvl="0"/>
            <a:endParaRPr lang="ru-RU" sz="3200" b="1" u="sng" dirty="0" smtClean="0">
              <a:solidFill>
                <a:schemeClr val="tx1"/>
              </a:solidFill>
            </a:endParaRPr>
          </a:p>
          <a:p>
            <a:pPr lvl="0"/>
            <a:r>
              <a:rPr lang="ru-RU" sz="3200" b="1" u="sng" dirty="0" smtClean="0">
                <a:solidFill>
                  <a:schemeClr val="tx1"/>
                </a:solidFill>
              </a:rPr>
              <a:t>Написать </a:t>
            </a:r>
            <a:r>
              <a:rPr lang="ru-RU" sz="3200" b="1" u="sng" dirty="0">
                <a:solidFill>
                  <a:schemeClr val="tx1"/>
                </a:solidFill>
              </a:rPr>
              <a:t>числа по порядку</a:t>
            </a:r>
            <a:endParaRPr lang="ru-RU" sz="3200" u="sng" dirty="0">
              <a:solidFill>
                <a:schemeClr val="tx1"/>
              </a:solidFill>
            </a:endParaRPr>
          </a:p>
          <a:p>
            <a:pPr lvl="0"/>
            <a:r>
              <a:rPr lang="ru-RU" sz="32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5387,  5400,  5385,  5401,  5455,  5390</a:t>
            </a:r>
            <a:r>
              <a:rPr lang="ru-RU" sz="3200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  5393</a:t>
            </a:r>
            <a:endParaRPr lang="ru-R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endParaRPr lang="ru-RU" sz="3200" b="1" u="sng" dirty="0" smtClean="0">
              <a:solidFill>
                <a:schemeClr val="tx1"/>
              </a:solidFill>
            </a:endParaRPr>
          </a:p>
          <a:p>
            <a:pPr lvl="0"/>
            <a:endParaRPr lang="ru-RU" sz="3200" b="1" u="sng" dirty="0">
              <a:solidFill>
                <a:schemeClr val="tx1"/>
              </a:solidFill>
            </a:endParaRPr>
          </a:p>
          <a:p>
            <a:pPr lvl="0"/>
            <a:r>
              <a:rPr lang="ru-RU" sz="3200" b="1" u="sng" dirty="0" smtClean="0">
                <a:solidFill>
                  <a:schemeClr val="tx1"/>
                </a:solidFill>
              </a:rPr>
              <a:t>Какое </a:t>
            </a:r>
            <a:r>
              <a:rPr lang="ru-RU" sz="3200" b="1" u="sng" dirty="0">
                <a:solidFill>
                  <a:schemeClr val="tx1"/>
                </a:solidFill>
              </a:rPr>
              <a:t>число пропущено?</a:t>
            </a:r>
            <a:endParaRPr lang="ru-RU" sz="3200" u="sng" dirty="0">
              <a:solidFill>
                <a:schemeClr val="tx1"/>
              </a:solidFill>
            </a:endParaRPr>
          </a:p>
          <a:p>
            <a:pPr lvl="0"/>
            <a:r>
              <a:rPr lang="ru-RU" sz="32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6789,  6790,  6788,  6793,  6791</a:t>
            </a:r>
          </a:p>
          <a:p>
            <a:pPr marL="0" lvl="0" indent="0">
              <a:buNone/>
            </a:pPr>
            <a:endParaRPr lang="ru-R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endParaRPr lang="ru-RU" sz="3200" u="sng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8072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Конкурс 2 </a:t>
            </a:r>
            <a:r>
              <a:rPr lang="ru-RU" b="1" dirty="0" smtClean="0">
                <a:solidFill>
                  <a:srgbClr val="C00000"/>
                </a:solidFill>
              </a:rPr>
              <a:t>«Разминка».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6669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1056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Конкурс 3 «</a:t>
            </a:r>
            <a:r>
              <a:rPr lang="ru-RU" sz="4800" b="1" dirty="0" err="1">
                <a:solidFill>
                  <a:srgbClr val="C00000"/>
                </a:solidFill>
              </a:rPr>
              <a:t>Рассуждалкино</a:t>
            </a:r>
            <a:r>
              <a:rPr lang="ru-RU" sz="4800" b="1" dirty="0">
                <a:solidFill>
                  <a:srgbClr val="C00000"/>
                </a:solidFill>
              </a:rPr>
              <a:t>».</a:t>
            </a:r>
            <a:endParaRPr lang="ru-RU" sz="4800" dirty="0"/>
          </a:p>
        </p:txBody>
      </p:sp>
      <p:pic>
        <p:nvPicPr>
          <p:cNvPr id="3074" name="Picture 2" descr="C:\Users\DEMO\Desktop\1647878413_43-kartinkin-net-p-kartinki-dlya-proekta-po-matematike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64" y="1196752"/>
            <a:ext cx="91440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6150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268760"/>
            <a:ext cx="9143999" cy="55892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а) Эта вещь нужна каждому ученику, и первокласснику, и </a:t>
            </a:r>
            <a:r>
              <a:rPr lang="ru-RU" dirty="0" err="1">
                <a:solidFill>
                  <a:schemeClr val="tx1"/>
                </a:solidFill>
              </a:rPr>
              <a:t>одиннадцатикласснику</a:t>
            </a:r>
            <a:r>
              <a:rPr lang="ru-RU" dirty="0">
                <a:solidFill>
                  <a:schemeClr val="tx1"/>
                </a:solidFill>
              </a:rPr>
              <a:t>, да и дошколята любят, когда она у них есть. Она и учителям нужна тоже.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б) У учеников старших классов их много, но у некоторых она бывает одна.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в) В древности их не было, и тогда люди писали на дощечках, на бересте, а в войну – на газетах. А сейчас перед 1 сентября родители их каждому ученику покупают. Они бывают толстые и тонкие, в линейку и в клетку.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Умники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47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а) Эта вещь нужна чаще ученикам 3-11 классов, но иногда, если так захотят ученики, учитель и родители, ее могут взять и ученики 1-2 классов.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б) Для старших классов она, конечно, важнее. Эта вещь похожа на записную книжку: в нее записывают, чтобы не забыть.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в) Это не только записная книжка, в нее ставят баллы за ответы, за домашнее задание, за контрольные работы.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Знайки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1339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7088"/>
            <a:ext cx="5760640" cy="4968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u="sng" dirty="0" smtClean="0">
                <a:solidFill>
                  <a:schemeClr val="tx1"/>
                </a:solidFill>
              </a:rPr>
              <a:t> Умники</a:t>
            </a:r>
            <a:endParaRPr lang="ru-RU" sz="4000" u="sng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Жить </a:t>
            </a:r>
            <a:r>
              <a:rPr lang="ru-RU" sz="2800" b="1" dirty="0">
                <a:solidFill>
                  <a:schemeClr val="tx1"/>
                </a:solidFill>
              </a:rPr>
              <a:t>в </a:t>
            </a:r>
            <a:r>
              <a:rPr lang="ru-RU" sz="2800" b="1" dirty="0" smtClean="0">
                <a:solidFill>
                  <a:schemeClr val="tx1"/>
                </a:solidFill>
              </a:rPr>
              <a:t>четырех …   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Один </a:t>
            </a:r>
            <a:r>
              <a:rPr lang="ru-RU" sz="2800" b="1" dirty="0">
                <a:solidFill>
                  <a:schemeClr val="tx1"/>
                </a:solidFill>
              </a:rPr>
              <a:t>в поле не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Два </a:t>
            </a:r>
            <a:r>
              <a:rPr lang="ru-RU" sz="2800" b="1" dirty="0">
                <a:solidFill>
                  <a:schemeClr val="tx1"/>
                </a:solidFill>
              </a:rPr>
              <a:t>сапога - …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Лук </a:t>
            </a:r>
            <a:r>
              <a:rPr lang="ru-RU" sz="2800" b="1" dirty="0">
                <a:solidFill>
                  <a:schemeClr val="tx1"/>
                </a:solidFill>
              </a:rPr>
              <a:t>от семи </a:t>
            </a:r>
            <a:r>
              <a:rPr lang="ru-RU" sz="2800" b="1" dirty="0" smtClean="0">
                <a:solidFill>
                  <a:schemeClr val="tx1"/>
                </a:solidFill>
              </a:rPr>
              <a:t>… 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Одна </a:t>
            </a:r>
            <a:r>
              <a:rPr lang="ru-RU" sz="2800" b="1" dirty="0">
                <a:solidFill>
                  <a:schemeClr val="tx1"/>
                </a:solidFill>
              </a:rPr>
              <a:t>голова - хорошо, а две -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От </a:t>
            </a:r>
            <a:r>
              <a:rPr lang="ru-RU" sz="2800" b="1" dirty="0">
                <a:solidFill>
                  <a:schemeClr val="tx1"/>
                </a:solidFill>
              </a:rPr>
              <a:t>горшка два </a:t>
            </a:r>
            <a:r>
              <a:rPr lang="ru-RU" sz="2800" b="1" dirty="0" smtClean="0">
                <a:solidFill>
                  <a:schemeClr val="tx1"/>
                </a:solidFill>
              </a:rPr>
              <a:t>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Конкурс </a:t>
            </a:r>
            <a:r>
              <a:rPr lang="ru-RU" sz="4000" b="1" dirty="0" smtClean="0">
                <a:solidFill>
                  <a:srgbClr val="C00000"/>
                </a:solidFill>
              </a:rPr>
              <a:t>4 «</a:t>
            </a:r>
            <a:r>
              <a:rPr lang="ru-RU" sz="4000" b="1" u="sng" dirty="0">
                <a:solidFill>
                  <a:srgbClr val="C00000"/>
                </a:solidFill>
              </a:rPr>
              <a:t>Продолжи пословицу</a:t>
            </a:r>
            <a:r>
              <a:rPr lang="ru-RU" sz="4000" b="1" dirty="0" smtClean="0">
                <a:solidFill>
                  <a:srgbClr val="C00000"/>
                </a:solidFill>
              </a:rPr>
              <a:t>».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DEMO\Desktop\карт матем\konspiekturokapopriedmietumatiematichieskiiepriedstavlieniiavkorriektsionnoishkolie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88032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3347864" y="2190294"/>
            <a:ext cx="1800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</a:rPr>
              <a:t>тенах.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2729" y="272235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воин.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5270" y="3256534"/>
            <a:ext cx="1044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ара.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1578" y="377975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н</a:t>
            </a:r>
            <a:r>
              <a:rPr lang="ru-RU" sz="2800" b="1" dirty="0" smtClean="0">
                <a:solidFill>
                  <a:srgbClr val="C00000"/>
                </a:solidFill>
              </a:rPr>
              <a:t>едуг.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6" y="4319599"/>
            <a:ext cx="155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учше.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3386" y="4855730"/>
            <a:ext cx="1594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</a:rPr>
              <a:t>ершка.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504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1202</TotalTime>
  <Words>580</Words>
  <Application>Microsoft Office PowerPoint</Application>
  <PresentationFormat>Экран (4:3)</PresentationFormat>
  <Paragraphs>120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Государственное  казённое общеобразовательное  учреждение   «Кашинская школа-интернат» </vt:lpstr>
      <vt:lpstr>Презентация PowerPoint</vt:lpstr>
      <vt:lpstr>Презентация PowerPoint</vt:lpstr>
      <vt:lpstr>ПРИВЕТСТВИЕ КОМАНД</vt:lpstr>
      <vt:lpstr>Конкурс 2 «Разминка».</vt:lpstr>
      <vt:lpstr>Конкурс 3 «Рассуждалкино».</vt:lpstr>
      <vt:lpstr>Умники</vt:lpstr>
      <vt:lpstr>Знайки</vt:lpstr>
      <vt:lpstr>Конкурс 4 «Продолжи пословицу».</vt:lpstr>
      <vt:lpstr>Презентация PowerPoint</vt:lpstr>
      <vt:lpstr>Конкурс 5 «Занимательный»      </vt:lpstr>
      <vt:lpstr>Конкурс 6. «Отгадай словечко»</vt:lpstr>
      <vt:lpstr>Конкурс 7. </vt:lpstr>
      <vt:lpstr> Умники</vt:lpstr>
      <vt:lpstr> Знайки</vt:lpstr>
      <vt:lpstr>Конкурс 8 «Кто быстрее».</vt:lpstr>
      <vt:lpstr>Конкурс 9 «Острый глаз»     </vt:lpstr>
      <vt:lpstr>Конкурс 5 «Конкурс капитанов».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DEMO</dc:creator>
  <cp:lastModifiedBy>Userr</cp:lastModifiedBy>
  <cp:revision>91</cp:revision>
  <dcterms:created xsi:type="dcterms:W3CDTF">2020-03-09T09:17:25Z</dcterms:created>
  <dcterms:modified xsi:type="dcterms:W3CDTF">2022-12-05T07:28:50Z</dcterms:modified>
</cp:coreProperties>
</file>