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7" r:id="rId3"/>
    <p:sldId id="288" r:id="rId4"/>
    <p:sldId id="283" r:id="rId5"/>
    <p:sldId id="271" r:id="rId6"/>
    <p:sldId id="268" r:id="rId7"/>
    <p:sldId id="282" r:id="rId8"/>
    <p:sldId id="284" r:id="rId9"/>
    <p:sldId id="270" r:id="rId10"/>
    <p:sldId id="285" r:id="rId11"/>
    <p:sldId id="290" r:id="rId12"/>
    <p:sldId id="277" r:id="rId13"/>
    <p:sldId id="261" r:id="rId14"/>
    <p:sldId id="286" r:id="rId15"/>
    <p:sldId id="258" r:id="rId16"/>
    <p:sldId id="264" r:id="rId17"/>
    <p:sldId id="276" r:id="rId18"/>
    <p:sldId id="275" r:id="rId19"/>
    <p:sldId id="28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535D67-9916-4D0F-9FBF-AE30EE36B4BC}">
          <p14:sldIdLst>
            <p14:sldId id="272"/>
            <p14:sldId id="287"/>
            <p14:sldId id="288"/>
            <p14:sldId id="283"/>
            <p14:sldId id="271"/>
            <p14:sldId id="268"/>
            <p14:sldId id="282"/>
            <p14:sldId id="284"/>
            <p14:sldId id="270"/>
            <p14:sldId id="285"/>
            <p14:sldId id="290"/>
            <p14:sldId id="277"/>
            <p14:sldId id="261"/>
            <p14:sldId id="286"/>
            <p14:sldId id="258"/>
            <p14:sldId id="264"/>
            <p14:sldId id="276"/>
            <p14:sldId id="275"/>
            <p14:sldId id="28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36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5B6B7-66AD-4091-AE7E-6051EBAEFEE6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3D536-EC53-4FF1-9666-5DD5FF55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AutoShape 8" descr="ÐÐ°ÑÑÐ¸Ð½ÐºÐ¸ Ð¿Ð¾ Ð·Ð°Ð¿ÑÐ¾ÑÑ ÐºÐ°ÑÑÐ¸Ð½ÐºÐ¸ Ð¾ÐºÐ¾Ð½Ð½ÑÐµ ÑÐ°Ð¼Ñ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27384"/>
            <a:ext cx="9144000" cy="6858000"/>
            <a:chOff x="0" y="0"/>
            <a:chExt cx="9144000" cy="6858000"/>
          </a:xfrm>
        </p:grpSpPr>
        <p:pic>
          <p:nvPicPr>
            <p:cNvPr id="4098" name="Picture 2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51520" y="548680"/>
              <a:ext cx="86409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Урок математики </a:t>
              </a:r>
            </a:p>
            <a:p>
              <a:pPr algn="ctr"/>
              <a:r>
                <a:rPr lang="ru-RU" sz="4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6 класс</a:t>
              </a:r>
              <a:endPara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5517232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C:\Users\Дом\AppData\Local\Microsoft\Windows\Temporary Internet Files\Content.IE5\NXWWB1DG\owl-reading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ом\AppData\Local\Microsoft\Windows\Temporary Internet Files\Content.IE5\X68VGN0A\wise_owl_teacher_c01170_20508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20457"/>
            <a:ext cx="4104456" cy="4104456"/>
          </a:xfrm>
          <a:prstGeom prst="rect">
            <a:avLst/>
          </a:prstGeom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" y="0"/>
            <a:ext cx="9144000" cy="6858000"/>
          </a:xfrm>
          <a:prstGeom prst="rect">
            <a:avLst/>
          </a:prstGeom>
          <a:noFill/>
        </p:spPr>
      </p:pic>
      <p:pic>
        <p:nvPicPr>
          <p:cNvPr id="29698" name="Picture 2" descr="ÐÐ°ÑÑÐ¸Ð½ÐºÐ¸ Ð¿Ð¾ Ð·Ð°Ð¿ÑÐ¾ÑÑ ÐºÐ°ÑÑÐ¸Ð½ÐºÐ¸ ÑÑÐ½Ð´Ð°Ð¼ÐµÐ½Ñ Ð´Ð¾Ð¼Ð°"/>
          <p:cNvPicPr>
            <a:picLocks noChangeAspect="1" noChangeArrowheads="1"/>
          </p:cNvPicPr>
          <p:nvPr/>
        </p:nvPicPr>
        <p:blipFill>
          <a:blip r:embed="rId3" cstate="print"/>
          <a:srcRect t="34615"/>
          <a:stretch>
            <a:fillRect/>
          </a:stretch>
        </p:blipFill>
        <p:spPr bwMode="auto">
          <a:xfrm>
            <a:off x="645971" y="3715729"/>
            <a:ext cx="7924065" cy="295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3528" y="254968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Закладываем фундамент дома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5971" y="908720"/>
            <a:ext cx="7924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08719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3200" dirty="0">
                <a:solidFill>
                  <a:srgbClr val="7030A0"/>
                </a:solidFill>
              </a:rPr>
              <a:t>Прочитай числа, записанные двумя мерами</a:t>
            </a:r>
          </a:p>
          <a:p>
            <a:r>
              <a:rPr lang="ru-RU" sz="3200" dirty="0"/>
              <a:t> 6 м,   17мин. 10с.,   10дм,  </a:t>
            </a:r>
            <a:r>
              <a:rPr lang="ru-RU" sz="3200" dirty="0" smtClean="0"/>
              <a:t>   </a:t>
            </a:r>
            <a:r>
              <a:rPr lang="ru-RU" sz="3200" dirty="0"/>
              <a:t>8р.30к., </a:t>
            </a:r>
            <a:r>
              <a:rPr lang="ru-RU" sz="3200" dirty="0" smtClean="0"/>
              <a:t>   </a:t>
            </a:r>
            <a:r>
              <a:rPr lang="ru-RU" sz="3200" dirty="0"/>
              <a:t>2мес.,   56к., </a:t>
            </a:r>
            <a:r>
              <a:rPr lang="ru-RU" sz="3200" dirty="0" smtClean="0"/>
              <a:t>   100р</a:t>
            </a:r>
            <a:r>
              <a:rPr lang="ru-RU" sz="3200" dirty="0"/>
              <a:t>., </a:t>
            </a:r>
            <a:r>
              <a:rPr lang="ru-RU" sz="3200" dirty="0" smtClean="0"/>
              <a:t>   8м </a:t>
            </a:r>
            <a:r>
              <a:rPr lang="ru-RU" sz="3200" dirty="0"/>
              <a:t>8дм,  </a:t>
            </a:r>
            <a:r>
              <a:rPr lang="ru-RU" sz="3200" dirty="0" smtClean="0"/>
              <a:t>  </a:t>
            </a:r>
            <a:r>
              <a:rPr lang="ru-RU" sz="3200" dirty="0"/>
              <a:t>7мин,  </a:t>
            </a:r>
            <a:r>
              <a:rPr lang="ru-RU" sz="3200" dirty="0" smtClean="0"/>
              <a:t>  14сут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989853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упер физкультминутка для уро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67536" cy="6858000"/>
          </a:xfrm>
        </p:spPr>
      </p:pic>
    </p:spTree>
    <p:extLst>
      <p:ext uri="{BB962C8B-B14F-4D97-AF65-F5344CB8AC3E}">
        <p14:creationId xmlns:p14="http://schemas.microsoft.com/office/powerpoint/2010/main" val="4167797467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ÐÐ°ÑÑÐ¸Ð½ÐºÐ¸ Ð¿Ð¾ Ð·Ð°Ð¿ÑÐ¾ÑÑ ÐºÐ°ÑÑÐ¸Ð½ÐºÐ¸ ÐºÐ¸ÑÐ¿Ð¸ÑÐ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157" b="3677"/>
          <a:stretch>
            <a:fillRect/>
          </a:stretch>
        </p:blipFill>
        <p:spPr bwMode="auto">
          <a:xfrm>
            <a:off x="6516216" y="4437112"/>
            <a:ext cx="2088232" cy="2160240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ÐºÐ°ÑÑÐ¸Ð½ÐºÐ¸ Ð¼Ð°ÑÐ¸Ð½ Ð´Ð»Ñ Ð¿ÐµÑÐµÐ²Ð¾Ð·ÐºÐ¸ ÐºÐ¸ÑÐ¿Ð¸ÑÐ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46"/>
          <a:stretch>
            <a:fillRect/>
          </a:stretch>
        </p:blipFill>
        <p:spPr bwMode="auto">
          <a:xfrm flipH="1">
            <a:off x="395536" y="4365104"/>
            <a:ext cx="3816424" cy="21812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620688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Будем возводить стены дома. Для этого завезём кирпич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198884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80529"/>
            <a:ext cx="7830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 стройку привезли </a:t>
            </a:r>
            <a:r>
              <a:rPr lang="ru-RU" sz="2800" dirty="0" smtClean="0"/>
              <a:t>2т красного </a:t>
            </a:r>
            <a:r>
              <a:rPr lang="ru-RU" sz="2800" dirty="0"/>
              <a:t>кирпича, белого кирпича </a:t>
            </a:r>
            <a:r>
              <a:rPr lang="ru-RU" sz="2800" dirty="0" smtClean="0"/>
              <a:t>–на 1т 35 кг больше</a:t>
            </a:r>
            <a:r>
              <a:rPr lang="ru-RU" sz="2800" dirty="0"/>
              <a:t>, чем красного. Сколько </a:t>
            </a:r>
            <a:r>
              <a:rPr lang="ru-RU" sz="2800" dirty="0" smtClean="0"/>
              <a:t> </a:t>
            </a:r>
            <a:r>
              <a:rPr lang="ru-RU" sz="2800" dirty="0"/>
              <a:t>кирпича привезли на стройку?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9 0.00926 C -0.05677 -0.0081 -0.05539 -0.00718 -0.06719 -0.01227 C -0.07379 -0.02107 -0.07952 -0.02593 -0.08855 -0.02894 C -0.09688 -0.04005 -0.10226 -0.04306 -0.11355 -0.04792 C -0.12639 -0.05949 -0.1099 -0.04607 -0.12796 -0.05509 C -0.1316 -0.05695 -0.1349 -0.06019 -0.13855 -0.06227 C -0.14879 -0.06829 -0.15834 -0.08171 -0.16893 -0.08611 C -0.17344 -0.08796 -0.17848 -0.08773 -0.18316 -0.08843 C -0.21077 -0.10671 -0.24375 -0.11435 -0.27431 -0.11945 C -0.29063 -0.12639 -0.27118 -0.11875 -0.31007 -0.12408 C -0.32223 -0.1257 -0.33559 -0.13334 -0.34757 -0.13843 C -0.36598 -0.1463 -0.38421 -0.15139 -0.40296 -0.15741 C -0.4224 -0.15579 -0.43785 -0.15162 -0.45643 -0.14792 C -0.46441 -0.14445 -0.47032 -0.13935 -0.47796 -0.13611 C -0.48611 -0.12847 -0.48507 -0.12037 -0.49046 -0.10996 C -0.49219 -0.10278 -0.49254 -0.09468 -0.49566 -0.08843 C -0.5 -0.07986 -0.49931 -0.08403 -0.49931 -0.07662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0" y="-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ÐÐ°ÑÑÐ¸Ð½ÐºÐ¸ Ð¿Ð¾ Ð·Ð°Ð¿ÑÐ¾ÑÑ ÐºÐ°ÑÑÐ¸Ð½ÐºÐ¸ ÐºÐ¸ÑÐ¿Ð¸ÑÐ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157" b="3677"/>
          <a:stretch>
            <a:fillRect/>
          </a:stretch>
        </p:blipFill>
        <p:spPr bwMode="auto">
          <a:xfrm>
            <a:off x="2051720" y="4221088"/>
            <a:ext cx="2088232" cy="2160240"/>
          </a:xfrm>
          <a:prstGeom prst="rect">
            <a:avLst/>
          </a:prstGeom>
          <a:noFill/>
        </p:spPr>
      </p:pic>
      <p:pic>
        <p:nvPicPr>
          <p:cNvPr id="4" name="Picture 2" descr="ÐÐ°ÑÑÐ¸Ð½ÐºÐ¸ Ð¿Ð¾ Ð·Ð°Ð¿ÑÐ¾ÑÑ ÐºÐ°ÑÑÐ¸Ð½ÐºÐ¸ Ð¼Ð°ÑÐ¸Ð½ Ð´Ð»Ñ Ð¿ÐµÑÐµÐ²Ð¾Ð·ÐºÐ¸ ÐºÐ¸ÑÐ¿Ð¸ÑÐ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46"/>
          <a:stretch>
            <a:fillRect/>
          </a:stretch>
        </p:blipFill>
        <p:spPr bwMode="auto">
          <a:xfrm flipH="1">
            <a:off x="4788024" y="4149080"/>
            <a:ext cx="3960440" cy="21812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1547664" y="1772816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69269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Красный  -2т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268760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24000" algn="l"/>
              </a:tabLst>
            </a:pPr>
            <a:r>
              <a:rPr lang="ru-RU" sz="3600" dirty="0" smtClean="0"/>
              <a:t>Белый   - ? на 1т 35кг</a:t>
            </a:r>
            <a:r>
              <a:rPr lang="ru-RU" sz="2800" dirty="0" smtClean="0"/>
              <a:t> больше, чем</a:t>
            </a:r>
            <a:endParaRPr lang="ru-RU" sz="2800" dirty="0"/>
          </a:p>
        </p:txBody>
      </p:sp>
      <p:sp>
        <p:nvSpPr>
          <p:cNvPr id="14" name="Стрелка углом вверх 13"/>
          <p:cNvSpPr/>
          <p:nvPr/>
        </p:nvSpPr>
        <p:spPr>
          <a:xfrm rot="16200000">
            <a:off x="6768244" y="836712"/>
            <a:ext cx="756084" cy="755213"/>
          </a:xfrm>
          <a:prstGeom prst="bentUpArrow">
            <a:avLst>
              <a:gd name="adj1" fmla="val 25000"/>
              <a:gd name="adj2" fmla="val 2412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/>
          <p:cNvSpPr/>
          <p:nvPr/>
        </p:nvSpPr>
        <p:spPr>
          <a:xfrm rot="10800000">
            <a:off x="7818444" y="476671"/>
            <a:ext cx="360040" cy="14837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78484" y="836276"/>
            <a:ext cx="5699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?</a:t>
            </a:r>
            <a:endParaRPr lang="ru-RU" sz="6600" dirty="0"/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1 0.00348 C 0.04497 0.00047 0.05295 -0.01643 0.05591 -0.02037 C 0.05799 -0.02314 0.06111 -0.02453 0.06302 -0.02754 C 0.07257 -0.04213 0.06945 -0.04907 0.08264 -0.06088 C 0.08646 -0.07523 0.08177 -0.06111 0.08976 -0.07523 C 0.09184 -0.07893 0.09288 -0.08356 0.09514 -0.08703 C 0.10591 -0.1037 0.1257 -0.12338 0.13976 -0.13472 C 0.1415 -0.13796 0.14271 -0.14213 0.14514 -0.14421 C 0.15052 -0.14884 0.15764 -0.14907 0.16302 -0.1537 C 0.16545 -0.15578 0.16754 -0.15902 0.17014 -0.16088 C 0.17344 -0.16319 0.18091 -0.16551 0.18091 -0.16527 C 0.19879 -0.18935 0.22188 -0.20185 0.24514 -0.21319 C 0.25469 -0.21782 0.26563 -0.21782 0.27552 -0.22037 C 0.2967 -0.21944 0.32709 -0.21944 0.35052 -0.21551 C 0.35851 -0.21412 0.36615 -0.20949 0.37379 -0.20602 C 0.37743 -0.20439 0.38455 -0.20139 0.38455 -0.20115 C 0.38802 -0.19814 0.39271 -0.19652 0.39514 -0.19189 C 0.39636 -0.18958 0.39705 -0.18634 0.39879 -0.18472 C 0.40087 -0.18287 0.40348 -0.1831 0.40591 -0.18217 C 0.40955 -0.17731 0.41754 -0.16689 0.42205 -0.16088 C 0.42379 -0.15856 0.42552 -0.15602 0.42726 -0.1537 C 0.429 -0.15139 0.43264 -0.14652 0.43264 -0.14629 C 0.43663 -0.13171 0.43125 -0.14652 0.44167 -0.13472 C 0.44393 -0.13217 0.44532 -0.12847 0.44705 -0.12523 C 0.44948 -0.11504 0.45452 -0.11412 0.45955 -0.10602 C 0.46598 -0.0956 0.47344 -0.08889 0.47917 -0.07754 C 0.48282 -0.0625 0.47882 -0.06319 0.48455 -0.06319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85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ÐÐ°ÑÑÐ¸Ð½ÐºÐ¸ Ð¿Ð¾ Ð·Ð°Ð¿ÑÐ¾ÑÑ ÐºÐ°ÑÑÐ¸Ð½ÐºÐ¸ ÐºÐ¸ÑÐ¿Ð¸ÑÐ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157" b="3677"/>
          <a:stretch>
            <a:fillRect/>
          </a:stretch>
        </p:blipFill>
        <p:spPr bwMode="auto">
          <a:xfrm>
            <a:off x="2051720" y="4221088"/>
            <a:ext cx="2088232" cy="2160240"/>
          </a:xfrm>
          <a:prstGeom prst="rect">
            <a:avLst/>
          </a:prstGeom>
          <a:noFill/>
        </p:spPr>
      </p:pic>
      <p:pic>
        <p:nvPicPr>
          <p:cNvPr id="4" name="Picture 2" descr="ÐÐ°ÑÑÐ¸Ð½ÐºÐ¸ Ð¿Ð¾ Ð·Ð°Ð¿ÑÐ¾ÑÑ ÐºÐ°ÑÑÐ¸Ð½ÐºÐ¸ Ð¼Ð°ÑÐ¸Ð½ Ð´Ð»Ñ Ð¿ÐµÑÐµÐ²Ð¾Ð·ÐºÐ¸ ÐºÐ¸ÑÐ¿Ð¸ÑÐ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46"/>
          <a:stretch>
            <a:fillRect/>
          </a:stretch>
        </p:blipFill>
        <p:spPr bwMode="auto">
          <a:xfrm flipH="1">
            <a:off x="4788024" y="4149080"/>
            <a:ext cx="3960440" cy="21812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1547664" y="1772816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692696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Сколько белого кирпича привезли на стройку?</a:t>
            </a:r>
          </a:p>
          <a:p>
            <a:r>
              <a:rPr lang="ru-RU" sz="2800" dirty="0" smtClean="0"/>
              <a:t>     2т + 1т 35кг =  3т 35кг</a:t>
            </a:r>
          </a:p>
          <a:p>
            <a:r>
              <a:rPr lang="ru-RU" sz="2800" dirty="0" smtClean="0"/>
              <a:t>Ответ: 3т 35 кг белого кирпича привезли на стройку.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7484097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ºÐ°ÑÑÐ¸Ð½ÐºÐ¸ Ð²Ð¾Ð·Ð²ÐµÐ´ÐµÐ½Ð¸Ðµ ÐºÐ¸ÑÐ¿Ð¸ÑÐ½ÑÑ ÑÑÐµ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4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ÐÐ°ÑÑÐ¸Ð½ÐºÐ¸ Ð¿Ð¾ Ð·Ð°Ð¿ÑÐ¾ÑÑ ÐºÐ°ÑÑÐ¸Ð½ÐºÐ¸ ÑÑÑÐ°Ð½Ð¾Ð²ÐºÐ° ÐºÑÑÑÐ¸ Ð´Ð¾Ð¼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4797" y="2996952"/>
            <a:ext cx="3823179" cy="3475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ngle"/>
            <a:contourClr>
              <a:srgbClr val="FFFFFF"/>
            </a:contour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988657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156176" y="2296036"/>
            <a:ext cx="29878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ридётся решить примеры прежде чем у дома будет крыша! </a:t>
            </a:r>
            <a:endParaRPr lang="ru-RU" sz="1000" b="1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88656"/>
            <a:ext cx="5544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14см + 67см= </a:t>
            </a:r>
          </a:p>
          <a:p>
            <a:r>
              <a:rPr lang="ru-RU" sz="3200" dirty="0" smtClean="0"/>
              <a:t>      83м – 5м = </a:t>
            </a:r>
          </a:p>
          <a:p>
            <a:r>
              <a:rPr lang="ru-RU" sz="3200" dirty="0" smtClean="0"/>
              <a:t>      18кг  + 45кг= </a:t>
            </a:r>
          </a:p>
          <a:p>
            <a:r>
              <a:rPr lang="ru-RU" sz="3200" dirty="0" smtClean="0"/>
              <a:t>      1м 50см – 24см= </a:t>
            </a:r>
          </a:p>
          <a:p>
            <a:r>
              <a:rPr lang="ru-RU" sz="3200" dirty="0" smtClean="0"/>
              <a:t>      1р. – 45к. =</a:t>
            </a:r>
            <a:r>
              <a:rPr lang="ru-RU" dirty="0" smtClean="0"/>
              <a:t>                   </a:t>
            </a:r>
            <a:endParaRPr lang="ru-RU" dirty="0"/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43608" y="105273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теперь поработаем самостоятельно.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46" y="3717032"/>
            <a:ext cx="3716722" cy="27839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1700808"/>
            <a:ext cx="3888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>
                <a:solidFill>
                  <a:srgbClr val="00B050"/>
                </a:solidFill>
              </a:rPr>
              <a:t>Сравни числа &lt;  &gt;  = </a:t>
            </a:r>
          </a:p>
          <a:p>
            <a:r>
              <a:rPr lang="ru-RU" sz="3200" dirty="0"/>
              <a:t>       60с… 1мин</a:t>
            </a:r>
          </a:p>
          <a:p>
            <a:r>
              <a:rPr lang="ru-RU" sz="3200" dirty="0"/>
              <a:t>      24мин…24сут</a:t>
            </a:r>
          </a:p>
          <a:p>
            <a:r>
              <a:rPr lang="ru-RU" sz="3200" dirty="0"/>
              <a:t>      1м…1дм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ÐÐ°ÑÑÐ¸Ð½ÐºÐ¸ Ð¿Ð¾ Ð·Ð°Ð¿ÑÐ¾ÑÑ ÐºÐ°ÑÑÐ¸Ð½ÐºÐ¸ Ð´Ð¾Ð¼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1025" y="2276872"/>
            <a:ext cx="5883603" cy="4349284"/>
          </a:xfrm>
          <a:prstGeom prst="rect">
            <a:avLst/>
          </a:prstGeom>
          <a:noFill/>
        </p:spPr>
      </p:pic>
      <p:pic>
        <p:nvPicPr>
          <p:cNvPr id="4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9216" y="5373216"/>
            <a:ext cx="1484784" cy="148478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800" dirty="0" smtClean="0"/>
              <a:t>Стены </a:t>
            </a:r>
            <a:r>
              <a:rPr lang="ru-RU" sz="2800" dirty="0"/>
              <a:t>мы поставили,</a:t>
            </a:r>
          </a:p>
          <a:p>
            <a:r>
              <a:rPr lang="ru-RU" sz="2800" dirty="0"/>
              <a:t>  </a:t>
            </a:r>
            <a:r>
              <a:rPr lang="ru-RU" sz="2800" dirty="0" smtClean="0"/>
              <a:t>Стекла </a:t>
            </a:r>
            <a:r>
              <a:rPr lang="ru-RU" sz="2800" dirty="0"/>
              <a:t>в окна вставили,</a:t>
            </a:r>
          </a:p>
          <a:p>
            <a:r>
              <a:rPr lang="ru-RU" sz="2800" dirty="0"/>
              <a:t>  </a:t>
            </a:r>
            <a:r>
              <a:rPr lang="ru-RU" sz="2800" dirty="0" smtClean="0"/>
              <a:t>Приходите </a:t>
            </a:r>
            <a:r>
              <a:rPr lang="ru-RU" sz="2800" dirty="0"/>
              <a:t>в светлый дом,</a:t>
            </a:r>
          </a:p>
          <a:p>
            <a:r>
              <a:rPr lang="ru-RU" sz="2800" dirty="0"/>
              <a:t>  </a:t>
            </a:r>
            <a:r>
              <a:rPr lang="ru-RU" sz="2800" dirty="0" smtClean="0"/>
              <a:t>Здесь </a:t>
            </a:r>
            <a:r>
              <a:rPr lang="ru-RU" sz="2800" dirty="0"/>
              <a:t>мы славно заживем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45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ÐÐ°ÑÑÐ¸Ð½ÐºÐ¸ Ð¿Ð¾ Ð·Ð°Ð¿ÑÐ¾ÑÑ ÐºÐ°ÑÑÐ¸Ð½ÐºÐ¸ Ð´Ð¾Ð¼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1025" y="2276872"/>
            <a:ext cx="5883603" cy="4349284"/>
          </a:xfrm>
          <a:prstGeom prst="rect">
            <a:avLst/>
          </a:prstGeom>
          <a:noFill/>
        </p:spPr>
      </p:pic>
      <p:pic>
        <p:nvPicPr>
          <p:cNvPr id="4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9216" y="5373216"/>
            <a:ext cx="1484784" cy="14847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</a:t>
            </a:r>
            <a:r>
              <a:rPr lang="ru-RU" sz="2400" dirty="0" smtClean="0"/>
              <a:t>рок </a:t>
            </a:r>
            <a:r>
              <a:rPr lang="ru-RU" sz="2400" dirty="0"/>
              <a:t>мы провели,</a:t>
            </a:r>
          </a:p>
          <a:p>
            <a:r>
              <a:rPr lang="ru-RU" sz="2400" dirty="0"/>
              <a:t>Всё сделали мы с вами, что могли.</a:t>
            </a:r>
          </a:p>
          <a:p>
            <a:r>
              <a:rPr lang="ru-RU" sz="2400" dirty="0"/>
              <a:t>Желаю к математике вам прилагать старание.</a:t>
            </a:r>
          </a:p>
          <a:p>
            <a:r>
              <a:rPr lang="ru-RU" sz="2400" dirty="0"/>
              <a:t>Всего доброго, и до свидания</a:t>
            </a:r>
          </a:p>
        </p:txBody>
      </p:sp>
    </p:spTree>
    <p:extLst>
      <p:ext uri="{BB962C8B-B14F-4D97-AF65-F5344CB8AC3E}">
        <p14:creationId xmlns:p14="http://schemas.microsoft.com/office/powerpoint/2010/main" val="3666081081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AutoShape 8" descr="ÐÐ°ÑÑÐ¸Ð½ÐºÐ¸ Ð¿Ð¾ Ð·Ð°Ð¿ÑÐ¾ÑÑ ÐºÐ°ÑÑÐ¸Ð½ÐºÐ¸ Ð¾ÐºÐ¾Ð½Ð½ÑÐµ ÑÐ°Ð¼Ñ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27384"/>
            <a:ext cx="9144000" cy="6858000"/>
            <a:chOff x="0" y="0"/>
            <a:chExt cx="9144000" cy="6858000"/>
          </a:xfrm>
        </p:grpSpPr>
        <p:pic>
          <p:nvPicPr>
            <p:cNvPr id="4098" name="Picture 2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51520" y="548680"/>
              <a:ext cx="86409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5517232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C:\Users\Дом\AppData\Local\Microsoft\Windows\Temporary Internet Files\Content.IE5\NXWWB1DG\owl-reading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ом\AppData\Local\Microsoft\Windows\Temporary Internet Files\Content.IE5\X68VGN0A\wise_owl_teacher_c01170_20508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2060848"/>
            <a:ext cx="5256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/>
          </a:p>
          <a:p>
            <a:endParaRPr lang="ru-RU" sz="3600" b="1" dirty="0"/>
          </a:p>
          <a:p>
            <a:r>
              <a:rPr lang="ru-RU" sz="3600" b="1" dirty="0" smtClean="0"/>
              <a:t>Встало </a:t>
            </a:r>
            <a:r>
              <a:rPr lang="ru-RU" sz="3600" b="1" dirty="0"/>
              <a:t>солнышко давно,</a:t>
            </a:r>
            <a:endParaRPr lang="ru-RU" sz="3600" dirty="0"/>
          </a:p>
          <a:p>
            <a:r>
              <a:rPr lang="ru-RU" sz="3600" b="1" dirty="0"/>
              <a:t>Заглянуло к нам в окно</a:t>
            </a:r>
            <a:endParaRPr lang="ru-RU" sz="3600" dirty="0"/>
          </a:p>
          <a:p>
            <a:r>
              <a:rPr lang="ru-RU" sz="3600" b="1" dirty="0"/>
              <a:t>Нас оно торопит в класс,</a:t>
            </a:r>
            <a:endParaRPr lang="ru-RU" sz="3600" dirty="0"/>
          </a:p>
          <a:p>
            <a:r>
              <a:rPr lang="ru-RU" sz="3600" b="1" dirty="0"/>
              <a:t>Урок математики  у нас!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2997"/>
            <a:ext cx="3923929" cy="293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15564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AutoShape 8" descr="ÐÐ°ÑÑÐ¸Ð½ÐºÐ¸ Ð¿Ð¾ Ð·Ð°Ð¿ÑÐ¾ÑÑ ÐºÐ°ÑÑÐ¸Ð½ÐºÐ¸ Ð¾ÐºÐ¾Ð½Ð½ÑÐµ ÑÐ°Ð¼Ñ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63500" y="15875"/>
            <a:ext cx="9144000" cy="6858000"/>
            <a:chOff x="68263" y="0"/>
            <a:chExt cx="9144000" cy="6858000"/>
          </a:xfrm>
        </p:grpSpPr>
        <p:pic>
          <p:nvPicPr>
            <p:cNvPr id="4098" name="Picture 2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263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84693" y="234292"/>
              <a:ext cx="86409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 декабря</a:t>
              </a:r>
            </a:p>
            <a:p>
              <a:pPr algn="ctr"/>
              <a:r>
                <a:rPr lang="ru-RU" sz="4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пятница </a:t>
              </a:r>
              <a:endPara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5517232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C:\Users\Дом\AppData\Local\Microsoft\Windows\Temporary Internet Files\Content.IE5\NXWWB1DG\owl-reading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ом\AppData\Local\Microsoft\Windows\Temporary Internet Files\Content.IE5\X68VGN0A\wise_owl_teacher_c01170_20508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224" y="2852783"/>
            <a:ext cx="5690287" cy="39916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91880" y="2204864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Зима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323461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AutoShape 8" descr="ÐÐ°ÑÑÐ¸Ð½ÐºÐ¸ Ð¿Ð¾ Ð·Ð°Ð¿ÑÐ¾ÑÑ ÐºÐ°ÑÑÐ¸Ð½ÐºÐ¸ Ð¾ÐºÐ¾Ð½Ð½ÑÐµ ÑÐ°Ð¼Ñ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27384"/>
            <a:ext cx="9144000" cy="6858000"/>
            <a:chOff x="0" y="0"/>
            <a:chExt cx="9144000" cy="6858000"/>
          </a:xfrm>
        </p:grpSpPr>
        <p:pic>
          <p:nvPicPr>
            <p:cNvPr id="4098" name="Picture 2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51520" y="548680"/>
              <a:ext cx="864096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4800" b="1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Прочитать числа</a:t>
              </a:r>
              <a:endParaRPr lang="ru-RU" sz="4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6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1км, 47м, 25р., 36кг</a:t>
              </a:r>
              <a:endPara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8300" y="5428810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C:\Users\Дом\AppData\Local\Microsoft\Windows\Temporary Internet Files\Content.IE5\NXWWB1DG\owl-reading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ом\AppData\Local\Microsoft\Windows\Temporary Internet Files\Content.IE5\X68VGN0A\wise_owl_teacher_c01170_20508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355240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836711"/>
            <a:ext cx="66247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 урока.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Действия с числами, полученными при измерении»</a:t>
            </a:r>
          </a:p>
          <a:p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348880"/>
            <a:ext cx="2614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131840" y="2564904"/>
            <a:ext cx="543609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совершенствовать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устные и письменные вычислительные навыки,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умение читать и записывать числа, полученные при измерении;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самостоятельно работать над задачей,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анализировать, делать выводы;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умение применять полученные знания на практике;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интерес к математике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3419872" y="188640"/>
            <a:ext cx="5472608" cy="3159383"/>
          </a:xfrm>
          <a:prstGeom prst="ellipse">
            <a:avLst/>
          </a:prstGeom>
          <a:ln w="571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нём живёт моя родня,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Мне без неё не жить и дня.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него стремлюсь всегда и всюду,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нему дорогу не забуду.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без него дышу с трудом,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Мой кров, родимый, тёплый...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933056"/>
            <a:ext cx="1793622" cy="2495271"/>
          </a:xfrm>
          <a:prstGeom prst="rect">
            <a:avLst/>
          </a:prstGeom>
          <a:noFill/>
        </p:spPr>
      </p:pic>
      <p:sp>
        <p:nvSpPr>
          <p:cNvPr id="12292" name="AutoShape 4" descr="ÐÐ°ÑÑÐ¸Ð½ÐºÐ¸ Ð¿Ð¾ Ð·Ð°Ð¿ÑÐ¾ÑÑ ÐºÐ°ÑÑÐ¸Ð½ÐºÐ¸ ÑÐ¾Ð±Ð°ÐºÐ° Ð¾ÐºÐ¾Ð»Ð¾ Ð±ÑÐ´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ÐÐ°ÑÑÐ¸Ð½ÐºÐ¸ Ð¿Ð¾ Ð·Ð°Ð¿ÑÐ¾ÑÑ ÐºÐ°ÑÑÐ¸Ð½ÐºÐ¸ ÑÐ¾Ð±Ð°ÐºÐ° Ð¾ÐºÐ¾Ð»Ð¾ Ð±ÑÐ´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ÐÐ°ÑÑÐ¸Ð½ÐºÐ¸ Ð¿Ð¾ Ð·Ð°Ð¿ÑÐ¾ÑÑ ÐºÐ°ÑÑÐ¸Ð½ÐºÐ¸ ÑÐ¾Ð±Ð°ÐºÐ° Ð¾ÐºÐ¾Ð»Ð¾ Ð±ÑÐ´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564904"/>
            <a:ext cx="5040560" cy="4104456"/>
          </a:xfrm>
          <a:prstGeom prst="rect">
            <a:avLst/>
          </a:prstGeom>
          <a:noFill/>
        </p:spPr>
      </p:pic>
      <p:pic>
        <p:nvPicPr>
          <p:cNvPr id="12298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5589240"/>
            <a:ext cx="1047800" cy="1047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AutoShape 8" descr="ÐÐ°ÑÑÐ¸Ð½ÐºÐ¸ Ð¿Ð¾ Ð·Ð°Ð¿ÑÐ¾ÑÑ ÐºÐ°ÑÑÐ¸Ð½ÐºÐ¸ Ð¾ÐºÐ¾Ð½Ð½ÑÐµ ÑÐ°Ð¼Ñ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-34955"/>
            <a:ext cx="9144000" cy="6858000"/>
            <a:chOff x="212710" y="149749"/>
            <a:chExt cx="9144000" cy="6858000"/>
          </a:xfrm>
        </p:grpSpPr>
        <p:pic>
          <p:nvPicPr>
            <p:cNvPr id="4098" name="Picture 2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710" y="149749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51520" y="548680"/>
              <a:ext cx="86409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Закладываем фундамент дома</a:t>
              </a:r>
            </a:p>
            <a:p>
              <a:pPr algn="ctr"/>
              <a:endParaRPr lang="ru-RU" sz="28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5517232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59036" y="1772816"/>
            <a:ext cx="1859012" cy="14904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987824" y="1628800"/>
            <a:ext cx="2304256" cy="19442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156176" y="2518048"/>
            <a:ext cx="2570326" cy="24951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3573016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1см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3491880" y="3973126"/>
            <a:ext cx="1143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1р.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6516217" y="5229200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1кг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933199587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447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54968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Закладываем фундамент дома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5971" y="908720"/>
            <a:ext cx="792406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rgbClr val="00B050"/>
                </a:solidFill>
              </a:rPr>
              <a:t>Реши задачи</a:t>
            </a:r>
          </a:p>
          <a:p>
            <a:pPr marL="457200" indent="-457200">
              <a:buFontTx/>
              <a:buChar char="-"/>
            </a:pPr>
            <a:r>
              <a:rPr lang="ru-RU" sz="2800" dirty="0" smtClean="0"/>
              <a:t>Один </a:t>
            </a:r>
            <a:r>
              <a:rPr lang="ru-RU" sz="2800" dirty="0"/>
              <a:t>конверт стоит 8 руб. сколько стоят 2 </a:t>
            </a:r>
            <a:r>
              <a:rPr lang="ru-RU" sz="2800" dirty="0" smtClean="0"/>
              <a:t>конверта?</a:t>
            </a:r>
          </a:p>
          <a:p>
            <a:pPr marL="457200" indent="-457200">
              <a:buFontTx/>
              <a:buChar char="-"/>
            </a:pPr>
            <a:endParaRPr lang="ru-RU" sz="2800" dirty="0"/>
          </a:p>
          <a:p>
            <a:pPr marL="457200" indent="-457200">
              <a:buFontTx/>
              <a:buChar char="-"/>
            </a:pPr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71" y="2348880"/>
            <a:ext cx="3213497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044080"/>
            <a:ext cx="2825080" cy="28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8008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" y="5477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54968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Закладываем фундамент дома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052736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Исправь ошибки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     </a:t>
            </a:r>
            <a:r>
              <a:rPr lang="ru-RU" sz="2800" i="1" dirty="0" smtClean="0"/>
              <a:t>Высота </a:t>
            </a:r>
            <a:r>
              <a:rPr lang="ru-RU" sz="2800" i="1" dirty="0"/>
              <a:t>слона 3см. </a:t>
            </a:r>
            <a:endParaRPr lang="ru-RU" sz="2800" dirty="0"/>
          </a:p>
          <a:p>
            <a:r>
              <a:rPr lang="ru-RU" sz="2800" i="1" dirty="0"/>
              <a:t>     Длина муравья 7м.</a:t>
            </a:r>
            <a:endParaRPr lang="ru-RU" sz="2800" dirty="0"/>
          </a:p>
          <a:p>
            <a:r>
              <a:rPr lang="ru-RU" sz="2800" i="1" dirty="0"/>
              <a:t>     Длина тетради 2мм</a:t>
            </a:r>
            <a:r>
              <a:rPr lang="ru-RU" sz="2800" i="1" dirty="0" smtClean="0"/>
              <a:t>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89040"/>
            <a:ext cx="3895514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919" y="3789040"/>
            <a:ext cx="3884033" cy="2584648"/>
          </a:xfrm>
          <a:prstGeom prst="rect">
            <a:avLst/>
          </a:prstGeom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284</Words>
  <Application>Microsoft Office PowerPoint</Application>
  <PresentationFormat>Экран (4:3)</PresentationFormat>
  <Paragraphs>84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Дом</cp:lastModifiedBy>
  <cp:revision>85</cp:revision>
  <dcterms:created xsi:type="dcterms:W3CDTF">2018-10-12T06:53:16Z</dcterms:created>
  <dcterms:modified xsi:type="dcterms:W3CDTF">2022-12-01T16:05:41Z</dcterms:modified>
</cp:coreProperties>
</file>