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7"/>
  </p:notesMasterIdLst>
  <p:sldIdLst>
    <p:sldId id="360" r:id="rId5"/>
    <p:sldId id="340" r:id="rId6"/>
    <p:sldId id="361" r:id="rId7"/>
    <p:sldId id="270" r:id="rId8"/>
    <p:sldId id="323" r:id="rId9"/>
    <p:sldId id="271" r:id="rId10"/>
    <p:sldId id="362" r:id="rId11"/>
    <p:sldId id="350" r:id="rId12"/>
    <p:sldId id="363" r:id="rId13"/>
    <p:sldId id="364" r:id="rId14"/>
    <p:sldId id="358" r:id="rId15"/>
    <p:sldId id="348" r:id="rId16"/>
    <p:sldId id="349" r:id="rId17"/>
    <p:sldId id="337" r:id="rId18"/>
    <p:sldId id="365" r:id="rId19"/>
    <p:sldId id="366" r:id="rId20"/>
    <p:sldId id="367" r:id="rId21"/>
    <p:sldId id="368" r:id="rId22"/>
    <p:sldId id="318" r:id="rId23"/>
    <p:sldId id="347" r:id="rId24"/>
    <p:sldId id="325" r:id="rId25"/>
    <p:sldId id="327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0000FF"/>
    <a:srgbClr val="990033"/>
    <a:srgbClr val="990099"/>
    <a:srgbClr val="FFFFCC"/>
    <a:srgbClr val="006600"/>
    <a:srgbClr val="CC00CC"/>
    <a:srgbClr val="CC0000"/>
    <a:srgbClr val="FF9900"/>
    <a:srgbClr val="CC33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185" autoAdjust="0"/>
  </p:normalViewPr>
  <p:slideViewPr>
    <p:cSldViewPr>
      <p:cViewPr>
        <p:scale>
          <a:sx n="68" d="100"/>
          <a:sy n="68" d="100"/>
        </p:scale>
        <p:origin x="-2886" y="-9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77E28E-AFF2-4FE5-94BB-049B1C74F8CE}" type="datetimeFigureOut">
              <a:rPr lang="ru-RU" smtClean="0"/>
              <a:pPr/>
              <a:t>13.12.2022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9A9FB-814D-478B-B5E2-C9E9F6C0B8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2288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FF0FC-991D-43CD-B2AA-81A716221B8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124476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FF0FC-991D-43CD-B2AA-81A716221B8D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124476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FF0FC-991D-43CD-B2AA-81A716221B8D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124476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FF0FC-991D-43CD-B2AA-81A716221B8D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12447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FF0FC-991D-43CD-B2AA-81A716221B8D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12447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89776" cy="1470025"/>
          </a:xfrm>
        </p:spPr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7356" y="2112941"/>
            <a:ext cx="5429288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FF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12/13/2022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12/13/2022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12/13/2022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C3399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12/13/2022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78604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28586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12/13/2022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12/13/2022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12/13/2022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12/13/2022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12/13/2022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12/13/2022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12/13/2022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solidFill>
            <a:srgbClr val="FFFFFF">
              <a:alpha val="65098"/>
            </a:srgbClr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593390-EB43-45EE-8F57-BE4AD01613E8}" type="datetimeFigureOut">
              <a:rPr lang="en-US" smtClean="0"/>
              <a:pPr/>
              <a:t>12/13/2022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wmf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&#1041;&#1083;&#1080;&#1094;-&#1086;&#1087;&#1088;&#1086;&#1089;%20&#1076;&#1083;&#1103;%20&#1073;&#1086;&#1083;&#1077;&#1083;&#1100;&#1097;&#1080;&#1082;&#1086;&#1074;.doc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hyperlink" Target="&#1041;&#1083;&#1080;&#1094;-&#1086;&#1087;&#1088;&#1086;&#1089;%20&#1076;&#1083;&#1103;%20&#1073;&#1086;&#1083;&#1077;&#1083;&#1100;&#1097;&#1080;&#1082;&#1086;&#1074;.doc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&#1051;&#1080;&#1089;&#1090;%20&#1086;&#1094;&#1077;&#1085;&#1080;&#1074;&#1072;&#1085;&#1080;&#1103;%20&#1076;&#1083;&#1103;%20&#1078;&#1102;&#1088;&#1080;.doc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4.gif"/><Relationship Id="rId5" Type="http://schemas.openxmlformats.org/officeDocument/2006/relationships/image" Target="../media/image23.gif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41;&#1083;&#1080;&#1094;-&#1086;&#1087;&#1088;&#1086;&#1089;%20&#1076;&#1083;&#1103;%20&#1073;&#1086;&#1083;&#1077;&#1083;&#1100;&#1097;&#1080;&#1082;&#1086;&#1074;.doc" TargetMode="External"/><Relationship Id="rId2" Type="http://schemas.openxmlformats.org/officeDocument/2006/relationships/hyperlink" Target="&#1050;&#1054;&#1053;&#1050;&#1059;&#1056;&#1057;%20&#1050;&#1040;&#1055;&#1048;&#1058;&#1040;&#1053;&#1054;&#1042;.doc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9.png"/><Relationship Id="rId5" Type="http://schemas.microsoft.com/office/2007/relationships/media" Target="../media/media1.mp3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&#1041;&#1083;&#1080;&#1094;-&#1086;&#1087;&#1088;&#1086;&#1089;%20&#1076;&#1083;&#1103;%20&#1073;&#1086;&#1083;&#1077;&#1083;&#1100;&#1097;&#1080;&#1082;&#1086;&#1074;.doc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86742" cy="2286016"/>
          </a:xfrm>
        </p:spPr>
        <p:txBody>
          <a:bodyPr/>
          <a:lstStyle/>
          <a:p>
            <a:r>
              <a:rPr lang="ru-RU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Занимательная математика</a:t>
            </a:r>
            <a:endParaRPr lang="ru-RU" sz="6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3356992"/>
            <a:ext cx="806489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Внеклассное мероприятие</a:t>
            </a:r>
            <a:b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</a:b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по математике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для 5-6 классов</a:t>
            </a: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/>
            </a:r>
            <a:b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357166"/>
            <a:ext cx="62151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kern="0" dirty="0" smtClean="0">
                <a:solidFill>
                  <a:srgbClr val="0070C0"/>
                </a:solidFill>
              </a:rPr>
              <a:t>ГКОУ  «</a:t>
            </a:r>
            <a:r>
              <a:rPr lang="ru-RU" sz="2800" b="1" kern="0" dirty="0" err="1" smtClean="0">
                <a:solidFill>
                  <a:srgbClr val="0070C0"/>
                </a:solidFill>
              </a:rPr>
              <a:t>Кашинская</a:t>
            </a:r>
            <a:r>
              <a:rPr lang="ru-RU" sz="2800" b="1" kern="0" dirty="0" smtClean="0">
                <a:solidFill>
                  <a:srgbClr val="0070C0"/>
                </a:solidFill>
              </a:rPr>
              <a:t> школа-интернат»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2357438" y="285750"/>
            <a:ext cx="49244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2800" dirty="0"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9891" y="1571612"/>
            <a:ext cx="78180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b="1" dirty="0">
              <a:ln w="10541" cmpd="sng">
                <a:solidFill>
                  <a:schemeClr val="tx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72198" y="1285860"/>
            <a:ext cx="278608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600" b="1" dirty="0">
              <a:ln w="1905">
                <a:solidFill>
                  <a:schemeClr val="tx1"/>
                </a:solidFill>
              </a:ln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2725774"/>
            <a:ext cx="4070826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3573016"/>
            <a:ext cx="6768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n w="1905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3573016"/>
            <a:ext cx="68819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214546" y="357166"/>
            <a:ext cx="45005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Задачи- смекалки</a:t>
            </a:r>
          </a:p>
          <a:p>
            <a:pPr algn="ctr"/>
            <a:endParaRPr lang="ru-RU" sz="1600" dirty="0">
              <a:latin typeface="Calibri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1538" y="1142984"/>
            <a:ext cx="75009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Стоит в поле дуб, а на дубе 8 веток. На каждой ветке по 2 крупные сладкие сливы. Сколько слив ты можешь собрать?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142976" y="3000372"/>
            <a:ext cx="67866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По небу летали воробей, ворона, стрекоза, ласточка и шмель.  Сколько птиц летало? </a:t>
            </a:r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14414" y="4643446"/>
            <a:ext cx="66437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Сколько концов у трёх с половиной палок?</a:t>
            </a:r>
            <a:endParaRPr lang="ru-RU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715272" y="2000240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715272" y="3571876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3"/>
                </a:solidFill>
              </a:rPr>
              <a:t>3</a:t>
            </a:r>
            <a:endParaRPr lang="ru-RU" sz="5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643834" y="507207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8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  0.125 0.16651  C 0.125 0.25843  0.069 0.33302  0 0.33302  C -0.069 0.33302  -0.125 0.25843  -0.125 0.16651  C -0.125 0.0746  -0.069 0  0 0  Z" pathEditMode="relative" ptsTypes="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642918"/>
            <a:ext cx="5429288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к реке иду из дома,</a:t>
            </a:r>
          </a:p>
          <a:p>
            <a:pPr>
              <a:lnSpc>
                <a:spcPct val="90000"/>
              </a:lnSpc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навстречу - сто знакомых.</a:t>
            </a:r>
          </a:p>
          <a:p>
            <a:pPr>
              <a:lnSpc>
                <a:spcPct val="90000"/>
              </a:lnSpc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Вдруг один из ста ребят, </a:t>
            </a:r>
          </a:p>
          <a:p>
            <a:pPr>
              <a:lnSpc>
                <a:spcPct val="90000"/>
              </a:lnSpc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Тот, что был с сачком в руке,</a:t>
            </a:r>
          </a:p>
          <a:p>
            <a:pPr>
              <a:lnSpc>
                <a:spcPct val="90000"/>
              </a:lnSpc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Повернуть решил назад. </a:t>
            </a:r>
          </a:p>
          <a:p>
            <a:pPr>
              <a:lnSpc>
                <a:spcPct val="90000"/>
              </a:lnSpc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Сколько нас идет к реке</a:t>
            </a:r>
            <a:r>
              <a:rPr lang="ru-RU" dirty="0" smtClean="0">
                <a:solidFill>
                  <a:srgbClr val="FF0000"/>
                </a:solidFill>
              </a:rPr>
              <a:t>?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Picture 14" descr="boy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1214422"/>
            <a:ext cx="31432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4" descr="boy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1857364"/>
            <a:ext cx="31432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4" descr="boy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571480"/>
            <a:ext cx="31432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000628" y="3714752"/>
            <a:ext cx="164307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800" b="1" dirty="0" smtClean="0">
              <a:solidFill>
                <a:srgbClr val="0000FF"/>
              </a:solidFill>
              <a:latin typeface="Garamond" pitchFamily="18" charset="0"/>
            </a:endParaRPr>
          </a:p>
          <a:p>
            <a:pPr lvl="0"/>
            <a:endParaRPr lang="ru-RU" sz="2800" b="1" dirty="0" smtClean="0">
              <a:solidFill>
                <a:srgbClr val="0000FF"/>
              </a:solidFill>
              <a:latin typeface="Garamond" pitchFamily="18" charset="0"/>
            </a:endParaRPr>
          </a:p>
          <a:p>
            <a:pPr lvl="0"/>
            <a:endParaRPr lang="ru-RU" sz="2800" b="1" dirty="0" smtClean="0">
              <a:solidFill>
                <a:srgbClr val="0000FF"/>
              </a:solidFill>
              <a:latin typeface="Garamond" pitchFamily="18" charset="0"/>
            </a:endParaRPr>
          </a:p>
          <a:p>
            <a:pPr lvl="0"/>
            <a:r>
              <a:rPr lang="ru-RU" sz="2800" b="1" dirty="0" smtClean="0">
                <a:solidFill>
                  <a:srgbClr val="0000FF"/>
                </a:solidFill>
                <a:latin typeface="Garamond" pitchFamily="18" charset="0"/>
              </a:rPr>
              <a:t>                               Ответ:</a:t>
            </a:r>
            <a:endParaRPr lang="ru-RU" sz="6000" b="1" dirty="0">
              <a:solidFill>
                <a:srgbClr val="990000"/>
              </a:solidFill>
              <a:latin typeface="Garamond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388" y="4786322"/>
            <a:ext cx="66556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990000"/>
                </a:solidFill>
                <a:latin typeface="Garamond" pitchFamily="18" charset="0"/>
              </a:rPr>
              <a:t>2</a:t>
            </a:r>
            <a:endParaRPr lang="ru-RU" sz="8000" dirty="0"/>
          </a:p>
        </p:txBody>
      </p:sp>
    </p:spTree>
    <p:extLst>
      <p:ext uri="{BB962C8B-B14F-4D97-AF65-F5344CB8AC3E}">
        <p14:creationId xmlns="" xmlns:p14="http://schemas.microsoft.com/office/powerpoint/2010/main" val="326996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026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Garamond" pitchFamily="18" charset="0"/>
              </a:rPr>
              <a:t>Зайцы пилят бревно. Они сделали 10 </a:t>
            </a:r>
            <a:r>
              <a:rPr lang="ru-RU" b="1" dirty="0" smtClean="0">
                <a:latin typeface="Garamond" pitchFamily="18" charset="0"/>
              </a:rPr>
              <a:t>распилов. Сколько </a:t>
            </a:r>
            <a:r>
              <a:rPr lang="ru-RU" b="1" dirty="0">
                <a:latin typeface="Garamond" pitchFamily="18" charset="0"/>
              </a:rPr>
              <a:t>получилось чурбачков?</a:t>
            </a:r>
            <a:br>
              <a:rPr lang="ru-RU" b="1" dirty="0">
                <a:latin typeface="Garamond" pitchFamily="18" charset="0"/>
              </a:rPr>
            </a:b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480" t="8710" r="17923" b="12906"/>
          <a:stretch/>
        </p:blipFill>
        <p:spPr bwMode="auto">
          <a:xfrm>
            <a:off x="3044150" y="2780928"/>
            <a:ext cx="6099850" cy="4077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5536" y="3105835"/>
            <a:ext cx="259228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srgbClr val="0000FF"/>
                </a:solidFill>
                <a:latin typeface="Garamond" pitchFamily="18" charset="0"/>
              </a:rPr>
              <a:t>Ответ</a:t>
            </a:r>
            <a:r>
              <a:rPr lang="ru-RU" sz="3600" b="1" dirty="0" smtClean="0">
                <a:solidFill>
                  <a:srgbClr val="0000FF"/>
                </a:solidFill>
                <a:latin typeface="Garamond" pitchFamily="18" charset="0"/>
              </a:rPr>
              <a:t>:</a:t>
            </a:r>
          </a:p>
          <a:p>
            <a:pPr lvl="0"/>
            <a:r>
              <a:rPr lang="ru-RU" sz="2400" b="1" dirty="0" smtClean="0">
                <a:solidFill>
                  <a:srgbClr val="990000"/>
                </a:solidFill>
                <a:latin typeface="Garamond" pitchFamily="18" charset="0"/>
              </a:rPr>
              <a:t>11 чурбачков</a:t>
            </a:r>
            <a:endParaRPr lang="ru-RU" sz="2400" b="1" dirty="0">
              <a:solidFill>
                <a:srgbClr val="990000"/>
              </a:solidFill>
              <a:latin typeface="Garamon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263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Garamond" pitchFamily="18" charset="0"/>
              </a:rPr>
              <a:t>Горят семь свечей. Из них 4 потушили. Сколько осталось свечей?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416388"/>
            <a:ext cx="1420491" cy="259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7085" y="2432466"/>
            <a:ext cx="1427163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236" y="2447314"/>
            <a:ext cx="1427163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332" y="2419288"/>
            <a:ext cx="1427163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410599"/>
            <a:ext cx="1427163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399" y="2417838"/>
            <a:ext cx="1427163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3" y="3105835"/>
            <a:ext cx="21602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srgbClr val="0000FF"/>
                </a:solidFill>
                <a:latin typeface="Garamond" pitchFamily="18" charset="0"/>
              </a:rPr>
              <a:t>Ответ</a:t>
            </a:r>
            <a:r>
              <a:rPr lang="ru-RU" sz="3600" b="1" dirty="0" smtClean="0">
                <a:solidFill>
                  <a:srgbClr val="0000FF"/>
                </a:solidFill>
                <a:latin typeface="Garamond" pitchFamily="18" charset="0"/>
              </a:rPr>
              <a:t>:</a:t>
            </a:r>
          </a:p>
          <a:p>
            <a:pPr lvl="0"/>
            <a:r>
              <a:rPr lang="ru-RU" sz="3600" b="1" dirty="0" smtClean="0">
                <a:solidFill>
                  <a:srgbClr val="990000"/>
                </a:solidFill>
                <a:latin typeface="Garamond" pitchFamily="18" charset="0"/>
              </a:rPr>
              <a:t>4 </a:t>
            </a:r>
            <a:r>
              <a:rPr lang="ru-RU" sz="2800" b="1" dirty="0" smtClean="0">
                <a:solidFill>
                  <a:srgbClr val="990000"/>
                </a:solidFill>
                <a:latin typeface="Garamond" pitchFamily="18" charset="0"/>
              </a:rPr>
              <a:t>свечи</a:t>
            </a:r>
            <a:endParaRPr lang="ru-RU" sz="3600" b="1" dirty="0">
              <a:solidFill>
                <a:srgbClr val="990000"/>
              </a:solidFill>
              <a:latin typeface="Garamond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936" y="2442128"/>
            <a:ext cx="1427163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2617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>
              <a:spcAft>
                <a:spcPct val="0"/>
              </a:spcAft>
              <a:buClr>
                <a:srgbClr val="0000FF"/>
              </a:buClr>
              <a:buSzPct val="80000"/>
              <a:buNone/>
              <a:defRPr/>
            </a:pPr>
            <a:r>
              <a:rPr lang="ru-RU" b="1" dirty="0" smtClean="0">
                <a:solidFill>
                  <a:srgbClr val="4BACC6">
                    <a:lumMod val="50000"/>
                  </a:srgbClr>
                </a:solidFill>
              </a:rPr>
              <a:t>       Прочитайте числа, обращая внимание на знаки препинания :</a:t>
            </a:r>
          </a:p>
          <a:p>
            <a:pPr lvl="0" fontAlgn="base">
              <a:spcAft>
                <a:spcPct val="0"/>
              </a:spcAft>
              <a:buClr>
                <a:srgbClr val="0000FF"/>
              </a:buClr>
              <a:buSzPct val="80000"/>
              <a:buNone/>
              <a:defRPr/>
            </a:pPr>
            <a:endParaRPr lang="ru-RU" b="1" dirty="0" smtClean="0">
              <a:solidFill>
                <a:srgbClr val="4BACC6">
                  <a:lumMod val="50000"/>
                </a:srgbClr>
              </a:solidFill>
            </a:endParaRPr>
          </a:p>
          <a:p>
            <a:pPr lvl="0" algn="ctr" fontAlgn="base">
              <a:spcAft>
                <a:spcPct val="0"/>
              </a:spcAft>
              <a:buClr>
                <a:srgbClr val="0000FF"/>
              </a:buClr>
              <a:buSzPct val="80000"/>
              <a:buNone/>
              <a:defRPr/>
            </a:pPr>
            <a:r>
              <a:rPr lang="ru-RU" sz="48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1,  </a:t>
            </a:r>
            <a:r>
              <a:rPr lang="ru-RU" sz="4800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2</a:t>
            </a:r>
            <a:r>
              <a:rPr lang="ru-RU" sz="48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,  3…4?  5!  6!  7?!  8, 9.</a:t>
            </a:r>
            <a:r>
              <a:rPr lang="ru-RU" b="1" dirty="0" smtClean="0">
                <a:solidFill>
                  <a:srgbClr val="4BACC6">
                    <a:lumMod val="50000"/>
                  </a:srgbClr>
                </a:solidFill>
              </a:rPr>
              <a:t>                                             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4220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2357438" y="285750"/>
            <a:ext cx="49244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2800" dirty="0"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9891" y="1571612"/>
            <a:ext cx="78180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b="1" dirty="0">
              <a:ln w="10541" cmpd="sng">
                <a:solidFill>
                  <a:schemeClr val="tx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72198" y="1285860"/>
            <a:ext cx="278608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600" b="1" dirty="0">
              <a:ln w="1905">
                <a:solidFill>
                  <a:schemeClr val="tx1"/>
                </a:solidFill>
              </a:ln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2725774"/>
            <a:ext cx="4070826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3573016"/>
            <a:ext cx="6768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n w="1905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27984" y="4365104"/>
            <a:ext cx="41044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3573016"/>
            <a:ext cx="68819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pic>
        <p:nvPicPr>
          <p:cNvPr id="9" name="Picture 3" descr="j031177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42852"/>
            <a:ext cx="8699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142976" y="1714488"/>
            <a:ext cx="1706562" cy="1584325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dirty="0">
                <a:solidFill>
                  <a:schemeClr val="tx2"/>
                </a:solidFill>
              </a:rPr>
              <a:t>9</a:t>
            </a:r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3857620" y="1785926"/>
            <a:ext cx="1778000" cy="1728787"/>
          </a:xfrm>
          <a:prstGeom prst="ellipse">
            <a:avLst/>
          </a:prstGeom>
          <a:solidFill>
            <a:srgbClr val="FFFF66"/>
          </a:solidFill>
          <a:ln w="9525">
            <a:solidFill>
              <a:srgbClr val="99FF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solidFill>
                  <a:schemeClr val="tx2"/>
                </a:solidFill>
              </a:rPr>
              <a:t>4</a:t>
            </a:r>
          </a:p>
        </p:txBody>
      </p:sp>
      <p:sp>
        <p:nvSpPr>
          <p:cNvPr id="12" name="AutoShape 10"/>
          <p:cNvSpPr>
            <a:spLocks noChangeArrowheads="1"/>
          </p:cNvSpPr>
          <p:nvPr/>
        </p:nvSpPr>
        <p:spPr bwMode="auto">
          <a:xfrm>
            <a:off x="6500826" y="1785926"/>
            <a:ext cx="1849438" cy="1511300"/>
          </a:xfrm>
          <a:prstGeom prst="triangle">
            <a:avLst>
              <a:gd name="adj" fmla="val 50000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solidFill>
                  <a:schemeClr val="tx2"/>
                </a:solidFill>
              </a:rPr>
              <a:t>3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928794" y="428604"/>
            <a:ext cx="55721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Конкурс   на   внимательность</a:t>
            </a:r>
            <a:endParaRPr lang="ru-RU" sz="1400" dirty="0">
              <a:latin typeface="Calibri" pitchFamily="34" charset="0"/>
            </a:endParaRPr>
          </a:p>
        </p:txBody>
      </p:sp>
      <p:pic>
        <p:nvPicPr>
          <p:cNvPr id="14" name="Picture 6" descr="рисованное изображение кот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867400" y="3789363"/>
            <a:ext cx="2952750" cy="2505075"/>
          </a:xfrm>
          <a:prstGeom prst="rect">
            <a:avLst/>
          </a:prstGeom>
          <a:noFill/>
          <a:ln/>
        </p:spPr>
      </p:pic>
      <p:pic>
        <p:nvPicPr>
          <p:cNvPr id="15" name="Picture 13" descr="j019538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39750" y="4076700"/>
            <a:ext cx="1795463" cy="1833563"/>
          </a:xfrm>
          <a:prstGeom prst="rect">
            <a:avLst/>
          </a:prstGeom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  0.125 0.16651  C 0.125 0.25843  0.069 0.33302  0 0.33302  C -0.069 0.33302  -0.125 0.25843  -0.125 0.16651  C -0.125 0.0746  -0.069 0  0 0  Z" pathEditMode="relative" ptsTypes="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19582  L 0.25 0  L 0 0  Z" pathEditMode="relative" ptsTypes="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L 0.25 0.33302  L 0 0.33302  L 0 0  Z" pathEditMode="relative" ptsTypes="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11" grpId="0" animBg="1"/>
      <p:bldP spid="12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2357438" y="285750"/>
            <a:ext cx="49244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2800" dirty="0"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9891" y="1571612"/>
            <a:ext cx="78180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b="1" dirty="0">
              <a:ln w="10541" cmpd="sng">
                <a:solidFill>
                  <a:schemeClr val="tx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72198" y="1285860"/>
            <a:ext cx="278608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600" b="1" dirty="0">
              <a:ln w="1905">
                <a:solidFill>
                  <a:schemeClr val="tx1"/>
                </a:solidFill>
              </a:ln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2725774"/>
            <a:ext cx="4070826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3573016"/>
            <a:ext cx="6768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n w="1905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27984" y="4365104"/>
            <a:ext cx="41044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3573016"/>
            <a:ext cx="68819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pic>
        <p:nvPicPr>
          <p:cNvPr id="9" name="Picture 3" descr="j031177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42852"/>
            <a:ext cx="8699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571736" y="357166"/>
            <a:ext cx="4786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Вопросы</a:t>
            </a:r>
            <a:endParaRPr lang="ru-RU" sz="2000" dirty="0">
              <a:latin typeface="Calibri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00232" y="1142984"/>
            <a:ext cx="507209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Какое число записано в квадрате?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Каким цветом нарисован круг?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В какой фигуре записано число 9?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Какая фигура стоит последней?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6" descr="рисованное изображение кот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170612" y="4000504"/>
            <a:ext cx="2973388" cy="2622550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2357438" y="285750"/>
            <a:ext cx="48482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Разгадай ребусы</a:t>
            </a:r>
            <a:r>
              <a:rPr lang="ru-RU" sz="2800" dirty="0">
                <a:latin typeface="Calibri" pitchFamily="34" charset="0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571612"/>
            <a:ext cx="4786346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+mn-lt"/>
              </a:rPr>
              <a:t>По  </a:t>
            </a:r>
            <a:r>
              <a:rPr lang="ru-RU" sz="13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+mn-lt"/>
              </a:rPr>
              <a:t>2</a:t>
            </a:r>
            <a:r>
              <a:rPr lang="ru-RU" sz="8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+mn-lt"/>
              </a:rPr>
              <a:t>  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72198" y="1285860"/>
            <a:ext cx="2786082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600" b="1" dirty="0">
                <a:ln w="1905"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7</a:t>
            </a:r>
            <a:r>
              <a:rPr lang="ru-RU" sz="9600" b="1" dirty="0">
                <a:ln w="1905"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57752" y="4214818"/>
            <a:ext cx="3929090" cy="186204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5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6600"/>
                </a:solidFill>
                <a:latin typeface="+mn-lt"/>
              </a:rPr>
              <a:t>100</a:t>
            </a:r>
            <a:r>
              <a:rPr lang="ru-RU" sz="8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6600"/>
                </a:solidFill>
                <a:latin typeface="+mn-lt"/>
              </a:rPr>
              <a:t> </a:t>
            </a:r>
            <a:r>
              <a:rPr lang="ru-RU" sz="80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6600"/>
                </a:solidFill>
                <a:latin typeface="+mn-lt"/>
              </a:rPr>
              <a:t>лб</a:t>
            </a:r>
            <a:endParaRPr lang="ru-RU" sz="80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006600"/>
              </a:solidFill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4211122"/>
            <a:ext cx="3155031" cy="26468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600" b="1" dirty="0">
                <a:ln w="1905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40</a:t>
            </a:r>
            <a:r>
              <a:rPr lang="ru-RU" sz="8800" b="1" dirty="0">
                <a:ln w="1905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а</a:t>
            </a:r>
          </a:p>
        </p:txBody>
      </p:sp>
      <p:pic>
        <p:nvPicPr>
          <p:cNvPr id="7" name="Picture 3" descr="j03117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04813"/>
            <a:ext cx="8699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80065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0"/>
            <a:ext cx="67151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Поиск  закономерностей</a:t>
            </a:r>
            <a:endParaRPr lang="ru-RU" sz="44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714356"/>
            <a:ext cx="78581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Проследи, как получается каждое следующее число и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назови  в  каждый  ряд ещё по 1 числу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643050"/>
            <a:ext cx="37861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1)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0, 2, 4, 6, 8, ….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28926" y="1643050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2428868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2)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1, 4, 7, 10, ….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14612" y="2357430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4876" y="1785926"/>
            <a:ext cx="3857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3)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1, 2, 4, 7, 11, ….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00958" y="1714488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14876" y="2428868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4)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4, 8, 12, …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15140" y="2357430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3500438"/>
            <a:ext cx="8429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Найдите связь между числами заполните свободные кружки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" name="Группа 25"/>
          <p:cNvGrpSpPr/>
          <p:nvPr/>
        </p:nvGrpSpPr>
        <p:grpSpPr>
          <a:xfrm>
            <a:off x="214282" y="4286256"/>
            <a:ext cx="1857388" cy="1285884"/>
            <a:chOff x="214282" y="4286256"/>
            <a:chExt cx="1857388" cy="1285884"/>
          </a:xfrm>
        </p:grpSpPr>
        <p:sp>
          <p:nvSpPr>
            <p:cNvPr id="13" name="Овал 12"/>
            <p:cNvSpPr/>
            <p:nvPr/>
          </p:nvSpPr>
          <p:spPr>
            <a:xfrm>
              <a:off x="214282" y="4286256"/>
              <a:ext cx="928694" cy="785818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4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142976" y="4357694"/>
              <a:ext cx="928694" cy="785818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  <a:endParaRPr lang="ru-RU" sz="4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Овал 18"/>
            <p:cNvSpPr/>
            <p:nvPr/>
          </p:nvSpPr>
          <p:spPr>
            <a:xfrm>
              <a:off x="642910" y="4786322"/>
              <a:ext cx="928694" cy="785818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  <a:endParaRPr lang="ru-RU" sz="4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7" name="Группа 26"/>
          <p:cNvGrpSpPr/>
          <p:nvPr/>
        </p:nvGrpSpPr>
        <p:grpSpPr>
          <a:xfrm>
            <a:off x="2571736" y="4286256"/>
            <a:ext cx="1857388" cy="1285884"/>
            <a:chOff x="2571736" y="4286256"/>
            <a:chExt cx="1857388" cy="1285884"/>
          </a:xfrm>
        </p:grpSpPr>
        <p:sp>
          <p:nvSpPr>
            <p:cNvPr id="20" name="Овал 19"/>
            <p:cNvSpPr/>
            <p:nvPr/>
          </p:nvSpPr>
          <p:spPr>
            <a:xfrm>
              <a:off x="2571736" y="4286256"/>
              <a:ext cx="928694" cy="785818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sz="4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3500430" y="4286256"/>
              <a:ext cx="928694" cy="785818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7</a:t>
              </a:r>
              <a:endParaRPr lang="ru-RU" sz="4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Овал 21"/>
            <p:cNvSpPr/>
            <p:nvPr/>
          </p:nvSpPr>
          <p:spPr>
            <a:xfrm>
              <a:off x="3071802" y="4786322"/>
              <a:ext cx="928694" cy="785818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11</a:t>
              </a:r>
              <a:endParaRPr lang="ru-RU" sz="4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6" name="Группа 27"/>
          <p:cNvGrpSpPr/>
          <p:nvPr/>
        </p:nvGrpSpPr>
        <p:grpSpPr>
          <a:xfrm>
            <a:off x="4857752" y="4286256"/>
            <a:ext cx="1857388" cy="1285884"/>
            <a:chOff x="4857752" y="4286256"/>
            <a:chExt cx="1857388" cy="1285884"/>
          </a:xfrm>
        </p:grpSpPr>
        <p:sp>
          <p:nvSpPr>
            <p:cNvPr id="23" name="Овал 22"/>
            <p:cNvSpPr/>
            <p:nvPr/>
          </p:nvSpPr>
          <p:spPr>
            <a:xfrm>
              <a:off x="4857752" y="4286256"/>
              <a:ext cx="928694" cy="785818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4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5786446" y="4286256"/>
              <a:ext cx="928694" cy="785818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8</a:t>
              </a:r>
              <a:endParaRPr lang="ru-RU" sz="4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Овал 24"/>
            <p:cNvSpPr/>
            <p:nvPr/>
          </p:nvSpPr>
          <p:spPr>
            <a:xfrm>
              <a:off x="5357818" y="4786322"/>
              <a:ext cx="928694" cy="785818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13</a:t>
              </a:r>
              <a:endPara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7" name="Группа 29"/>
          <p:cNvGrpSpPr/>
          <p:nvPr/>
        </p:nvGrpSpPr>
        <p:grpSpPr>
          <a:xfrm>
            <a:off x="7072330" y="4214818"/>
            <a:ext cx="1857388" cy="1285884"/>
            <a:chOff x="7143768" y="4214818"/>
            <a:chExt cx="1857388" cy="1285884"/>
          </a:xfrm>
        </p:grpSpPr>
        <p:sp>
          <p:nvSpPr>
            <p:cNvPr id="14" name="Овал 13"/>
            <p:cNvSpPr/>
            <p:nvPr/>
          </p:nvSpPr>
          <p:spPr>
            <a:xfrm>
              <a:off x="7143768" y="4214818"/>
              <a:ext cx="928694" cy="785818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8072462" y="4214818"/>
              <a:ext cx="928694" cy="785818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7572396" y="4714884"/>
              <a:ext cx="928694" cy="785818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8" name="Группа 33"/>
          <p:cNvGrpSpPr/>
          <p:nvPr/>
        </p:nvGrpSpPr>
        <p:grpSpPr>
          <a:xfrm>
            <a:off x="7143768" y="7072338"/>
            <a:ext cx="1857388" cy="1410864"/>
            <a:chOff x="7072330" y="5857892"/>
            <a:chExt cx="1857388" cy="1410864"/>
          </a:xfrm>
        </p:grpSpPr>
        <p:sp>
          <p:nvSpPr>
            <p:cNvPr id="31" name="Овал 30"/>
            <p:cNvSpPr/>
            <p:nvPr/>
          </p:nvSpPr>
          <p:spPr>
            <a:xfrm>
              <a:off x="7072330" y="5857892"/>
              <a:ext cx="928694" cy="785818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  <a:endParaRPr lang="ru-RU" sz="4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Овал 31"/>
            <p:cNvSpPr/>
            <p:nvPr/>
          </p:nvSpPr>
          <p:spPr>
            <a:xfrm>
              <a:off x="8001024" y="5857892"/>
              <a:ext cx="928694" cy="785818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  <a:endParaRPr lang="ru-RU" sz="4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7500958" y="6447243"/>
              <a:ext cx="928694" cy="821513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15</a:t>
              </a:r>
              <a:endPara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222E-6 L -0.00486 -0.41343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-2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214290"/>
            <a:ext cx="72868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hlinkClick r:id="rId2" action="ppaction://hlinkfile"/>
              </a:rPr>
              <a:t>Геометрический материал</a:t>
            </a:r>
            <a:endParaRPr lang="ru-RU" sz="4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1142984"/>
            <a:ext cx="623324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Сосчитайте количество треугольников 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и четырёхугольников.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4500562" y="3929066"/>
            <a:ext cx="1500198" cy="142876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3000364" y="3929066"/>
            <a:ext cx="1500198" cy="142876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3714744" y="2500306"/>
            <a:ext cx="1500198" cy="142876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572264" y="2857496"/>
            <a:ext cx="500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5    </a:t>
            </a:r>
            <a:endParaRPr lang="ru-RU" sz="4800" dirty="0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7143768" y="2857496"/>
            <a:ext cx="714380" cy="642942"/>
          </a:xfrm>
          <a:prstGeom prst="triangle">
            <a:avLst>
              <a:gd name="adj" fmla="val 568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643702" y="4071942"/>
            <a:ext cx="500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6</a:t>
            </a:r>
            <a:endParaRPr lang="ru-RU" sz="4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215206" y="4286256"/>
            <a:ext cx="914400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4286279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 «математики» </a:t>
            </a:r>
          </a:p>
          <a:p>
            <a:pPr marL="0" indent="0" algn="r">
              <a:buNone/>
            </a:pPr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настолько серьёзен, </a:t>
            </a:r>
          </a:p>
          <a:p>
            <a:pPr marL="0" indent="0" algn="r">
              <a:buNone/>
            </a:pPr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полезно </a:t>
            </a:r>
          </a:p>
          <a:p>
            <a:pPr marL="0" indent="0" algn="r">
              <a:buNone/>
            </a:pPr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упускать случая</a:t>
            </a:r>
          </a:p>
          <a:p>
            <a:pPr marL="0" indent="0" algn="r">
              <a:buNone/>
            </a:pPr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делать его </a:t>
            </a:r>
          </a:p>
          <a:p>
            <a:pPr marL="0" indent="0" algn="r">
              <a:buNone/>
            </a:pPr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немного занимательным</a:t>
            </a:r>
          </a:p>
          <a:p>
            <a:pPr marL="0" indent="0" algn="r">
              <a:buNone/>
            </a:pPr>
            <a:r>
              <a:rPr lang="ru-RU" sz="3600" b="1" i="1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Паскаль</a:t>
            </a:r>
            <a:endParaRPr lang="ru-RU" sz="1100" i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980" t="12645" r="22403" b="12650"/>
          <a:stretch>
            <a:fillRect/>
          </a:stretch>
        </p:blipFill>
        <p:spPr bwMode="auto">
          <a:xfrm>
            <a:off x="428596" y="1714488"/>
            <a:ext cx="3357554" cy="3266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6706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6600" b="1" dirty="0" smtClean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lumMod val="40000"/>
                    <a:lumOff val="6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hlinkClick r:id="rId2" action="ppaction://hlinkfile"/>
              </a:rPr>
              <a:t>Весёлые    художники</a:t>
            </a:r>
            <a:endParaRPr lang="ru-RU" dirty="0"/>
          </a:p>
        </p:txBody>
      </p:sp>
      <p:pic>
        <p:nvPicPr>
          <p:cNvPr id="3" name="Picture 2" descr="http://mbdou62.ru/wp-content/uploads/2015/02/%D0%B3%D0%BD%D0%BE%D0%BC%D0%B8%D0%BA-1024x817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5616" y="1081070"/>
            <a:ext cx="7034270" cy="56123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6227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26" y="857232"/>
            <a:ext cx="8463346" cy="19236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5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2" action="ppaction://hlinkfile"/>
              </a:rPr>
              <a:t>Подводим итоги</a:t>
            </a:r>
            <a:endParaRPr lang="ru-RU" sz="6000" b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урока весёлой математики 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492896"/>
            <a:ext cx="7086638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4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3357562"/>
            <a:ext cx="1857388" cy="1574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 cstate="print"/>
          <a:stretch>
            <a:fillRect/>
          </a:stretch>
        </p:blipFill>
        <p:spPr>
          <a:xfrm>
            <a:off x="8429652" y="6000768"/>
            <a:ext cx="304800" cy="3048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428728" y="428604"/>
            <a:ext cx="62712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kern="10" dirty="0" smtClean="0">
                <a:ln w="9525">
                  <a:noFill/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НАГРАЖДЕНИЕ </a:t>
            </a:r>
          </a:p>
          <a:p>
            <a:r>
              <a:rPr lang="ru-RU" sz="6000" b="1" kern="10" dirty="0" smtClean="0">
                <a:ln w="9525">
                  <a:noFill/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ПОБЕДИТЕЛЕЙ</a:t>
            </a:r>
            <a:endParaRPr lang="ru-RU" sz="6000" b="1" kern="10" dirty="0">
              <a:ln w="9525">
                <a:noFill/>
                <a:round/>
                <a:headEnd/>
                <a:tailEnd/>
              </a:ln>
              <a:blipFill dpi="0" rotWithShape="0">
                <a:blip r:embed="rId5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6" name="Рисунок 5" descr="743904782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71670" y="2571744"/>
            <a:ext cx="264320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7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2357438" y="285750"/>
            <a:ext cx="49244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2800" dirty="0"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9891" y="1571612"/>
            <a:ext cx="78180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b="1" dirty="0">
              <a:ln w="10541" cmpd="sng">
                <a:solidFill>
                  <a:schemeClr val="tx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72198" y="1285860"/>
            <a:ext cx="278608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600" b="1" dirty="0">
              <a:ln w="1905">
                <a:solidFill>
                  <a:schemeClr val="tx1"/>
                </a:solidFill>
              </a:ln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2725774"/>
            <a:ext cx="4070826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3573016"/>
            <a:ext cx="6768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n w="1905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27984" y="4365104"/>
            <a:ext cx="41044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3573016"/>
            <a:ext cx="68819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pic>
        <p:nvPicPr>
          <p:cNvPr id="9" name="Picture 3" descr="j031177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42852"/>
            <a:ext cx="8699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71472" y="285728"/>
            <a:ext cx="8215370" cy="666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Tx/>
              <a:buNone/>
            </a:pPr>
            <a:endParaRPr lang="ru-RU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dirty="0" smtClean="0"/>
              <a:t> </a:t>
            </a:r>
            <a:endParaRPr lang="ru-RU" sz="2400" dirty="0" smtClean="0"/>
          </a:p>
          <a:p>
            <a:pPr marL="266700" indent="-266700">
              <a:lnSpc>
                <a:spcPct val="80000"/>
              </a:lnSpc>
              <a:buFontTx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Дед, бабка, внучка, Жучка, кошка, мышка тянули-тянули и вытянули репку. Сколько глаз смотрело на репку?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Какую траву и слепой узнает? 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Какое число приказывает? 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Когда сутки короче: зимой или летом? </a:t>
            </a:r>
          </a:p>
          <a:p>
            <a:pPr>
              <a:lnSpc>
                <a:spcPct val="80000"/>
              </a:lnSpc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 Петух, стоя на одной ноге весит 5кг. Сколько он будет весить, стоя на двух ногах? 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6. На руках 10 пальцев. Сколько пальцев на 10 руках? 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7. У родителей 6 сыновей. Каждый имеет сестру. Сколько всего детей в семье?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8. Тройка лошадей пробежала путь 30км. Сколько пробежала каждая лошадь?  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357422" y="142852"/>
            <a:ext cx="38576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Разминка</a:t>
            </a:r>
            <a:endParaRPr lang="ru-RU" sz="1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4282" y="214312"/>
            <a:ext cx="7643843" cy="1500175"/>
          </a:xfrm>
        </p:spPr>
        <p:txBody>
          <a:bodyPr>
            <a:normAutofit fontScale="90000"/>
          </a:bodyPr>
          <a:lstStyle/>
          <a:p>
            <a:pPr>
              <a:lnSpc>
                <a:spcPts val="4000"/>
              </a:lnSpc>
            </a:pPr>
            <a:r>
              <a:rPr lang="ru-RU" b="1" i="1" dirty="0" smtClean="0">
                <a:solidFill>
                  <a:srgbClr val="990033"/>
                </a:solidFill>
              </a:rPr>
              <a:t/>
            </a:r>
            <a:br>
              <a:rPr lang="ru-RU" b="1" i="1" dirty="0" smtClean="0">
                <a:solidFill>
                  <a:srgbClr val="990033"/>
                </a:solidFill>
              </a:rPr>
            </a:br>
            <a:r>
              <a:rPr lang="ru-RU" sz="9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  <a:hlinkClick r:id="rId2" action="ppaction://hlinkfile"/>
              </a:rPr>
              <a:t>Конкурс капитанов</a:t>
            </a:r>
            <a:r>
              <a:rPr lang="ru-RU" sz="9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9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endParaRPr lang="ru-RU" sz="9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  <a:ea typeface="+mn-ea"/>
              <a:cs typeface="+mn-cs"/>
              <a:hlinkClick r:id="rId3" action="ppaction://hlinkfile"/>
            </a:endParaRPr>
          </a:p>
        </p:txBody>
      </p:sp>
      <p:pic>
        <p:nvPicPr>
          <p:cNvPr id="6" name="Picture 5" descr="ff962c65118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4437112"/>
            <a:ext cx="1357322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90" y="1700807"/>
            <a:ext cx="8857508" cy="3986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flipH="1">
            <a:off x="4643438" y="357166"/>
            <a:ext cx="4286280" cy="6019800"/>
          </a:xfrm>
          <a:prstGeom prst="rect">
            <a:avLst/>
          </a:prstGeom>
          <a:noFill/>
          <a:ln/>
        </p:spPr>
      </p:pic>
      <p:pic>
        <p:nvPicPr>
          <p:cNvPr id="3" name="Picture 4" descr="1234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14282" y="1571611"/>
            <a:ext cx="4286280" cy="3643339"/>
          </a:xfrm>
          <a:prstGeom prst="rect">
            <a:avLst/>
          </a:prstGeom>
          <a:noFill/>
          <a:ln/>
        </p:spPr>
      </p:pic>
      <p:pic>
        <p:nvPicPr>
          <p:cNvPr id="4" name="3D-zvuki-Zvuk-vody-slushat_-v-naushnikah-zakryv-glaza(muzofon.com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20118" y="576736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292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2564904"/>
            <a:ext cx="8286808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hlinkClick r:id="rId2" action="ppaction://hlinkfile"/>
              </a:rPr>
              <a:t>Весёлый счёт</a:t>
            </a:r>
            <a:endParaRPr lang="ru-RU" sz="9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3" name="Picture 6" descr="11cb2637210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357166"/>
            <a:ext cx="2286016" cy="18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ff962c65118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500042"/>
            <a:ext cx="114300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714480" y="0"/>
            <a:ext cx="5957902" cy="814392"/>
          </a:xfrm>
        </p:spPr>
        <p:txBody>
          <a:bodyPr/>
          <a:lstStyle/>
          <a:p>
            <a:r>
              <a:rPr lang="ru-RU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Подарки деда Мороза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000108"/>
            <a:ext cx="4786346" cy="3714776"/>
          </a:xfrm>
        </p:spPr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Мы на ёлке веселились,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Мы плясали и резвились. 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После добрый дед Мороз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Нам подарки </a:t>
            </a:r>
            <a:r>
              <a:rPr lang="ru-RU" sz="24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приподнёс</a:t>
            </a:r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Дал большущие пакеты,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 них же – вкусные предметы.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Стала я пакет вскрывать,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Содержимое считать</a:t>
            </a:r>
            <a:r>
              <a:rPr lang="ru-RU" sz="2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43504" y="1214422"/>
            <a:ext cx="435771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5 конфет в бумажках синих,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5 орехов рядом с ним,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Груша с яблоком, один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Золотистый мандарин,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Плитка шоколада –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Вот была я рада!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Всё лежит в одном пакете,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Сосчитай предметы эти.</a:t>
            </a:r>
            <a:endParaRPr lang="ru-RU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newy19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7554" y="4143380"/>
            <a:ext cx="1571636" cy="2241289"/>
          </a:xfrm>
          <a:prstGeom prst="rect">
            <a:avLst/>
          </a:prstGeom>
        </p:spPr>
      </p:pic>
      <p:grpSp>
        <p:nvGrpSpPr>
          <p:cNvPr id="2" name="Группа 8"/>
          <p:cNvGrpSpPr/>
          <p:nvPr/>
        </p:nvGrpSpPr>
        <p:grpSpPr>
          <a:xfrm>
            <a:off x="6715140" y="3786190"/>
            <a:ext cx="2428860" cy="2214578"/>
            <a:chOff x="6858016" y="4975287"/>
            <a:chExt cx="785818" cy="811167"/>
          </a:xfrm>
          <a:solidFill>
            <a:schemeClr val="bg1"/>
          </a:solidFill>
        </p:grpSpPr>
        <p:sp>
          <p:nvSpPr>
            <p:cNvPr id="6" name="Овал 5"/>
            <p:cNvSpPr/>
            <p:nvPr/>
          </p:nvSpPr>
          <p:spPr>
            <a:xfrm>
              <a:off x="6858016" y="4975287"/>
              <a:ext cx="785818" cy="811167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112255" y="5210787"/>
              <a:ext cx="411826" cy="294870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lang="ru-RU" sz="4800" b="1" dirty="0" smtClean="0">
                  <a:latin typeface="Times New Roman" pitchFamily="18" charset="0"/>
                  <a:cs typeface="Times New Roman" pitchFamily="18" charset="0"/>
                </a:rPr>
                <a:t>14</a:t>
              </a:r>
              <a:endParaRPr lang="ru-RU" sz="4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5413"/>
            <a:ext cx="9144000" cy="7115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527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3071802" y="357166"/>
            <a:ext cx="274947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Вычисли</a:t>
            </a:r>
            <a:endParaRPr lang="ru-RU" sz="2800" dirty="0"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9891" y="1571612"/>
            <a:ext cx="781809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Если из наименьшего двузначного числа вычесть наибольшее однозначное число, то получится….</a:t>
            </a:r>
            <a:endParaRPr lang="ru-RU" sz="8800" b="1" dirty="0">
              <a:ln w="10541" cmpd="sng">
                <a:solidFill>
                  <a:schemeClr val="tx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72198" y="1285860"/>
            <a:ext cx="278608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600" b="1" dirty="0">
              <a:ln w="1905">
                <a:solidFill>
                  <a:schemeClr val="tx1"/>
                </a:solidFill>
              </a:ln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57686" y="2571744"/>
            <a:ext cx="4070826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9 =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3573016"/>
            <a:ext cx="6768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n w="1905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71802" y="5143512"/>
            <a:ext cx="5857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  т.к. у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осла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нет рогов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3429000"/>
            <a:ext cx="785818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Какое число получится, если перемножить количество горбов у двугорбого верблюда, крыльев у воробья, глаз у зайца, лап у медведя, копыт у лошади и рогов у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осла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pic>
        <p:nvPicPr>
          <p:cNvPr id="9" name="Picture 3" descr="j031177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28604"/>
            <a:ext cx="8699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  0.125 0.16651  C 0.125 0.25843  0.069 0.33302  0 0.33302  C -0.069 0.33302  -0.125 0.25843  -0.125 0.16651  C -0.125 0.0746  -0.069 0  0 0  Z" pathEditMode="relative" ptsTypes="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" grpId="0"/>
      <p:bldP spid="5" grpId="0"/>
      <p:bldP spid="2" grpId="0"/>
      <p:bldP spid="7" grpId="0"/>
    </p:bldLst>
  </p:timing>
</p:sld>
</file>

<file path=ppt/theme/theme1.xml><?xml version="1.0" encoding="utf-8"?>
<a:theme xmlns:a="http://schemas.openxmlformats.org/drawingml/2006/main" name="TS10190870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30" ma:contentTypeDescription="Create a new document." ma:contentTypeScope="" ma:versionID="dbcf0f450ab99b1f534105340ddde851"/>
</file>

<file path=customXml/itemProps1.xml><?xml version="1.0" encoding="utf-8"?>
<ds:datastoreItem xmlns:ds="http://schemas.openxmlformats.org/officeDocument/2006/customXml" ds:itemID="{E15783FE-50CA-484F-AF57-29198C702E4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02C614C-32F0-4E99-98B1-0567D4414F1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43BDFD5-AF7D-47DD-944F-0A9E24D59CF6}">
  <ds:schemaRefs>
    <ds:schemaRef ds:uri="http://schemas.microsoft.com/office/2006/metadata/contentType"/>
    <ds:schemaRef ds:uri="http://schemas.microsoft.com/office/2006/metadata/properties/metaAttribut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TS101908700</Template>
  <TotalTime>1882</TotalTime>
  <Words>596</Words>
  <Application>Microsoft Office PowerPoint</Application>
  <PresentationFormat>Экран (4:3)</PresentationFormat>
  <Paragraphs>153</Paragraphs>
  <Slides>22</Slides>
  <Notes>5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TS101908700</vt:lpstr>
      <vt:lpstr>Занимательная математика</vt:lpstr>
      <vt:lpstr>Слайд 2</vt:lpstr>
      <vt:lpstr>Слайд 3</vt:lpstr>
      <vt:lpstr> Конкурс капитанов </vt:lpstr>
      <vt:lpstr>Слайд 5</vt:lpstr>
      <vt:lpstr>Слайд 6</vt:lpstr>
      <vt:lpstr>Подарки деда Мороза</vt:lpstr>
      <vt:lpstr>Слайд 8</vt:lpstr>
      <vt:lpstr>Слайд 9</vt:lpstr>
      <vt:lpstr>Слайд 10</vt:lpstr>
      <vt:lpstr>Слайд 11</vt:lpstr>
      <vt:lpstr>Зайцы пилят бревно. Они сделали 10 распилов. Сколько получилось чурбачков? </vt:lpstr>
      <vt:lpstr>Горят семь свечей. Из них 4 потушили. Сколько осталось свечей?</vt:lpstr>
      <vt:lpstr>Слайд 14</vt:lpstr>
      <vt:lpstr>Слайд 15</vt:lpstr>
      <vt:lpstr>Слайд 16</vt:lpstr>
      <vt:lpstr>Слайд 17</vt:lpstr>
      <vt:lpstr>Слайд 18</vt:lpstr>
      <vt:lpstr>Слайд 19</vt:lpstr>
      <vt:lpstr>Весёлые    художники</vt:lpstr>
      <vt:lpstr>Слайд 21</vt:lpstr>
      <vt:lpstr>Слайд 22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по русскому языку «Самый умный» </dc:title>
  <dc:subject/>
  <dc:creator>Admin</dc:creator>
  <cp:keywords/>
  <dc:description/>
  <cp:lastModifiedBy>Валентина</cp:lastModifiedBy>
  <cp:revision>279</cp:revision>
  <dcterms:created xsi:type="dcterms:W3CDTF">2011-01-21T16:11:45Z</dcterms:created>
  <dcterms:modified xsi:type="dcterms:W3CDTF">2022-12-13T11:59:22Z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TC019087009991</vt:lpwstr>
  </property>
</Properties>
</file>