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1"/>
  </p:notesMasterIdLst>
  <p:sldIdLst>
    <p:sldId id="257" r:id="rId2"/>
    <p:sldId id="271" r:id="rId3"/>
    <p:sldId id="265" r:id="rId4"/>
    <p:sldId id="262" r:id="rId5"/>
    <p:sldId id="295" r:id="rId6"/>
    <p:sldId id="279" r:id="rId7"/>
    <p:sldId id="285" r:id="rId8"/>
    <p:sldId id="280" r:id="rId9"/>
    <p:sldId id="267" r:id="rId10"/>
    <p:sldId id="294" r:id="rId11"/>
    <p:sldId id="306" r:id="rId12"/>
    <p:sldId id="282" r:id="rId13"/>
    <p:sldId id="270" r:id="rId14"/>
    <p:sldId id="283" r:id="rId15"/>
    <p:sldId id="261" r:id="rId16"/>
    <p:sldId id="300" r:id="rId17"/>
    <p:sldId id="296" r:id="rId18"/>
    <p:sldId id="287" r:id="rId19"/>
    <p:sldId id="274" r:id="rId20"/>
    <p:sldId id="299" r:id="rId21"/>
    <p:sldId id="286" r:id="rId22"/>
    <p:sldId id="289" r:id="rId23"/>
    <p:sldId id="290" r:id="rId24"/>
    <p:sldId id="291" r:id="rId25"/>
    <p:sldId id="297" r:id="rId26"/>
    <p:sldId id="293" r:id="rId27"/>
    <p:sldId id="277" r:id="rId28"/>
    <p:sldId id="275" r:id="rId29"/>
    <p:sldId id="266" r:id="rId3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="" xmlns:p14="http://schemas.microsoft.com/office/powerpoint/2010/main">
        <p14:section name="Раздел по умолчанию" id="{A05FAC7E-BD70-4C63-847B-FC7D971C02F8}">
          <p14:sldIdLst>
            <p14:sldId id="257"/>
            <p14:sldId id="271"/>
            <p14:sldId id="265"/>
            <p14:sldId id="262"/>
            <p14:sldId id="267"/>
            <p14:sldId id="260"/>
            <p14:sldId id="279"/>
            <p14:sldId id="285"/>
            <p14:sldId id="280"/>
            <p14:sldId id="281"/>
            <p14:sldId id="282"/>
            <p14:sldId id="283"/>
            <p14:sldId id="273"/>
            <p14:sldId id="284"/>
            <p14:sldId id="287"/>
            <p14:sldId id="286"/>
            <p14:sldId id="289"/>
            <p14:sldId id="290"/>
            <p14:sldId id="291"/>
            <p14:sldId id="293"/>
            <p14:sldId id="277"/>
            <p14:sldId id="275"/>
            <p14:sldId id="288"/>
            <p14:sldId id="270"/>
            <p14:sldId id="266"/>
            <p14:sldId id="261"/>
            <p14:sldId id="274"/>
            <p14:sldId id="263"/>
            <p14:sldId id="259"/>
            <p14:sldId id="264"/>
            <p14:sldId id="278"/>
            <p14:sldId id="269"/>
            <p14:sldId id="276"/>
            <p14:sldId id="258"/>
            <p14:sldId id="256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vertBarState="maximized">
    <p:restoredLeft sz="15620"/>
    <p:restoredTop sz="94713" autoAdjust="0"/>
  </p:normalViewPr>
  <p:slideViewPr>
    <p:cSldViewPr>
      <p:cViewPr>
        <p:scale>
          <a:sx n="70" d="100"/>
          <a:sy n="70" d="100"/>
        </p:scale>
        <p:origin x="-2826" y="-96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9D4FF3D-2228-437A-93DE-22D2110D221B}" type="datetimeFigureOut">
              <a:rPr lang="ru-RU" smtClean="0"/>
              <a:pPr/>
              <a:t>08.02.2023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65E7533-98AE-4BDB-A25B-1B685EE59EF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1568151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5E7533-98AE-4BDB-A25B-1B685EE59EF5}" type="slidenum">
              <a:rPr lang="ru-RU" smtClean="0"/>
              <a:pPr/>
              <a:t>3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7002431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DB398A-3912-452A-A356-E725FF57E155}" type="datetimeFigureOut">
              <a:rPr lang="ru-RU" smtClean="0"/>
              <a:pPr/>
              <a:t>08.02.2023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47AE7D-FEF9-4937-AF6D-0814C1E9013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8909619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DB398A-3912-452A-A356-E725FF57E155}" type="datetimeFigureOut">
              <a:rPr lang="ru-RU" smtClean="0"/>
              <a:pPr/>
              <a:t>08.02.2023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47AE7D-FEF9-4937-AF6D-0814C1E9013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7228308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DB398A-3912-452A-A356-E725FF57E155}" type="datetimeFigureOut">
              <a:rPr lang="ru-RU" smtClean="0"/>
              <a:pPr/>
              <a:t>08.02.2023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47AE7D-FEF9-4937-AF6D-0814C1E9013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676964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DB398A-3912-452A-A356-E725FF57E155}" type="datetimeFigureOut">
              <a:rPr lang="ru-RU" smtClean="0"/>
              <a:pPr/>
              <a:t>08.02.2023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47AE7D-FEF9-4937-AF6D-0814C1E9013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6854185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DB398A-3912-452A-A356-E725FF57E155}" type="datetimeFigureOut">
              <a:rPr lang="ru-RU" smtClean="0"/>
              <a:pPr/>
              <a:t>08.02.2023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47AE7D-FEF9-4937-AF6D-0814C1E9013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7290074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DB398A-3912-452A-A356-E725FF57E155}" type="datetimeFigureOut">
              <a:rPr lang="ru-RU" smtClean="0"/>
              <a:pPr/>
              <a:t>08.02.2023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47AE7D-FEF9-4937-AF6D-0814C1E9013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7110691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DB398A-3912-452A-A356-E725FF57E155}" type="datetimeFigureOut">
              <a:rPr lang="ru-RU" smtClean="0"/>
              <a:pPr/>
              <a:t>08.02.2023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47AE7D-FEF9-4937-AF6D-0814C1E9013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4858247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DB398A-3912-452A-A356-E725FF57E155}" type="datetimeFigureOut">
              <a:rPr lang="ru-RU" smtClean="0"/>
              <a:pPr/>
              <a:t>08.02.2023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47AE7D-FEF9-4937-AF6D-0814C1E9013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600575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DB398A-3912-452A-A356-E725FF57E155}" type="datetimeFigureOut">
              <a:rPr lang="ru-RU" smtClean="0"/>
              <a:pPr/>
              <a:t>08.02.2023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47AE7D-FEF9-4937-AF6D-0814C1E9013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843626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DB398A-3912-452A-A356-E725FF57E155}" type="datetimeFigureOut">
              <a:rPr lang="ru-RU" smtClean="0"/>
              <a:pPr/>
              <a:t>08.02.2023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47AE7D-FEF9-4937-AF6D-0814C1E9013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0792579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DB398A-3912-452A-A356-E725FF57E155}" type="datetimeFigureOut">
              <a:rPr lang="ru-RU" smtClean="0"/>
              <a:pPr/>
              <a:t>08.02.2023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47AE7D-FEF9-4937-AF6D-0814C1E9013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5228704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ADB398A-3912-452A-A356-E725FF57E155}" type="datetimeFigureOut">
              <a:rPr lang="ru-RU" smtClean="0"/>
              <a:pPr/>
              <a:t>08.02.2023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47AE7D-FEF9-4937-AF6D-0814C1E9013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1445196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gif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png"/><Relationship Id="rId4" Type="http://schemas.openxmlformats.org/officeDocument/2006/relationships/image" Target="../media/image9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28662" y="1643050"/>
            <a:ext cx="7643866" cy="3693319"/>
          </a:xfrm>
          <a:prstGeom prst="rect">
            <a:avLst/>
          </a:prstGeom>
          <a:effectLst>
            <a:softEdge rad="127000"/>
          </a:effectLst>
        </p:spPr>
        <p:txBody>
          <a:bodyPr wrap="square" lIns="91440" tIns="45720" rIns="91440" bIns="45720">
            <a:spAutoFit/>
          </a:bodyPr>
          <a:lstStyle/>
          <a:p>
            <a:pPr algn="ctr"/>
            <a:endParaRPr lang="ru-RU" sz="5400" b="1" i="1" dirty="0" smtClean="0">
              <a:ln w="17780" cmpd="sng">
                <a:solidFill>
                  <a:schemeClr val="accent6">
                    <a:lumMod val="75000"/>
                  </a:schemeClr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  <a:p>
            <a:pPr algn="ctr"/>
            <a:r>
              <a:rPr lang="ru-RU" sz="6000" b="1" i="1" dirty="0" smtClean="0">
                <a:ln w="17780" cmpd="sng">
                  <a:solidFill>
                    <a:schemeClr val="accent6">
                      <a:lumMod val="75000"/>
                    </a:schemeClr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Никто не забыт  </a:t>
            </a:r>
          </a:p>
          <a:p>
            <a:pPr algn="ctr"/>
            <a:r>
              <a:rPr lang="ru-RU" sz="6000" b="1" i="1" dirty="0" smtClean="0">
                <a:ln w="17780" cmpd="sng">
                  <a:solidFill>
                    <a:schemeClr val="accent6">
                      <a:lumMod val="75000"/>
                    </a:schemeClr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и ничто не забыто. </a:t>
            </a:r>
          </a:p>
          <a:p>
            <a:pPr algn="ctr"/>
            <a:r>
              <a:rPr lang="ru-RU" sz="6000" b="1" i="1" dirty="0" smtClean="0">
                <a:ln w="17780" cmpd="sng">
                  <a:solidFill>
                    <a:schemeClr val="accent6">
                      <a:lumMod val="75000"/>
                    </a:schemeClr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    </a:t>
            </a:r>
            <a:endParaRPr lang="ru-RU" sz="5400" b="1" i="1" dirty="0">
              <a:ln w="17780" cmpd="sng">
                <a:solidFill>
                  <a:schemeClr val="accent6">
                    <a:lumMod val="75000"/>
                  </a:schemeClr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355976" y="5661248"/>
            <a:ext cx="410445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353616"/>
                </a:solidFill>
              </a:rPr>
              <a:t>Урок математики  в  7 классе</a:t>
            </a:r>
          </a:p>
          <a:p>
            <a:pPr algn="ctr"/>
            <a:r>
              <a:rPr lang="ru-RU" b="1" dirty="0" smtClean="0">
                <a:solidFill>
                  <a:srgbClr val="353616"/>
                </a:solidFill>
              </a:rPr>
              <a:t>ГКОУ «</a:t>
            </a:r>
            <a:r>
              <a:rPr lang="ru-RU" b="1" dirty="0" err="1" smtClean="0">
                <a:solidFill>
                  <a:srgbClr val="353616"/>
                </a:solidFill>
              </a:rPr>
              <a:t>Кашинская</a:t>
            </a:r>
            <a:r>
              <a:rPr lang="ru-RU" b="1" dirty="0" smtClean="0">
                <a:solidFill>
                  <a:srgbClr val="353616"/>
                </a:solidFill>
              </a:rPr>
              <a:t> школа-интернат»</a:t>
            </a:r>
          </a:p>
          <a:p>
            <a:pPr algn="ctr"/>
            <a:r>
              <a:rPr lang="ru-RU" b="1" smtClean="0">
                <a:solidFill>
                  <a:srgbClr val="353616"/>
                </a:solidFill>
              </a:rPr>
              <a:t>Январь 2023г.</a:t>
            </a:r>
            <a:endParaRPr lang="ru-RU" b="1" dirty="0">
              <a:solidFill>
                <a:srgbClr val="353616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724127" y="5333151"/>
            <a:ext cx="2533927" cy="461665"/>
          </a:xfrm>
          <a:prstGeom prst="rect">
            <a:avLst/>
          </a:prstGeom>
          <a:solidFill>
            <a:srgbClr val="FFFFDD">
              <a:alpha val="43137"/>
            </a:srgbClr>
          </a:solidFill>
          <a:effectLst>
            <a:softEdge rad="317500"/>
          </a:effectLst>
        </p:spPr>
        <p:txBody>
          <a:bodyPr wrap="square" rtlCol="0">
            <a:spAutoFit/>
          </a:bodyPr>
          <a:lstStyle>
            <a:defPPr>
              <a:defRPr lang="ru-RU"/>
            </a:defPPr>
            <a:lvl1pPr algn="ctr">
              <a:defRPr sz="2400" b="1" i="1">
                <a:solidFill>
                  <a:srgbClr val="002060"/>
                </a:solidFill>
              </a:defRPr>
            </a:lvl1pPr>
          </a:lstStyle>
          <a:p>
            <a:endParaRPr lang="ru-RU" sz="1200" dirty="0">
              <a:solidFill>
                <a:schemeClr val="tx1"/>
              </a:solidFill>
            </a:endParaRPr>
          </a:p>
          <a:p>
            <a:endParaRPr lang="ru-RU" sz="12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40887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642878" y="1500174"/>
            <a:ext cx="8072526" cy="304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sng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Задача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Найдите значение выражения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4000" b="1" dirty="0" smtClean="0">
                <a:solidFill>
                  <a:schemeClr val="tx2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99 </a:t>
            </a:r>
            <a:r>
              <a:rPr lang="ru-RU" sz="4000" b="1" dirty="0" err="1" smtClean="0">
                <a:solidFill>
                  <a:schemeClr val="tx2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х</a:t>
            </a:r>
            <a:r>
              <a:rPr lang="ru-RU" sz="4000" b="1" dirty="0" smtClean="0">
                <a:solidFill>
                  <a:schemeClr val="tx2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20 : 60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и скажите, скольких градусов достигали морозы.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2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714876" y="4786322"/>
            <a:ext cx="1285884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chemeClr val="tx2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   </a:t>
            </a:r>
            <a:r>
              <a:rPr lang="ru-RU" sz="4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33</a:t>
            </a:r>
            <a:r>
              <a:rPr lang="ru-RU" sz="4400" dirty="0" smtClean="0">
                <a:solidFill>
                  <a:schemeClr val="tx2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endParaRPr lang="ru-RU" sz="4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85786" y="785794"/>
            <a:ext cx="8143932" cy="43396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</a:pPr>
            <a:r>
              <a:rPr lang="ru-RU" altLang="ru-RU" sz="2400" dirty="0" smtClean="0">
                <a:latin typeface="Arial" pitchFamily="34" charset="0"/>
                <a:cs typeface="Arial" pitchFamily="34" charset="0"/>
              </a:rPr>
              <a:t>      </a:t>
            </a:r>
            <a:r>
              <a:rPr lang="ru-RU" altLang="ru-RU" sz="2800" b="1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В Ленинграде с 20 ноября рабочие стали получать по продовольственным карточкам  ¼ часть буханки массой в 1 кг хлеба в день, все остальные – по </a:t>
            </a:r>
            <a:r>
              <a:rPr lang="ru-RU" altLang="ru-RU" sz="2400" b="1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1/8</a:t>
            </a:r>
            <a:r>
              <a:rPr lang="ru-RU" altLang="ru-RU" sz="2800" b="1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 буханки хлеба массой в 1 кг.</a:t>
            </a:r>
          </a:p>
          <a:p>
            <a:pPr>
              <a:spcBef>
                <a:spcPct val="0"/>
              </a:spcBef>
            </a:pPr>
            <a:r>
              <a:rPr lang="ru-RU" altLang="ru-RU" sz="2800" b="1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Подсчитайте, сколько это в граммах.    </a:t>
            </a:r>
          </a:p>
          <a:p>
            <a:pPr>
              <a:spcBef>
                <a:spcPct val="0"/>
              </a:spcBef>
            </a:pPr>
            <a:r>
              <a:rPr lang="ru-RU" altLang="ru-RU" sz="2800" b="1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                                            </a:t>
            </a:r>
          </a:p>
          <a:p>
            <a:pPr algn="ctr">
              <a:spcBef>
                <a:spcPct val="0"/>
              </a:spcBef>
            </a:pPr>
            <a:r>
              <a:rPr lang="ru-RU" altLang="ru-RU" sz="2800" b="1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                               </a:t>
            </a:r>
          </a:p>
          <a:p>
            <a:pPr algn="ctr">
              <a:spcBef>
                <a:spcPct val="0"/>
              </a:spcBef>
            </a:pPr>
            <a:r>
              <a:rPr lang="ru-RU" altLang="ru-RU" sz="2800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 </a:t>
            </a:r>
          </a:p>
          <a:p>
            <a:endParaRPr lang="ru-RU" altLang="ru-RU" sz="2400" dirty="0" smtClean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3857628"/>
            <a:ext cx="3786214" cy="28411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6072198" y="4214818"/>
            <a:ext cx="128588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250 г</a:t>
            </a:r>
          </a:p>
          <a:p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125 г</a:t>
            </a:r>
            <a:endParaRPr lang="ru-RU" sz="28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57224" y="1000108"/>
            <a:ext cx="800108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 hangingPunct="0"/>
            <a:r>
              <a:rPr lang="ru-RU" sz="3200" b="1" u="sng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Состав хлеба блокадного  Ленинграда</a:t>
            </a:r>
            <a:endParaRPr lang="ru-RU" sz="2800" dirty="0">
              <a:solidFill>
                <a:schemeClr val="tx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28596" y="1857364"/>
            <a:ext cx="8072462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 hangingPunct="0"/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Мука ржаная или целлюлозная  из листьев или соломы – 1 часть, патока (отжимки сахарной свёклы) – 4 части, отруби – 3 части, древесные опилки – 2 части.  </a:t>
            </a:r>
            <a:endParaRPr lang="ru-RU" sz="2800" dirty="0">
              <a:solidFill>
                <a:schemeClr val="tx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Picture 3" descr="F:\Дети войны\Дири войны 1\images.jpg"/>
          <p:cNvPicPr>
            <a:picLocks noChangeAspect="1" noChangeArrowheads="1"/>
          </p:cNvPicPr>
          <p:nvPr/>
        </p:nvPicPr>
        <p:blipFill>
          <a:blip r:embed="rId2">
            <a:lum bright="10000"/>
          </a:blip>
          <a:srcRect t="3078" b="3549"/>
          <a:stretch>
            <a:fillRect/>
          </a:stretch>
        </p:blipFill>
        <p:spPr bwMode="auto">
          <a:xfrm>
            <a:off x="6335974" y="3357563"/>
            <a:ext cx="2808026" cy="350043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34646585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7158" y="714356"/>
            <a:ext cx="8606190" cy="45858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3200" b="1" u="sng" dirty="0" smtClean="0">
                <a:solidFill>
                  <a:schemeClr val="tx2">
                    <a:lumMod val="75000"/>
                  </a:schemeClr>
                </a:solidFill>
                <a:latin typeface="Calibri" pitchFamily="34" charset="0"/>
                <a:cs typeface="Times New Roman" pitchFamily="18" charset="0"/>
              </a:rPr>
              <a:t>Домашняя работа.</a:t>
            </a:r>
          </a:p>
          <a:p>
            <a:pPr algn="ctr">
              <a:lnSpc>
                <a:spcPct val="150000"/>
              </a:lnSpc>
            </a:pPr>
            <a:r>
              <a:rPr lang="ru-RU" sz="3200" b="1" u="sng" dirty="0" smtClean="0">
                <a:solidFill>
                  <a:schemeClr val="tx2">
                    <a:lumMod val="75000"/>
                  </a:schemeClr>
                </a:solidFill>
                <a:latin typeface="Calibri" pitchFamily="34" charset="0"/>
                <a:cs typeface="Times New Roman" pitchFamily="18" charset="0"/>
              </a:rPr>
              <a:t>Решить задачу.</a:t>
            </a:r>
          </a:p>
          <a:p>
            <a:pPr algn="ctr"/>
            <a:endParaRPr lang="ru-RU" sz="2800" dirty="0">
              <a:solidFill>
                <a:schemeClr val="tx2">
                  <a:lumMod val="75000"/>
                </a:schemeClr>
              </a:solidFill>
            </a:endParaRPr>
          </a:p>
          <a:p>
            <a:pPr eaLnBrk="0" hangingPunct="0"/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  <a:latin typeface="Calibri" pitchFamily="34" charset="0"/>
                <a:cs typeface="Times New Roman" pitchFamily="18" charset="0"/>
              </a:rPr>
              <a:t>	На изготовление дневной нормы хлеба в блокадном Ленинграде требовалось: 40 г соломы, столько же опилок, муки в 2 раза меньше, чем соломы, а отрубей на 5 г больше, чем муки.</a:t>
            </a:r>
          </a:p>
          <a:p>
            <a:pPr eaLnBrk="0" hangingPunct="0"/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  <a:latin typeface="Calibri" pitchFamily="34" charset="0"/>
                <a:cs typeface="Times New Roman" pitchFamily="18" charset="0"/>
              </a:rPr>
              <a:t>	Чему  равен вес кусочка  </a:t>
            </a:r>
            <a:r>
              <a:rPr lang="ru-RU" sz="2800" dirty="0">
                <a:solidFill>
                  <a:schemeClr val="tx2">
                    <a:lumMod val="75000"/>
                  </a:schemeClr>
                </a:solidFill>
                <a:latin typeface="Calibri" pitchFamily="34" charset="0"/>
                <a:cs typeface="Times New Roman" pitchFamily="18" charset="0"/>
              </a:rPr>
              <a:t>х</a:t>
            </a: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  <a:latin typeface="Calibri" pitchFamily="34" charset="0"/>
                <a:cs typeface="Times New Roman" pitchFamily="18" charset="0"/>
              </a:rPr>
              <a:t>леба блокадного Ленинграда? </a:t>
            </a: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latin typeface="Calibri" pitchFamily="34" charset="0"/>
                <a:cs typeface="Times New Roman" pitchFamily="18" charset="0"/>
              </a:rPr>
              <a:t> </a:t>
            </a:r>
            <a:endParaRPr lang="ru-RU" sz="2800" b="1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098085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836712"/>
            <a:ext cx="8424936" cy="42165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u="sng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Задача.</a:t>
            </a:r>
          </a:p>
          <a:p>
            <a:pPr algn="ctr"/>
            <a:endParaRPr lang="ru-RU" sz="3600" dirty="0"/>
          </a:p>
          <a:p>
            <a:pPr eaLnBrk="0" hangingPunct="0"/>
            <a:r>
              <a:rPr lang="ru-RU" sz="3600" dirty="0" smtClean="0">
                <a:solidFill>
                  <a:srgbClr val="008080"/>
                </a:solidFill>
                <a:latin typeface="Calibri" pitchFamily="34" charset="0"/>
                <a:cs typeface="Times New Roman" pitchFamily="18" charset="0"/>
              </a:rPr>
              <a:t>	</a:t>
            </a:r>
            <a:r>
              <a:rPr lang="ru-RU" sz="3600" dirty="0" smtClean="0">
                <a:solidFill>
                  <a:srgbClr val="008080"/>
                </a:solidFill>
                <a:latin typeface="Arial" pitchFamily="34" charset="0"/>
                <a:cs typeface="Arial" pitchFamily="34" charset="0"/>
              </a:rPr>
              <a:t>      </a:t>
            </a:r>
            <a:r>
              <a:rPr lang="ru-RU" sz="3600" u="sng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Блокадный  Ленинград.</a:t>
            </a:r>
            <a:r>
              <a:rPr lang="ru-RU" sz="3600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  </a:t>
            </a:r>
          </a:p>
          <a:p>
            <a:pPr eaLnBrk="0" hangingPunct="0"/>
            <a:endParaRPr lang="ru-RU" sz="3200" dirty="0">
              <a:solidFill>
                <a:srgbClr val="008080"/>
              </a:solidFill>
              <a:latin typeface="Calibri" pitchFamily="34" charset="0"/>
              <a:cs typeface="Times New Roman" pitchFamily="18" charset="0"/>
            </a:endParaRPr>
          </a:p>
          <a:p>
            <a:pPr eaLnBrk="0" hangingPunct="0"/>
            <a:r>
              <a:rPr lang="ru-RU" sz="3200" dirty="0" smtClean="0">
                <a:solidFill>
                  <a:srgbClr val="008080"/>
                </a:solidFill>
                <a:latin typeface="Calibri" pitchFamily="34" charset="0"/>
                <a:cs typeface="Times New Roman" pitchFamily="18" charset="0"/>
              </a:rPr>
              <a:t>     </a:t>
            </a:r>
            <a:r>
              <a:rPr lang="ru-RU" sz="3200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В декабре 1941г. умерло 53 тысячи человек, в январе 1942г. – 100 тысяч.</a:t>
            </a:r>
          </a:p>
          <a:p>
            <a:pPr eaLnBrk="0" hangingPunct="0"/>
            <a:r>
              <a:rPr lang="ru-RU" sz="3200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      Сколько человек умерло за два месяца?</a:t>
            </a:r>
            <a:endParaRPr lang="ru-RU" sz="2800" dirty="0">
              <a:solidFill>
                <a:schemeClr val="tx2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2762818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347864" y="188641"/>
            <a:ext cx="518457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/>
              <a:t>Блокада </a:t>
            </a:r>
            <a:r>
              <a:rPr lang="ru-RU" sz="3600" b="1" dirty="0"/>
              <a:t>Ленинграда.</a:t>
            </a:r>
          </a:p>
        </p:txBody>
      </p:sp>
      <p:pic>
        <p:nvPicPr>
          <p:cNvPr id="4" name="Picture 7" descr="таня савичева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51520" y="255989"/>
            <a:ext cx="8568952" cy="6269355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42754201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ChangeArrowheads="1"/>
          </p:cNvSpPr>
          <p:nvPr/>
        </p:nvSpPr>
        <p:spPr bwMode="auto">
          <a:xfrm>
            <a:off x="0" y="0"/>
            <a:ext cx="9144000" cy="2246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6865" name="Picture 1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457200"/>
            <a:ext cx="142875" cy="304800"/>
          </a:xfrm>
          <a:prstGeom prst="rect">
            <a:avLst/>
          </a:prstGeom>
          <a:noFill/>
        </p:spPr>
      </p:pic>
      <p:sp>
        <p:nvSpPr>
          <p:cNvPr id="36867" name="Rectangle 3"/>
          <p:cNvSpPr>
            <a:spLocks noChangeArrowheads="1"/>
          </p:cNvSpPr>
          <p:nvPr/>
        </p:nvSpPr>
        <p:spPr bwMode="auto">
          <a:xfrm>
            <a:off x="0" y="762000"/>
            <a:ext cx="914400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из них</a:t>
            </a:r>
          </a:p>
          <a:p>
            <a:endParaRPr lang="ru-RU" sz="1400" dirty="0" smtClean="0">
              <a:latin typeface="Calibri" pitchFamily="34" charset="0"/>
              <a:cs typeface="Times New Roman" pitchFamily="18" charset="0"/>
            </a:endParaRPr>
          </a:p>
          <a:p>
            <a:endParaRPr lang="ru-RU" sz="1400" dirty="0" smtClean="0">
              <a:latin typeface="Calibri" pitchFamily="34" charset="0"/>
              <a:cs typeface="Times New Roman" pitchFamily="18" charset="0"/>
            </a:endParaRPr>
          </a:p>
          <a:p>
            <a:endParaRPr lang="ru-RU" sz="1400" dirty="0" smtClean="0">
              <a:latin typeface="Calibri" pitchFamily="34" charset="0"/>
              <a:cs typeface="Times New Roman" pitchFamily="18" charset="0"/>
            </a:endParaRPr>
          </a:p>
          <a:p>
            <a:endParaRPr lang="ru-RU" sz="1400" dirty="0" smtClean="0">
              <a:latin typeface="Calibri" pitchFamily="34" charset="0"/>
              <a:cs typeface="Times New Roman" pitchFamily="18" charset="0"/>
            </a:endParaRPr>
          </a:p>
          <a:p>
            <a:endParaRPr lang="ru-RU" sz="1400" dirty="0" smtClean="0">
              <a:latin typeface="Calibri" pitchFamily="34" charset="0"/>
              <a:cs typeface="Times New Roman" pitchFamily="18" charset="0"/>
            </a:endParaRPr>
          </a:p>
          <a:p>
            <a:r>
              <a:rPr lang="ru-RU" sz="2000" b="1" i="1" dirty="0" smtClean="0">
                <a:solidFill>
                  <a:schemeClr val="tx2"/>
                </a:solidFill>
              </a:rPr>
              <a:t> </a:t>
            </a:r>
            <a:endParaRPr kumimoji="0" lang="ru-RU" sz="2800" b="1" i="1" u="none" strike="noStrike" cap="none" normalizeH="0" baseline="0" dirty="0" smtClean="0">
              <a:ln>
                <a:noFill/>
              </a:ln>
              <a:solidFill>
                <a:schemeClr val="tx2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7" name="Picture 1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428604"/>
            <a:ext cx="142875" cy="304800"/>
          </a:xfrm>
          <a:prstGeom prst="rect">
            <a:avLst/>
          </a:prstGeom>
          <a:noFill/>
        </p:spPr>
      </p:pic>
      <p:pic>
        <p:nvPicPr>
          <p:cNvPr id="8" name="Picture 1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52400" y="581004"/>
            <a:ext cx="142875" cy="304800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571472" y="642918"/>
            <a:ext cx="8286808" cy="27392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3200" u="sng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Блокадный  Ленинград.</a:t>
            </a:r>
            <a:r>
              <a:rPr lang="ru-RU" sz="3200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  </a:t>
            </a:r>
          </a:p>
          <a:p>
            <a:pPr eaLnBrk="0" hangingPunct="0"/>
            <a:endParaRPr lang="ru-RU" sz="2800" dirty="0" smtClean="0">
              <a:solidFill>
                <a:srgbClr val="008080"/>
              </a:solidFill>
              <a:latin typeface="Calibri" pitchFamily="34" charset="0"/>
              <a:cs typeface="Times New Roman" pitchFamily="18" charset="0"/>
            </a:endParaRPr>
          </a:p>
          <a:p>
            <a:pPr eaLnBrk="0" hangingPunct="0"/>
            <a:r>
              <a:rPr lang="ru-RU" sz="2800" dirty="0" smtClean="0">
                <a:solidFill>
                  <a:srgbClr val="008080"/>
                </a:solidFill>
                <a:latin typeface="Calibri" pitchFamily="34" charset="0"/>
                <a:cs typeface="Times New Roman" pitchFamily="18" charset="0"/>
              </a:rPr>
              <a:t>     </a:t>
            </a:r>
            <a:r>
              <a:rPr lang="ru-RU" sz="2800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Блокада  унесла  жизни 800 000 жителей Ленинграда.  9/10 из них погибло от голода.  </a:t>
            </a:r>
          </a:p>
          <a:p>
            <a:pPr eaLnBrk="0" hangingPunct="0"/>
            <a:r>
              <a:rPr lang="ru-RU" sz="2800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      Сколько человек в Ленинграде погибло от голода?   </a:t>
            </a:r>
            <a:endParaRPr lang="ru-RU" sz="2800" dirty="0">
              <a:solidFill>
                <a:schemeClr val="tx2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0" name="Picture 20" descr="плач"/>
          <p:cNvPicPr>
            <a:picLocks noChangeAspect="1" noChangeArrowheads="1"/>
          </p:cNvPicPr>
          <p:nvPr/>
        </p:nvPicPr>
        <p:blipFill>
          <a:blip r:embed="rId3">
            <a:lum contrast="10000"/>
          </a:blip>
          <a:srcRect/>
          <a:stretch>
            <a:fillRect/>
          </a:stretch>
        </p:blipFill>
        <p:spPr bwMode="auto">
          <a:xfrm>
            <a:off x="5464432" y="3929066"/>
            <a:ext cx="3679567" cy="29289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2" descr="G:\Дети войны 1\2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-1" y="3977781"/>
            <a:ext cx="4143373" cy="288022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4328"/>
          <a:stretch>
            <a:fillRect/>
          </a:stretch>
        </p:blipFill>
        <p:spPr bwMode="auto">
          <a:xfrm>
            <a:off x="214282" y="3714752"/>
            <a:ext cx="4106167" cy="29483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4942" y="3786190"/>
            <a:ext cx="3778710" cy="28575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3249" name="Rectangle 1"/>
          <p:cNvSpPr>
            <a:spLocks noChangeArrowheads="1"/>
          </p:cNvSpPr>
          <p:nvPr/>
        </p:nvSpPr>
        <p:spPr bwMode="auto">
          <a:xfrm>
            <a:off x="500034" y="285728"/>
            <a:ext cx="8643966" cy="31700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sng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Задание</a:t>
            </a:r>
            <a:r>
              <a:rPr kumimoji="0" lang="ru-RU" sz="3600" b="1" i="0" u="sng" strike="noStrike" cap="none" normalizeH="0" dirty="0" smtClean="0">
                <a:ln>
                  <a:noFill/>
                </a:ln>
                <a:solidFill>
                  <a:schemeClr val="tx2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3600" b="1" i="0" u="sng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2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Найдите значение выражения      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           </a:t>
            </a: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80 </a:t>
            </a:r>
            <a:r>
              <a:rPr kumimoji="0" lang="ru-RU" sz="4000" b="1" i="0" u="none" strike="noStrike" cap="none" normalizeH="0" baseline="0" dirty="0" err="1" smtClean="0">
                <a:ln>
                  <a:noFill/>
                </a:ln>
                <a:solidFill>
                  <a:schemeClr val="tx2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х</a:t>
            </a: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7 : 40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chemeClr val="tx2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и скажите, по сколько часов работали подростки во время блокады Ленинграда?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2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7" y="225026"/>
            <a:ext cx="8621441" cy="64889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40218814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2844" y="836712"/>
            <a:ext cx="9001156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3200" dirty="0" smtClean="0">
                <a:solidFill>
                  <a:schemeClr val="tx2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     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3200" dirty="0" smtClean="0">
                <a:solidFill>
                  <a:schemeClr val="tx2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        </a:t>
            </a:r>
            <a:r>
              <a:rPr lang="ru-RU" sz="4000" dirty="0" smtClean="0">
                <a:solidFill>
                  <a:schemeClr val="tx2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27 января </a:t>
            </a:r>
            <a:r>
              <a:rPr lang="ru-RU" sz="4000" dirty="0" smtClean="0">
                <a:solidFill>
                  <a:schemeClr val="tx2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отмечается</a:t>
            </a:r>
            <a:r>
              <a:rPr lang="ru-RU" sz="4000" dirty="0" smtClean="0">
                <a:solidFill>
                  <a:schemeClr val="tx2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, как день снятия </a:t>
            </a:r>
            <a:r>
              <a:rPr lang="ru-RU" sz="4000" dirty="0" smtClean="0">
                <a:solidFill>
                  <a:schemeClr val="tx2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блокады  Ленинграда</a:t>
            </a:r>
            <a:r>
              <a:rPr lang="ru-RU" sz="4000" dirty="0" smtClean="0">
                <a:solidFill>
                  <a:schemeClr val="tx2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.       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4000" dirty="0" smtClean="0">
                <a:solidFill>
                  <a:schemeClr val="tx2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lang="ru-RU" sz="4000" b="1" dirty="0" smtClean="0">
                <a:solidFill>
                  <a:schemeClr val="tx2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    </a:t>
            </a:r>
            <a:r>
              <a:rPr lang="ru-RU" sz="4000" dirty="0" smtClean="0">
                <a:solidFill>
                  <a:schemeClr val="tx2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Сколько лет прошло со времени снятия блокады?</a:t>
            </a:r>
            <a:endParaRPr lang="ru-RU" sz="4000" dirty="0" smtClean="0">
              <a:solidFill>
                <a:schemeClr val="tx2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0674308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31032" y="642918"/>
            <a:ext cx="8712968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u="sng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Цена  войны:</a:t>
            </a:r>
          </a:p>
          <a:p>
            <a:pPr algn="ctr"/>
            <a:endParaRPr lang="ru-RU" sz="2400" dirty="0">
              <a:solidFill>
                <a:schemeClr val="tx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eaLnBrk="0" hangingPunct="0"/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Война</a:t>
            </a: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– это 1 725 разрушенных и сожжённых городов и посёлков, свыше 70 000 сёл и деревень в нашей стране.</a:t>
            </a:r>
          </a:p>
          <a:p>
            <a:pPr eaLnBrk="0" hangingPunct="0"/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Война</a:t>
            </a: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– это 84 000 разрушенных школ и 334 высших учебных заведения.</a:t>
            </a:r>
          </a:p>
          <a:p>
            <a:pPr eaLnBrk="0" hangingPunct="0"/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Война</a:t>
            </a: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– это 32 000 взорванных заводов и фабрик, </a:t>
            </a:r>
          </a:p>
          <a:p>
            <a:pPr eaLnBrk="0" hangingPunct="0"/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65 000 километров железнодорожных путей.</a:t>
            </a:r>
          </a:p>
          <a:p>
            <a:pPr eaLnBrk="0" hangingPunct="0"/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Война</a:t>
            </a: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– это 20 часов у станка в день. Это урожай, выросший на солёной от пота земле. Это кровавые мозоли на ладонях таких же девчонок и мальчишек, как мы.</a:t>
            </a:r>
          </a:p>
          <a:p>
            <a:pPr eaLnBrk="0" hangingPunct="0"/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Война… </a:t>
            </a: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От Бреста до Москвы – 1 000 км, от Москвы до Берлина – 1 600км.</a:t>
            </a:r>
            <a:endParaRPr lang="ru-RU" sz="2800" dirty="0">
              <a:solidFill>
                <a:schemeClr val="tx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4888433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4" name="Picture 2" descr="https://sun9-22.userapi.com/impg/PZ_vRlwpdv7F2gmzPqdrjo4B-UBgcYMP3RpV4Q/iNcNt24SWlQ.jpg?size=1080x1080&amp;quality=95&amp;sign=18129bd6b70f82eb7ac31f2dbc64b812&amp;c_uniq_tag=--mxVaTOjTAxaH8Lr32gj5RVXD74NV1AEujYKEAxiVk&amp;type=album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214290"/>
            <a:ext cx="8429684" cy="642942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1" y="332656"/>
            <a:ext cx="8736971" cy="60486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2" descr="https://img-fotki.yandex.ru/get/6744/180119625.77/0_12c7ab_5f03df9a_orig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844" y="4143380"/>
            <a:ext cx="1644711" cy="224960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8268387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37809"/>
            <a:ext cx="8712968" cy="6534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19757894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1764" y="191815"/>
            <a:ext cx="8540716" cy="6405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2466993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845" y="188640"/>
            <a:ext cx="8857140" cy="65527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15378397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Дневник Тани Савичевой в камне рядом с памятником *Цветок жизни* под Санкт-Петербургом | Фото: personalguide.ru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142852"/>
            <a:ext cx="8858312" cy="6572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844" y="142852"/>
            <a:ext cx="8860247" cy="62347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14471600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http://www.photovisa.ru/static/upload/pictures/164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32656"/>
            <a:ext cx="8640960" cy="619268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https://i08.fotocdn.net/s14/192/public_pin_l/303/2490576575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332656"/>
            <a:ext cx="8772830" cy="619268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9289410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s://ss.metronews.ru/userfiles/materials/98/988372/858x54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32656"/>
            <a:ext cx="8604448" cy="619268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766607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57224" y="785794"/>
            <a:ext cx="7995168" cy="54476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u="sng" dirty="0" smtClean="0">
                <a:solidFill>
                  <a:schemeClr val="tx2">
                    <a:lumMod val="75000"/>
                  </a:schemeClr>
                </a:solidFill>
                <a:latin typeface="Calibri" pitchFamily="34" charset="0"/>
                <a:cs typeface="Times New Roman" pitchFamily="18" charset="0"/>
              </a:rPr>
              <a:t>Итог урока:</a:t>
            </a:r>
          </a:p>
          <a:p>
            <a:endParaRPr lang="ru-RU" sz="2800" b="1" u="sng" dirty="0">
              <a:solidFill>
                <a:schemeClr val="tx2">
                  <a:lumMod val="75000"/>
                </a:schemeClr>
              </a:solidFill>
              <a:latin typeface="Calibri" pitchFamily="34" charset="0"/>
              <a:cs typeface="Times New Roman" pitchFamily="18" charset="0"/>
            </a:endParaRPr>
          </a:p>
          <a:p>
            <a:r>
              <a:rPr lang="ru-RU" sz="3200" dirty="0" smtClean="0">
                <a:solidFill>
                  <a:schemeClr val="tx2">
                    <a:lumMod val="75000"/>
                  </a:schemeClr>
                </a:solidFill>
                <a:latin typeface="Calibri" pitchFamily="34" charset="0"/>
                <a:cs typeface="Times New Roman" pitchFamily="18" charset="0"/>
              </a:rPr>
              <a:t>- В каком городе закончилась война с фашистской Германией?</a:t>
            </a:r>
          </a:p>
          <a:p>
            <a:r>
              <a:rPr lang="ru-RU" sz="3200" dirty="0">
                <a:solidFill>
                  <a:schemeClr val="tx2">
                    <a:lumMod val="75000"/>
                  </a:schemeClr>
                </a:solidFill>
                <a:latin typeface="Calibri" pitchFamily="34" charset="0"/>
                <a:cs typeface="Times New Roman" pitchFamily="18" charset="0"/>
              </a:rPr>
              <a:t> </a:t>
            </a:r>
            <a:r>
              <a:rPr lang="ru-RU" sz="3200" dirty="0" smtClean="0">
                <a:solidFill>
                  <a:schemeClr val="tx2">
                    <a:lumMod val="75000"/>
                  </a:schemeClr>
                </a:solidFill>
                <a:latin typeface="Calibri" pitchFamily="34" charset="0"/>
                <a:cs typeface="Times New Roman" pitchFamily="18" charset="0"/>
              </a:rPr>
              <a:t>- Какие факты, события, цифры вы запомнили?</a:t>
            </a:r>
          </a:p>
          <a:p>
            <a:r>
              <a:rPr lang="ru-RU" sz="3200" dirty="0">
                <a:solidFill>
                  <a:schemeClr val="tx2">
                    <a:lumMod val="75000"/>
                  </a:schemeClr>
                </a:solidFill>
                <a:latin typeface="Calibri" pitchFamily="34" charset="0"/>
                <a:cs typeface="Times New Roman" pitchFamily="18" charset="0"/>
              </a:rPr>
              <a:t> </a:t>
            </a:r>
          </a:p>
          <a:p>
            <a:r>
              <a:rPr lang="ru-RU" sz="3200" dirty="0" smtClean="0">
                <a:solidFill>
                  <a:schemeClr val="tx2">
                    <a:lumMod val="75000"/>
                  </a:schemeClr>
                </a:solidFill>
                <a:latin typeface="Calibri" pitchFamily="34" charset="0"/>
                <a:cs typeface="Times New Roman" pitchFamily="18" charset="0"/>
              </a:rPr>
              <a:t>Продолжите предложение:</a:t>
            </a:r>
          </a:p>
          <a:p>
            <a:pPr marL="457200" indent="-457200">
              <a:buFontTx/>
              <a:buChar char="-"/>
            </a:pPr>
            <a:r>
              <a:rPr lang="ru-RU" sz="3200" dirty="0" smtClean="0">
                <a:solidFill>
                  <a:schemeClr val="tx2">
                    <a:lumMod val="75000"/>
                  </a:schemeClr>
                </a:solidFill>
                <a:latin typeface="Calibri" pitchFamily="34" charset="0"/>
                <a:cs typeface="Times New Roman" pitchFamily="18" charset="0"/>
              </a:rPr>
              <a:t>Самым интересным для меня …</a:t>
            </a:r>
          </a:p>
          <a:p>
            <a:pPr marL="457200" indent="-457200">
              <a:buFontTx/>
              <a:buChar char="-"/>
            </a:pPr>
            <a:r>
              <a:rPr lang="ru-RU" sz="3200" dirty="0" smtClean="0">
                <a:solidFill>
                  <a:schemeClr val="tx2">
                    <a:lumMod val="75000"/>
                  </a:schemeClr>
                </a:solidFill>
                <a:latin typeface="Calibri" pitchFamily="34" charset="0"/>
                <a:cs typeface="Times New Roman" pitchFamily="18" charset="0"/>
              </a:rPr>
              <a:t>Сегодня на уроке я …</a:t>
            </a:r>
            <a:endParaRPr lang="ru-RU" sz="2800" dirty="0"/>
          </a:p>
          <a:p>
            <a:pPr eaLnBrk="0" hangingPunct="0"/>
            <a:r>
              <a:rPr lang="ru-RU" sz="2800" dirty="0" smtClean="0">
                <a:solidFill>
                  <a:srgbClr val="008080"/>
                </a:solidFill>
                <a:latin typeface="Calibri" pitchFamily="34" charset="0"/>
                <a:cs typeface="Times New Roman" pitchFamily="18" charset="0"/>
              </a:rPr>
              <a:t>	 </a:t>
            </a:r>
            <a:endParaRPr lang="ru-RU" sz="2800" b="1" dirty="0"/>
          </a:p>
        </p:txBody>
      </p:sp>
    </p:spTree>
    <p:extLst>
      <p:ext uri="{BB962C8B-B14F-4D97-AF65-F5344CB8AC3E}">
        <p14:creationId xmlns="" xmlns:p14="http://schemas.microsoft.com/office/powerpoint/2010/main" val="40154265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136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5712" t="5324" r="17274"/>
          <a:stretch>
            <a:fillRect/>
          </a:stretch>
        </p:blipFill>
        <p:spPr bwMode="auto">
          <a:xfrm>
            <a:off x="107504" y="125627"/>
            <a:ext cx="5186514" cy="654373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 descr="M1_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136881"/>
            <a:ext cx="4561569" cy="653248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389652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s://pomnisvoih.ru/wp-content/uploads/2018/11/1377493_origina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4794" y="214290"/>
            <a:ext cx="8880861" cy="650085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2824113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0" y="0"/>
            <a:ext cx="184731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0"/>
            <a:ext cx="184731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1071538" y="1214422"/>
            <a:ext cx="7072362" cy="24314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0" u="sng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Задание</a:t>
            </a:r>
            <a:r>
              <a:rPr kumimoji="0" lang="ru-RU" sz="4000" b="1" i="0" u="sng" strike="noStrike" cap="none" normalizeH="0" dirty="0" smtClean="0">
                <a:ln>
                  <a:noFill/>
                </a:ln>
                <a:solidFill>
                  <a:schemeClr val="tx2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1</a:t>
            </a:r>
            <a:endParaRPr kumimoji="0" lang="ru-RU" sz="4000" b="1" i="0" u="sng" strike="noStrike" cap="none" normalizeH="0" baseline="0" dirty="0" smtClean="0">
              <a:ln>
                <a:noFill/>
              </a:ln>
              <a:solidFill>
                <a:schemeClr val="tx2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Блокада Ленинграда длилась 900 дней. 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Вычислите, сколько это месяцев?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 flipH="1">
            <a:off x="5786446" y="4357694"/>
            <a:ext cx="71438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3200" b="1" dirty="0" smtClean="0">
                <a:solidFill>
                  <a:srgbClr val="C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30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28596" y="1000108"/>
            <a:ext cx="8424936" cy="39087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u="sng" dirty="0" smtClean="0">
                <a:solidFill>
                  <a:srgbClr val="008080"/>
                </a:solidFill>
                <a:latin typeface="Calibri" pitchFamily="34" charset="0"/>
                <a:cs typeface="Times New Roman" pitchFamily="18" charset="0"/>
              </a:rPr>
              <a:t> </a:t>
            </a:r>
          </a:p>
          <a:p>
            <a:pPr eaLnBrk="0" hangingPunct="0"/>
            <a:r>
              <a:rPr lang="ru-RU" sz="2800" dirty="0">
                <a:solidFill>
                  <a:schemeClr val="tx2">
                    <a:lumMod val="75000"/>
                  </a:schemeClr>
                </a:solidFill>
                <a:latin typeface="Calibri" pitchFamily="34" charset="0"/>
                <a:cs typeface="Times New Roman" pitchFamily="18" charset="0"/>
              </a:rPr>
              <a:t>	</a:t>
            </a:r>
            <a:r>
              <a:rPr lang="ru-RU" sz="3200" dirty="0" smtClean="0">
                <a:solidFill>
                  <a:schemeClr val="tx2">
                    <a:lumMod val="75000"/>
                  </a:schemeClr>
                </a:solidFill>
                <a:latin typeface="Calibri" pitchFamily="34" charset="0"/>
                <a:cs typeface="Times New Roman" pitchFamily="18" charset="0"/>
              </a:rPr>
              <a:t>На 12 сентября 1941 года в Ленинграде находилось муки и зерна на 35 дней, крупы – на 30 дней, мяса – на 33, жиров – на 45, сахара и кондитерских изделий – на 60 дней.             	Картофель и овощи практически отсутствовали. </a:t>
            </a:r>
            <a:r>
              <a:rPr lang="ru-RU" sz="3200" dirty="0" smtClean="0">
                <a:solidFill>
                  <a:srgbClr val="008080"/>
                </a:solidFill>
                <a:latin typeface="Calibri" pitchFamily="34" charset="0"/>
                <a:cs typeface="Times New Roman" pitchFamily="18" charset="0"/>
              </a:rPr>
              <a:t>          </a:t>
            </a:r>
            <a:endParaRPr lang="ru-RU" sz="3200" dirty="0"/>
          </a:p>
          <a:p>
            <a:pPr eaLnBrk="0" hangingPunct="0"/>
            <a:r>
              <a:rPr lang="ru-RU" sz="2800" dirty="0" smtClean="0">
                <a:solidFill>
                  <a:srgbClr val="008080"/>
                </a:solidFill>
                <a:latin typeface="Calibri" pitchFamily="34" charset="0"/>
                <a:cs typeface="Times New Roman" pitchFamily="18" charset="0"/>
              </a:rPr>
              <a:t>	 </a:t>
            </a:r>
            <a:endParaRPr lang="ru-RU" sz="28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285984" y="357166"/>
            <a:ext cx="471490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b="1" u="sng" dirty="0" smtClean="0">
                <a:solidFill>
                  <a:schemeClr val="tx2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Информация</a:t>
            </a:r>
          </a:p>
        </p:txBody>
      </p:sp>
    </p:spTree>
    <p:extLst>
      <p:ext uri="{BB962C8B-B14F-4D97-AF65-F5344CB8AC3E}">
        <p14:creationId xmlns="" xmlns:p14="http://schemas.microsoft.com/office/powerpoint/2010/main" val="22353034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38554"/>
            <a:ext cx="8893652" cy="65765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39993221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2428868"/>
            <a:ext cx="4400551" cy="426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2" descr="https://news-ru.gismeteo.st/2021/09/19421220_gaf_rr16_007-scaled.jpe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3357562"/>
            <a:ext cx="4286248" cy="3315145"/>
          </a:xfrm>
          <a:prstGeom prst="rect">
            <a:avLst/>
          </a:prstGeom>
          <a:noFill/>
        </p:spPr>
      </p:pic>
      <p:pic>
        <p:nvPicPr>
          <p:cNvPr id="5" name="Picture 2" descr="https://sun9-36.userapi.com/impf/00ECvllKI7S6D1rczGoFGGqQ_YterVkSvsQy6g/tqx9yU895us.jpg?size=0x0&amp;quality=90&amp;proxy=1&amp;sign=f398ec069a50d161b1ebfb65bc2c1a8e&amp;c_uniq_tag=yMf-vuwQDmkRjMRx95AUkFoYjqZFnleANxfCAyGO8TU&amp;type=video_thumb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0" y="142852"/>
            <a:ext cx="4419470" cy="3214710"/>
          </a:xfrm>
          <a:prstGeom prst="rect">
            <a:avLst/>
          </a:prstGeom>
          <a:noFill/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20" y="214290"/>
            <a:ext cx="4143404" cy="37661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17499351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://900igr.net/up/datas/116483/024.jpg"/>
          <p:cNvPicPr>
            <a:picLocks noChangeAspect="1" noChangeArrowheads="1"/>
          </p:cNvPicPr>
          <p:nvPr/>
        </p:nvPicPr>
        <p:blipFill>
          <a:blip r:embed="rId2">
            <a:grayscl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844" y="142852"/>
            <a:ext cx="8896719" cy="657229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7473314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670</TotalTime>
  <Words>378</Words>
  <Application>Microsoft Office PowerPoint</Application>
  <PresentationFormat>Экран (4:3)</PresentationFormat>
  <Paragraphs>90</Paragraphs>
  <Slides>29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29</vt:i4>
      </vt:variant>
    </vt:vector>
  </HeadingPairs>
  <TitlesOfParts>
    <vt:vector size="30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</vt:vector>
  </TitlesOfParts>
  <Company>Интернат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user1</dc:creator>
  <cp:lastModifiedBy>Валентина</cp:lastModifiedBy>
  <cp:revision>133</cp:revision>
  <dcterms:created xsi:type="dcterms:W3CDTF">2015-02-17T08:35:42Z</dcterms:created>
  <dcterms:modified xsi:type="dcterms:W3CDTF">2023-02-08T09:55:35Z</dcterms:modified>
</cp:coreProperties>
</file>