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70" r:id="rId2"/>
    <p:sldId id="269" r:id="rId3"/>
    <p:sldId id="267" r:id="rId4"/>
    <p:sldId id="268" r:id="rId5"/>
    <p:sldId id="273" r:id="rId6"/>
    <p:sldId id="271" r:id="rId7"/>
    <p:sldId id="272" r:id="rId8"/>
    <p:sldId id="266" r:id="rId9"/>
    <p:sldId id="260" r:id="rId10"/>
    <p:sldId id="274" r:id="rId11"/>
    <p:sldId id="275" r:id="rId12"/>
    <p:sldId id="276" r:id="rId13"/>
    <p:sldId id="277" r:id="rId14"/>
    <p:sldId id="278" r:id="rId15"/>
  </p:sldIdLst>
  <p:sldSz cx="9144000" cy="6858000" type="screen4x3"/>
  <p:notesSz cx="6858000" cy="9144000"/>
  <p:embeddedFontLst>
    <p:embeddedFont>
      <p:font typeface="Comic Sans MS" pitchFamily="66" charset="0"/>
      <p:regular r:id="rId16"/>
      <p:bold r:id="rId17"/>
      <p:italic r:id="rId18"/>
      <p:boldItalic r:id="rId19"/>
    </p:embeddedFont>
    <p:embeddedFont>
      <p:font typeface="Calibri" pitchFamily="34" charset="0"/>
      <p:regular r:id="rId20"/>
      <p:bold r:id="rId21"/>
      <p:italic r:id="rId22"/>
      <p:boldItalic r:id="rId23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66"/>
    <a:srgbClr val="8A0000"/>
    <a:srgbClr val="99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94660"/>
  </p:normalViewPr>
  <p:slideViewPr>
    <p:cSldViewPr>
      <p:cViewPr varScale="1">
        <p:scale>
          <a:sx n="93" d="100"/>
          <a:sy n="93" d="100"/>
        </p:scale>
        <p:origin x="-4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988840"/>
            <a:ext cx="6480720" cy="14700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Comic Sans MS" pitchFamily="66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91680" y="3886200"/>
            <a:ext cx="648072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  <a:latin typeface="Comic Sans MS" pitchFamily="66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07.02.2023</a:t>
            </a:fld>
            <a:endParaRPr lang="ru-RU"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48072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Comic Sans MS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91680" y="1600200"/>
            <a:ext cx="648072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Comic Sans MS" pitchFamily="66" charset="0"/>
              </a:defRPr>
            </a:lvl1pPr>
            <a:lvl2pPr>
              <a:defRPr>
                <a:solidFill>
                  <a:schemeClr val="tx2"/>
                </a:solidFill>
                <a:latin typeface="Comic Sans MS" pitchFamily="66" charset="0"/>
              </a:defRPr>
            </a:lvl2pPr>
            <a:lvl3pPr>
              <a:defRPr>
                <a:solidFill>
                  <a:schemeClr val="tx2"/>
                </a:solidFill>
                <a:latin typeface="Comic Sans MS" pitchFamily="66" charset="0"/>
              </a:defRPr>
            </a:lvl3pPr>
            <a:lvl4pPr>
              <a:defRPr>
                <a:solidFill>
                  <a:schemeClr val="tx2"/>
                </a:solidFill>
                <a:latin typeface="Comic Sans MS" pitchFamily="66" charset="0"/>
              </a:defRPr>
            </a:lvl4pPr>
            <a:lvl5pPr>
              <a:defRPr>
                <a:solidFill>
                  <a:schemeClr val="tx2"/>
                </a:solidFill>
                <a:latin typeface="Comic Sans MS" pitchFamily="66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237567" y="6356350"/>
            <a:ext cx="219633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07.02.2023</a:t>
            </a:fld>
            <a:endParaRPr lang="ru-RU"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26126" y="6356350"/>
            <a:ext cx="298074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333567" y="6356350"/>
            <a:ext cx="219633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48072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Comic Sans MS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691680" y="1600200"/>
            <a:ext cx="3168352" cy="4525963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tx2"/>
                </a:solidFill>
                <a:latin typeface="Comic Sans MS" pitchFamily="66" charset="0"/>
              </a:defRPr>
            </a:lvl1pPr>
            <a:lvl2pPr>
              <a:defRPr sz="2400">
                <a:solidFill>
                  <a:schemeClr val="tx2"/>
                </a:solidFill>
                <a:latin typeface="Comic Sans MS" pitchFamily="66" charset="0"/>
              </a:defRPr>
            </a:lvl2pPr>
            <a:lvl3pPr>
              <a:defRPr sz="2000">
                <a:solidFill>
                  <a:schemeClr val="tx2"/>
                </a:solidFill>
                <a:latin typeface="Comic Sans MS" pitchFamily="66" charset="0"/>
              </a:defRPr>
            </a:lvl3pPr>
            <a:lvl4pPr>
              <a:defRPr sz="1800">
                <a:solidFill>
                  <a:schemeClr val="tx2"/>
                </a:solidFill>
                <a:latin typeface="Comic Sans MS" pitchFamily="66" charset="0"/>
              </a:defRPr>
            </a:lvl4pPr>
            <a:lvl5pPr>
              <a:defRPr sz="1800">
                <a:solidFill>
                  <a:schemeClr val="tx2"/>
                </a:solidFill>
                <a:latin typeface="Comic Sans MS" pitchFamily="66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32040" y="1600200"/>
            <a:ext cx="324036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tx2"/>
                </a:solidFill>
                <a:latin typeface="Comic Sans MS" pitchFamily="66" charset="0"/>
              </a:defRPr>
            </a:lvl1pPr>
            <a:lvl2pPr>
              <a:defRPr sz="2400">
                <a:solidFill>
                  <a:schemeClr val="tx2"/>
                </a:solidFill>
                <a:latin typeface="Comic Sans MS" pitchFamily="66" charset="0"/>
              </a:defRPr>
            </a:lvl2pPr>
            <a:lvl3pPr>
              <a:defRPr sz="2000">
                <a:solidFill>
                  <a:schemeClr val="tx2"/>
                </a:solidFill>
                <a:latin typeface="Comic Sans MS" pitchFamily="66" charset="0"/>
              </a:defRPr>
            </a:lvl3pPr>
            <a:lvl4pPr>
              <a:defRPr sz="1800">
                <a:solidFill>
                  <a:schemeClr val="tx2"/>
                </a:solidFill>
                <a:latin typeface="Comic Sans MS" pitchFamily="66" charset="0"/>
              </a:defRPr>
            </a:lvl4pPr>
            <a:lvl5pPr>
              <a:defRPr sz="1800">
                <a:solidFill>
                  <a:schemeClr val="tx2"/>
                </a:solidFill>
                <a:latin typeface="Comic Sans MS" pitchFamily="66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07.02.2023</a:t>
            </a:fld>
            <a:endParaRPr lang="ru-RU"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48072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Comic Sans MS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07.02.2023</a:t>
            </a:fld>
            <a:endParaRPr lang="ru-RU"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07.02.2023</a:t>
            </a:fld>
            <a:endParaRPr lang="ru-RU"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  <a:latin typeface="Comic Sans MS" pitchFamily="66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 smtClean="0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6" r:id="rId4"/>
    <p:sldLayoutId id="2147483667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avi"/><Relationship Id="rId1" Type="http://schemas.microsoft.com/office/2007/relationships/media" Target="../media/media2.avi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avi"/><Relationship Id="rId1" Type="http://schemas.microsoft.com/office/2007/relationships/media" Target="../media/media3.avi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cdn.culture.ru/images/3b8ea81f-6c5b-5e53-a170-18b9c1bca95c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548680"/>
            <a:ext cx="7546887" cy="5674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50244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avatars.mds.yandex.net/i?id=e9d25ba47cc6d9b79bc0f477fb0427804ec2e38a-5280120-images-thumbs&amp;n=1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9145" y="1420014"/>
            <a:ext cx="7465789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18838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00161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03648" y="332656"/>
            <a:ext cx="7488832" cy="5657303"/>
          </a:xfrm>
        </p:spPr>
      </p:pic>
    </p:spTree>
    <p:extLst>
      <p:ext uri="{BB962C8B-B14F-4D97-AF65-F5344CB8AC3E}">
        <p14:creationId xmlns:p14="http://schemas.microsoft.com/office/powerpoint/2010/main" val="622157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00162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03648" y="476672"/>
            <a:ext cx="7244342" cy="5472608"/>
          </a:xfrm>
        </p:spPr>
      </p:pic>
    </p:spTree>
    <p:extLst>
      <p:ext uri="{BB962C8B-B14F-4D97-AF65-F5344CB8AC3E}">
        <p14:creationId xmlns:p14="http://schemas.microsoft.com/office/powerpoint/2010/main" val="2981920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1640" y="1700808"/>
            <a:ext cx="7469980" cy="3734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1086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188640"/>
            <a:ext cx="6480720" cy="1143000"/>
          </a:xfrm>
        </p:spPr>
        <p:txBody>
          <a:bodyPr/>
          <a:lstStyle/>
          <a:p>
            <a:r>
              <a:rPr lang="ru-RU" b="1" dirty="0"/>
              <a:t>Правила поведения в конфликте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1052736"/>
            <a:ext cx="7560840" cy="4525963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r>
              <a:rPr lang="ru-RU" dirty="0"/>
              <a:t>– выслушай другого</a:t>
            </a:r>
          </a:p>
          <a:p>
            <a:r>
              <a:rPr lang="ru-RU" dirty="0"/>
              <a:t>– старайся понять интересы другого</a:t>
            </a:r>
          </a:p>
          <a:p>
            <a:r>
              <a:rPr lang="ru-RU" dirty="0"/>
              <a:t>– не используй оскорблений</a:t>
            </a:r>
          </a:p>
          <a:p>
            <a:r>
              <a:rPr lang="ru-RU" dirty="0"/>
              <a:t>– не повышай голос</a:t>
            </a:r>
          </a:p>
          <a:p>
            <a:r>
              <a:rPr lang="ru-RU" dirty="0"/>
              <a:t>– доказывай свое мнение спокойно</a:t>
            </a:r>
          </a:p>
          <a:p>
            <a:r>
              <a:rPr lang="ru-RU" dirty="0"/>
              <a:t>– уступи в чем-то другому</a:t>
            </a:r>
          </a:p>
          <a:p>
            <a:r>
              <a:rPr lang="ru-RU" dirty="0"/>
              <a:t>– лучше промолчи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81328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sun9-15.userapi.com/impg/QrfPfJZ7L9yQCz8Z6Z-cuyReJsvIqpVZmfhaFQ/5jYMQdAbnf8.jpg?size=604x604&amp;quality=95&amp;sign=dea08c970fd5874df2e1a3715de10b9b&amp;type=album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48414"/>
            <a:ext cx="6336704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89672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35016" y="1700808"/>
            <a:ext cx="6480720" cy="2880320"/>
          </a:xfrm>
        </p:spPr>
        <p:txBody>
          <a:bodyPr anchor="ctr"/>
          <a:lstStyle/>
          <a:p>
            <a:r>
              <a:rPr lang="ru-RU" sz="7200" b="1" dirty="0" smtClean="0">
                <a:ln w="19050">
                  <a:solidFill>
                    <a:prstClr val="white"/>
                  </a:solidFill>
                  <a:prstDash val="solid"/>
                </a:ln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cs typeface="Arial" charset="0"/>
              </a:rPr>
              <a:t>Взгляд со стороны или как разрешить конфликт</a:t>
            </a:r>
            <a:endParaRPr lang="ru-RU" sz="7200" b="1" dirty="0">
              <a:ln w="19050">
                <a:solidFill>
                  <a:prstClr val="white"/>
                </a:solidFill>
                <a:prstDash val="solid"/>
              </a:ln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cs typeface="Arial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95735" y="5085183"/>
            <a:ext cx="5959283" cy="1224136"/>
          </a:xfrm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endParaRPr lang="ru-RU" sz="1600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47026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00164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03648" y="476672"/>
            <a:ext cx="7344816" cy="5548509"/>
          </a:xfrm>
        </p:spPr>
      </p:pic>
    </p:spTree>
    <p:extLst>
      <p:ext uri="{BB962C8B-B14F-4D97-AF65-F5344CB8AC3E}">
        <p14:creationId xmlns:p14="http://schemas.microsoft.com/office/powerpoint/2010/main" val="4011341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7604" y="980728"/>
            <a:ext cx="7848872" cy="4525963"/>
          </a:xfrm>
        </p:spPr>
        <p:txBody>
          <a:bodyPr/>
          <a:lstStyle/>
          <a:p>
            <a:pPr marL="0" indent="0">
              <a:buNone/>
            </a:pPr>
            <a:r>
              <a:rPr lang="ru-RU" sz="4000" i="1" dirty="0"/>
              <a:t>слезы, раздражение, обида, боль, радость, понимание друг друга, </a:t>
            </a:r>
            <a:r>
              <a:rPr lang="ru-RU" sz="4000" i="1" dirty="0" smtClean="0"/>
              <a:t>крик</a:t>
            </a:r>
            <a:r>
              <a:rPr lang="ru-RU" sz="4000" i="1" dirty="0"/>
              <a:t>, грубость, непонимание, порванная тетрадь, замечание в дневнике, вызов родителей в школу, </a:t>
            </a:r>
            <a:r>
              <a:rPr lang="ru-RU" sz="4000" i="1" dirty="0" smtClean="0"/>
              <a:t>любовь</a:t>
            </a:r>
            <a:r>
              <a:rPr lang="ru-RU" sz="4000" i="1" dirty="0"/>
              <a:t>, смех, подарок.</a:t>
            </a:r>
            <a:endParaRPr lang="ru-RU" sz="4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98895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548680"/>
            <a:ext cx="7488832" cy="4525963"/>
          </a:xfrm>
        </p:spPr>
        <p:txBody>
          <a:bodyPr/>
          <a:lstStyle/>
          <a:p>
            <a:r>
              <a:rPr lang="ru-RU" sz="4000" dirty="0" smtClean="0"/>
              <a:t>Конфликт </a:t>
            </a:r>
            <a:r>
              <a:rPr lang="ru-RU" sz="4000" dirty="0"/>
              <a:t>-  </a:t>
            </a:r>
            <a:r>
              <a:rPr lang="ru-RU" sz="4000" dirty="0" smtClean="0"/>
              <a:t>это столкновение </a:t>
            </a:r>
            <a:r>
              <a:rPr lang="ru-RU" sz="4000" dirty="0"/>
              <a:t>сторон, мнений, сил, т.е. спор, выяснение отношений, применение силы.</a:t>
            </a:r>
          </a:p>
          <a:p>
            <a:endParaRPr lang="ru-RU" dirty="0"/>
          </a:p>
        </p:txBody>
      </p:sp>
      <p:pic>
        <p:nvPicPr>
          <p:cNvPr id="3074" name="Picture 2" descr="https://avatars.mds.yandex.net/i?id=e56d8a6b5eb857310efd3364c22b4351-5288174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550642"/>
            <a:ext cx="2333625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90599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0"/>
            <a:ext cx="756084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4800" dirty="0"/>
              <a:t>Основные причины возникновения конфликтов:</a:t>
            </a:r>
          </a:p>
          <a:p>
            <a:pPr lvl="0"/>
            <a:r>
              <a:rPr lang="ru-RU" sz="4800" dirty="0"/>
              <a:t>неумение слушать, </a:t>
            </a:r>
          </a:p>
          <a:p>
            <a:pPr lvl="0"/>
            <a:r>
              <a:rPr lang="ru-RU" sz="4800" dirty="0"/>
              <a:t>непонимание;</a:t>
            </a:r>
          </a:p>
          <a:p>
            <a:pPr lvl="0"/>
            <a:r>
              <a:rPr lang="ru-RU" sz="4800" dirty="0"/>
              <a:t>неумение договориться;</a:t>
            </a:r>
          </a:p>
          <a:p>
            <a:pPr lvl="0"/>
            <a:r>
              <a:rPr lang="ru-RU" sz="4800" dirty="0"/>
              <a:t>несдержанность.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00398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>
              <a:latin typeface="Comic Sans MS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03648" y="283641"/>
            <a:ext cx="3888432" cy="3888432"/>
          </a:xfrm>
          <a:prstGeom prst="rect">
            <a:avLst/>
          </a:prstGeom>
        </p:spPr>
      </p:pic>
      <p:pic>
        <p:nvPicPr>
          <p:cNvPr id="4098" name="Picture 2" descr="https://avatars.mds.yandex.net/i?id=ca72e391ba76d4a6f12c9ea9ff421c38bfc91e97-8257645-images-thumbs&amp;n=1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27" b="4954"/>
          <a:stretch/>
        </p:blipFill>
        <p:spPr bwMode="auto">
          <a:xfrm>
            <a:off x="5292080" y="2852936"/>
            <a:ext cx="3528392" cy="343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35241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"/>
          <p:cNvGrpSpPr>
            <a:grpSpLocks/>
          </p:cNvGrpSpPr>
          <p:nvPr/>
        </p:nvGrpSpPr>
        <p:grpSpPr bwMode="auto">
          <a:xfrm>
            <a:off x="1691680" y="2078376"/>
            <a:ext cx="6480720" cy="3378685"/>
            <a:chOff x="607288" y="-815361"/>
            <a:chExt cx="7925152" cy="4870445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607288" y="-815361"/>
              <a:ext cx="7925152" cy="5324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chemeClr val="tx2"/>
                </a:solidFill>
                <a:latin typeface="Comic Sans MS" pitchFamily="66" charset="0"/>
                <a:cs typeface="Arial" charset="0"/>
              </a:endParaRPr>
            </a:p>
          </p:txBody>
        </p:sp>
        <p:sp>
          <p:nvSpPr>
            <p:cNvPr id="6" name="Прямоугольник 3"/>
            <p:cNvSpPr>
              <a:spLocks noChangeArrowheads="1"/>
            </p:cNvSpPr>
            <p:nvPr/>
          </p:nvSpPr>
          <p:spPr bwMode="auto">
            <a:xfrm>
              <a:off x="1366078" y="3478317"/>
              <a:ext cx="6491880" cy="5767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000" dirty="0">
                <a:solidFill>
                  <a:schemeClr val="tx2"/>
                </a:solidFill>
                <a:latin typeface="Comic Sans MS" pitchFamily="66" charset="0"/>
                <a:cs typeface="Arial" charset="0"/>
              </a:endParaRPr>
            </a:p>
          </p:txBody>
        </p:sp>
      </p:grp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0074" r="32676"/>
          <a:stretch/>
        </p:blipFill>
        <p:spPr>
          <a:xfrm>
            <a:off x="2451353" y="836712"/>
            <a:ext cx="4961373" cy="51845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1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05867"/>
      </a:hlink>
      <a:folHlink>
        <a:srgbClr val="205867"/>
      </a:folHlink>
    </a:clrScheme>
    <a:fontScheme name="для шаблонов синий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113</Words>
  <Application>Microsoft Office PowerPoint</Application>
  <PresentationFormat>Экран (4:3)</PresentationFormat>
  <Paragraphs>17</Paragraphs>
  <Slides>14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Comic Sans MS</vt:lpstr>
      <vt:lpstr>Calibri</vt:lpstr>
      <vt:lpstr>1_Тема Office</vt:lpstr>
      <vt:lpstr>Презентация PowerPoint</vt:lpstr>
      <vt:lpstr>Презентация PowerPoint</vt:lpstr>
      <vt:lpstr>Взгляд со стороны или как разрешить конфликт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Правила поведения в конфликте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Тетрадь на спирали</dc:title>
  <dc:creator>Фокина Лидия Петровна</dc:creator>
  <cp:keywords>Шаблон презентации</cp:keywords>
  <cp:lastModifiedBy>Пользователь Windows</cp:lastModifiedBy>
  <cp:revision>95</cp:revision>
  <dcterms:created xsi:type="dcterms:W3CDTF">2014-07-06T18:18:01Z</dcterms:created>
  <dcterms:modified xsi:type="dcterms:W3CDTF">2023-02-07T06:28:50Z</dcterms:modified>
</cp:coreProperties>
</file>