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10" r:id="rId2"/>
    <p:sldId id="286" r:id="rId3"/>
    <p:sldId id="308" r:id="rId4"/>
    <p:sldId id="258" r:id="rId5"/>
    <p:sldId id="264" r:id="rId6"/>
    <p:sldId id="282" r:id="rId7"/>
    <p:sldId id="298" r:id="rId8"/>
    <p:sldId id="299" r:id="rId9"/>
    <p:sldId id="307" r:id="rId10"/>
    <p:sldId id="262" r:id="rId11"/>
    <p:sldId id="304" r:id="rId12"/>
    <p:sldId id="305" r:id="rId13"/>
    <p:sldId id="281" r:id="rId14"/>
    <p:sldId id="283" r:id="rId15"/>
    <p:sldId id="280" r:id="rId16"/>
    <p:sldId id="279" r:id="rId17"/>
    <p:sldId id="300" r:id="rId18"/>
    <p:sldId id="29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08" autoAdjust="0"/>
    <p:restoredTop sz="94849" autoAdjust="0"/>
  </p:normalViewPr>
  <p:slideViewPr>
    <p:cSldViewPr>
      <p:cViewPr varScale="1">
        <p:scale>
          <a:sx n="110" d="100"/>
          <a:sy n="110" d="100"/>
        </p:scale>
        <p:origin x="-16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B7BEB5-2688-43FE-8F19-1619D5DF5286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9C25CD-A25F-4655-94C9-3135BFDC35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860983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C25CD-A25F-4655-94C9-3135BFDC3582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41286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4308F-AAFE-4C9B-93E1-2999968574B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36132-0428-4987-BB93-503AE19325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28813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4308F-AAFE-4C9B-93E1-2999968574B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36132-0428-4987-BB93-503AE19325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63005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4308F-AAFE-4C9B-93E1-2999968574B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36132-0428-4987-BB93-503AE19325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51773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4308F-AAFE-4C9B-93E1-2999968574B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36132-0428-4987-BB93-503AE19325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12735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4308F-AAFE-4C9B-93E1-2999968574B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36132-0428-4987-BB93-503AE19325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9590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4308F-AAFE-4C9B-93E1-2999968574B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36132-0428-4987-BB93-503AE19325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57062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4308F-AAFE-4C9B-93E1-2999968574B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36132-0428-4987-BB93-503AE19325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25612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4308F-AAFE-4C9B-93E1-2999968574B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36132-0428-4987-BB93-503AE19325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00645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4308F-AAFE-4C9B-93E1-2999968574B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36132-0428-4987-BB93-503AE19325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29126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4308F-AAFE-4C9B-93E1-2999968574B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36132-0428-4987-BB93-503AE19325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64486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4308F-AAFE-4C9B-93E1-2999968574B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36132-0428-4987-BB93-503AE19325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84684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14308F-AAFE-4C9B-93E1-2999968574B0}" type="datetimeFigureOut">
              <a:rPr lang="ru-RU" smtClean="0"/>
              <a:pPr/>
              <a:t>27.02.2023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36132-0428-4987-BB93-503AE19325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18965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7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C:\Users\User\Documents\ШАБЛОНЫ презентаций\Красивые фоны для презентаций\My_new_fon_3\53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779" y="-22847"/>
            <a:ext cx="9537582" cy="69671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1916832"/>
            <a:ext cx="9217024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/>
                <a:ea typeface="+mj-ea"/>
                <a:cs typeface="+mj-cs"/>
              </a:rPr>
              <a:t>    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/>
                <a:ea typeface="+mj-ea"/>
                <a:cs typeface="+mj-cs"/>
              </a:rPr>
              <a:t> И.А</a:t>
            </a: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/>
                <a:ea typeface="+mj-ea"/>
                <a:cs typeface="+mj-cs"/>
              </a:rPr>
              <a:t>.КРЫЛОВ. «В мире басен»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kern="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«Сложение и  вычитание  обыкновенных дробей»</a:t>
            </a: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/>
                <a:ea typeface="+mj-ea"/>
                <a:cs typeface="+mj-cs"/>
              </a:rPr>
              <a:t/>
            </a:r>
            <a:b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/>
                <a:ea typeface="+mj-ea"/>
                <a:cs typeface="+mj-cs"/>
              </a:rPr>
            </a:b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052736"/>
            <a:ext cx="87129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  <a:buClr>
                <a:srgbClr val="00CCFF"/>
              </a:buClr>
              <a:buSzPct val="65000"/>
              <a:defRPr/>
            </a:pPr>
            <a:r>
              <a:rPr lang="ru-RU" sz="2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ГКОУ «Кашинская </a:t>
            </a:r>
            <a: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школа-интернат</a:t>
            </a:r>
            <a:r>
              <a:rPr lang="ru-RU" sz="28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851920" y="5013177"/>
            <a:ext cx="38164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/>
              </a:rPr>
              <a:t>2023г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0533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User\Documents\ШАБЛОНЫ презентаций\Красивые фоны для презентаций\My_new_fon_3\53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5905"/>
            <a:ext cx="9144000" cy="66261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1484785"/>
            <a:ext cx="43924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E5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/>
                <a:ea typeface="+mj-ea"/>
                <a:cs typeface="+mj-cs"/>
              </a:rPr>
              <a:t> 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4338" name="Picture 2" descr="http://900igr.net/up/datas/250350/0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613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77838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User\Documents\ШАБЛОНЫ презентаций\Красивые фоны для презентаций\My_new_fon_3\53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908721"/>
            <a:ext cx="889248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800" kern="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  </a:t>
            </a:r>
            <a:r>
              <a:rPr lang="ru-RU" sz="3200" kern="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О</a:t>
            </a:r>
            <a:r>
              <a:rPr lang="ru-RU" sz="3200" kern="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пределите,   героям   каких   басен принадлежат  следующие  объявления:</a:t>
            </a:r>
          </a:p>
          <a:p>
            <a:pPr lvl="0">
              <a:defRPr/>
            </a:pPr>
            <a:endParaRPr lang="ru-RU" sz="3200" kern="0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/>
            </a:endParaRPr>
          </a:p>
          <a:p>
            <a:pPr marL="285750" lvl="0" indent="-285750">
              <a:buFontTx/>
              <a:buChar char="-"/>
              <a:defRPr/>
            </a:pPr>
            <a:r>
              <a:rPr lang="ru-RU" sz="3200" kern="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 </a:t>
            </a:r>
            <a:r>
              <a:rPr lang="ru-RU" sz="3200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Ищу пособие по правильному использованию очков. Пишите крупнее, я плохо вижу.  </a:t>
            </a:r>
          </a:p>
          <a:p>
            <a:pPr lvl="0">
              <a:defRPr/>
            </a:pPr>
            <a:r>
              <a:rPr lang="ru-RU" sz="3200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 </a:t>
            </a:r>
            <a:r>
              <a:rPr lang="ru-RU" sz="3200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         (Мартышка «Мартышка и очки»)</a:t>
            </a:r>
          </a:p>
          <a:p>
            <a:pPr marL="285750" lvl="0" indent="-285750">
              <a:buFontTx/>
              <a:buChar char="-"/>
              <a:defRPr/>
            </a:pPr>
            <a:endParaRPr lang="ru-RU" sz="3200" kern="0" dirty="0" smtClean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/>
            </a:endParaRPr>
          </a:p>
          <a:p>
            <a:pPr marL="285750" lvl="0" indent="-285750">
              <a:buFontTx/>
              <a:buChar char="-"/>
              <a:defRPr/>
            </a:pPr>
            <a:r>
              <a:rPr lang="ru-RU" sz="3200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 Срочно сниму тёплую квартиру до весны! </a:t>
            </a:r>
          </a:p>
          <a:p>
            <a:pPr marL="285750" lvl="0" indent="-285750">
              <a:buFontTx/>
              <a:buChar char="-"/>
              <a:defRPr/>
            </a:pPr>
            <a:r>
              <a:rPr lang="ru-RU" sz="3200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 </a:t>
            </a:r>
            <a:r>
              <a:rPr lang="ru-RU" sz="3200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      (Стрекоза «Стрекоза и Муравей») </a:t>
            </a:r>
          </a:p>
          <a:p>
            <a:pPr marL="285750" lvl="0" indent="-285750">
              <a:buFontTx/>
              <a:buChar char="-"/>
              <a:defRPr/>
            </a:pPr>
            <a:endParaRPr lang="ru-RU" sz="3200" kern="0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/>
            </a:endParaRPr>
          </a:p>
          <a:p>
            <a:pPr lvl="0">
              <a:defRPr/>
            </a:pPr>
            <a:r>
              <a:rPr lang="ru-RU" sz="3200" kern="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                              </a:t>
            </a:r>
            <a:endParaRPr lang="ru-RU" sz="2000" kern="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78682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User\Documents\ШАБЛОНЫ презентаций\Красивые фоны для презентаций\My_new_fon_3\53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908721"/>
            <a:ext cx="88924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800" kern="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  </a:t>
            </a:r>
            <a:r>
              <a:rPr lang="ru-RU" sz="3200" kern="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  </a:t>
            </a:r>
          </a:p>
          <a:p>
            <a:pPr lvl="0">
              <a:defRPr/>
            </a:pPr>
            <a:endParaRPr lang="ru-RU" sz="3200" kern="0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/>
            </a:endParaRPr>
          </a:p>
          <a:p>
            <a:pPr marL="285750" lvl="0" indent="-285750">
              <a:buFontTx/>
              <a:buChar char="-"/>
              <a:defRPr/>
            </a:pPr>
            <a:r>
              <a:rPr lang="ru-RU" sz="3200" kern="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 </a:t>
            </a:r>
            <a:r>
              <a:rPr lang="ru-RU" sz="3200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Похвалю любого, кто похвалит меня. </a:t>
            </a:r>
          </a:p>
          <a:p>
            <a:pPr lvl="0">
              <a:defRPr/>
            </a:pPr>
            <a:r>
              <a:rPr lang="ru-RU" sz="3200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 </a:t>
            </a:r>
            <a:r>
              <a:rPr lang="ru-RU" sz="3200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                     (Кукушка и Петух)</a:t>
            </a:r>
          </a:p>
          <a:p>
            <a:pPr marL="285750" lvl="0" indent="-285750">
              <a:buFontTx/>
              <a:buChar char="-"/>
              <a:defRPr/>
            </a:pPr>
            <a:endParaRPr lang="ru-RU" sz="3200" kern="0" dirty="0" smtClean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/>
            </a:endParaRPr>
          </a:p>
          <a:p>
            <a:pPr marL="285750" lvl="0" indent="-285750">
              <a:buFontTx/>
              <a:buChar char="-"/>
              <a:defRPr/>
            </a:pPr>
            <a:r>
              <a:rPr lang="ru-RU" sz="3200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 Потеряла сыр, пока пела. Нашедшего просьба вернуть на ель. </a:t>
            </a:r>
          </a:p>
          <a:p>
            <a:pPr lvl="0">
              <a:defRPr/>
            </a:pPr>
            <a:r>
              <a:rPr lang="ru-RU" sz="3200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 </a:t>
            </a:r>
            <a:r>
              <a:rPr lang="ru-RU" sz="3200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              (Ворона «Ворона и Лисица»)</a:t>
            </a:r>
            <a:endParaRPr lang="ru-RU" sz="3200" kern="0" dirty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/>
            </a:endParaRPr>
          </a:p>
          <a:p>
            <a:pPr lvl="0">
              <a:defRPr/>
            </a:pPr>
            <a:r>
              <a:rPr lang="ru-RU" sz="3200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                              </a:t>
            </a:r>
            <a:endParaRPr lang="ru-RU" sz="2000" kern="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62298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User\Documents\ШАБЛОНЫ презентаций\Красивые фоны для презентаций\My_new_fon_3\53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383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5721" y="1268760"/>
            <a:ext cx="85725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Басня «Лебедь, щука и рак»</a:t>
            </a:r>
            <a:r>
              <a:rPr lang="ru-RU" sz="4000" kern="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  </a:t>
            </a:r>
            <a:endParaRPr lang="ru-RU" sz="4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8" name="Picture 2" descr="C:\Users\User\Downloads\img_4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72132" y="1857364"/>
            <a:ext cx="3398757" cy="483140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7158" y="3357562"/>
            <a:ext cx="485778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kern="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 </a:t>
            </a:r>
            <a:r>
              <a:rPr lang="ru-RU" sz="3200" kern="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Поклажа - груз, кладь.  </a:t>
            </a:r>
            <a:r>
              <a:rPr lang="ru-RU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ru-RU" sz="4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540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User\Documents\ШАБЛОНЫ презентаций\Красивые фоны для презентаций\My_new_fon_3\53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9187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27585" y="5874222"/>
            <a:ext cx="38884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800" kern="0" dirty="0" smtClean="0">
                <a:solidFill>
                  <a:srgbClr val="E5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   </a:t>
            </a:r>
            <a:endParaRPr lang="ru-RU" sz="1200" kern="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0" name="Picture 2" descr="C:\Users\User\Downloads\img_4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0212" y="142852"/>
            <a:ext cx="3215833" cy="4143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267744" y="1196752"/>
            <a:ext cx="36724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kern="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Задача</a:t>
            </a:r>
            <a:r>
              <a:rPr lang="ru-RU" sz="4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ru-RU" sz="4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1966193"/>
            <a:ext cx="7878153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 2" pitchFamily="18" charset="2"/>
              <a:buNone/>
            </a:pPr>
            <a:r>
              <a:rPr lang="ru-RU" b="1" dirty="0"/>
              <a:t> </a:t>
            </a:r>
            <a:r>
              <a:rPr lang="ru-RU" b="1" dirty="0" smtClean="0"/>
              <a:t>  </a:t>
            </a:r>
            <a:r>
              <a:rPr lang="en-US" sz="2400" b="1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</a:t>
            </a: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мешок- </a:t>
            </a:r>
            <a:r>
              <a:rPr lang="ru-RU" sz="240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24½ кг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Wingdings 2" pitchFamily="18" charset="2"/>
              <a:buNone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                        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}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</a:p>
          <a:p>
            <a:pPr>
              <a:buFont typeface="Wingdings 2" pitchFamily="18" charset="2"/>
              <a:buNone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sz="2400" b="1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II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мешок- ? </a:t>
            </a:r>
            <a:r>
              <a:rPr lang="ru-RU" sz="2000" u="sng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5½ кг  </a:t>
            </a:r>
            <a:r>
              <a:rPr lang="ru-RU" sz="2000" u="sng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больше</a:t>
            </a:r>
            <a:endParaRPr lang="ru-RU" sz="2400" u="sng" dirty="0" smtClean="0">
              <a:solidFill>
                <a:schemeClr val="accent3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Wingdings 2" pitchFamily="18" charset="2"/>
              <a:buNone/>
            </a:pPr>
            <a:endParaRPr lang="ru-RU" sz="2000" u="sng" dirty="0" smtClean="0">
              <a:solidFill>
                <a:schemeClr val="accent3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Wingdings 2" pitchFamily="18" charset="2"/>
              <a:buNone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Сколько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килограммов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поклажи</a:t>
            </a:r>
          </a:p>
          <a:p>
            <a:pPr>
              <a:buFont typeface="Wingdings 2" pitchFamily="18" charset="2"/>
              <a:buNone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тянули герои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</a:p>
          <a:p>
            <a:pPr>
              <a:buFont typeface="Wingdings 2" pitchFamily="18" charset="2"/>
              <a:buNone/>
            </a:pPr>
            <a:endParaRPr lang="ru-RU" sz="2400" u="sng" dirty="0">
              <a:solidFill>
                <a:schemeClr val="accent3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Wingdings 2" pitchFamily="18" charset="2"/>
              <a:buNone/>
            </a:pPr>
            <a:endParaRPr lang="ru-RU" sz="2400" u="sng" dirty="0" smtClean="0">
              <a:solidFill>
                <a:schemeClr val="accent3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Wingdings 2" pitchFamily="18" charset="2"/>
              <a:buNone/>
            </a:pPr>
            <a:r>
              <a:rPr lang="ru-RU" sz="2400" u="sng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51720" y="4725144"/>
            <a:ext cx="648072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1). Сколько килограммов поклажи во 2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мешке?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24 ½ 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кг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+5 ½ кг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=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30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кг</a:t>
            </a:r>
          </a:p>
          <a:p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2). Сколько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килограммов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поклажи тянули герои?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24 ½ 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кг +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30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кг =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54 ½ 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кг</a:t>
            </a:r>
          </a:p>
          <a:p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Ответ: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54 ½ 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килограмма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поклажи тянули герои.</a:t>
            </a:r>
            <a:endParaRPr lang="ru-RU" sz="2000" dirty="0">
              <a:solidFill>
                <a:schemeClr val="tx2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540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User\Documents\ШАБЛОНЫ презентаций\Красивые фоны для презентаций\My_new_fon_3\53-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27" y="0"/>
            <a:ext cx="9144000" cy="688272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img.narodna.pravda.com.ua/images/doc/0/8/08547-ad2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14876" y="1120328"/>
            <a:ext cx="4000528" cy="543878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7158" y="2428868"/>
            <a:ext cx="45748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 воз и ныне там…</a:t>
            </a:r>
          </a:p>
        </p:txBody>
      </p:sp>
    </p:spTree>
    <p:extLst>
      <p:ext uri="{BB962C8B-B14F-4D97-AF65-F5344CB8AC3E}">
        <p14:creationId xmlns="" xmlns:p14="http://schemas.microsoft.com/office/powerpoint/2010/main" val="239540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User\Documents\ШАБЛОНЫ презентаций\Красивые фоны для презентаций\My_new_fon_3\53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7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7158" y="785794"/>
            <a:ext cx="900118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400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1.</a:t>
            </a:r>
            <a:r>
              <a:rPr lang="ru-RU" sz="2400" kern="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  Первым баснописцем считается Крылов.</a:t>
            </a:r>
          </a:p>
          <a:p>
            <a:pPr lvl="0">
              <a:defRPr/>
            </a:pPr>
            <a:r>
              <a:rPr lang="ru-RU" sz="2400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2.   </a:t>
            </a:r>
            <a:r>
              <a:rPr lang="ru-RU" sz="2400" kern="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Басня – это короткий занимательный рассказ.</a:t>
            </a:r>
          </a:p>
          <a:p>
            <a:pPr lvl="0">
              <a:defRPr/>
            </a:pPr>
            <a:r>
              <a:rPr lang="ru-RU" sz="2400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3.   </a:t>
            </a:r>
            <a:r>
              <a:rPr lang="ru-RU" sz="2400" kern="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В баснях  высмеиваются человеческие недостатки, пороки.</a:t>
            </a:r>
          </a:p>
          <a:p>
            <a:pPr lvl="0">
              <a:defRPr/>
            </a:pPr>
            <a:r>
              <a:rPr lang="ru-RU" sz="2400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4</a:t>
            </a:r>
            <a:r>
              <a:rPr lang="ru-RU" sz="2400" kern="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.   Герои басен – богатыри.</a:t>
            </a:r>
          </a:p>
          <a:p>
            <a:pPr lvl="0">
              <a:defRPr/>
            </a:pPr>
            <a:r>
              <a:rPr lang="ru-RU" sz="2400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5.   </a:t>
            </a:r>
            <a:r>
              <a:rPr lang="ru-RU" sz="2400" kern="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В баснях в начале или конце сформулирован вывод – мораль.</a:t>
            </a:r>
          </a:p>
          <a:p>
            <a:pPr lvl="0">
              <a:defRPr/>
            </a:pPr>
            <a:r>
              <a:rPr lang="ru-RU" sz="2400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6.   </a:t>
            </a:r>
            <a:r>
              <a:rPr lang="ru-RU" sz="2400" kern="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Неправильная дробь равна или больше  1.</a:t>
            </a:r>
          </a:p>
          <a:p>
            <a:pPr lvl="0">
              <a:defRPr/>
            </a:pPr>
            <a:r>
              <a:rPr lang="ru-RU" sz="2400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7.   </a:t>
            </a:r>
            <a:r>
              <a:rPr lang="ru-RU" sz="2400" kern="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Чтобы вычесть дробь из единицы, надо 1 заменить неправильной дробью и выполнить вычитание дробей с одинаковыми знаменателями.</a:t>
            </a:r>
          </a:p>
          <a:p>
            <a:pPr lvl="0">
              <a:defRPr/>
            </a:pPr>
            <a:r>
              <a:rPr lang="ru-RU" sz="2400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8.   </a:t>
            </a:r>
            <a:r>
              <a:rPr lang="ru-RU" sz="2400" kern="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В  дроби </a:t>
            </a:r>
            <a:r>
              <a:rPr lang="ru-RU" sz="2400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5/6</a:t>
            </a:r>
            <a:r>
              <a:rPr lang="ru-RU" sz="2400" kern="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  6-это числитель, а 5 - знаменатель.</a:t>
            </a:r>
          </a:p>
          <a:p>
            <a:pPr lvl="0">
              <a:defRPr/>
            </a:pPr>
            <a:r>
              <a:rPr lang="ru-RU" sz="2400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9.   5/10</a:t>
            </a:r>
            <a:r>
              <a:rPr lang="ru-RU" sz="2400" kern="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 – дробь правильная и несократимая.</a:t>
            </a:r>
          </a:p>
          <a:p>
            <a:pPr lvl="0">
              <a:defRPr/>
            </a:pPr>
            <a:r>
              <a:rPr lang="ru-RU" sz="2400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10. </a:t>
            </a:r>
            <a:r>
              <a:rPr lang="ru-RU" sz="2400" kern="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Чтобы заменить  неправильную дробь смешанным     числом, нужно числитель дроби разделить на её знаменатель.</a:t>
            </a:r>
            <a:endParaRPr lang="ru-RU" kern="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540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User\Documents\ШАБЛОНЫ презентаций\Красивые фоны для презентаций\My_new_fon_3\53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54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1484784"/>
            <a:ext cx="48245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/>
                <a:ea typeface="+mj-ea"/>
                <a:cs typeface="+mj-cs"/>
              </a:rPr>
              <a:t> 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51720" y="1359351"/>
            <a:ext cx="49685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1142985"/>
            <a:ext cx="75724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/>
            <a:r>
              <a:rPr lang="ru-RU" dirty="0" smtClean="0">
                <a:solidFill>
                  <a:srgbClr val="008080"/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ru-RU" sz="3600" u="sng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Продолжи  предложение:</a:t>
            </a:r>
            <a:endParaRPr lang="ru-RU" sz="3600" u="sng" dirty="0" smtClean="0">
              <a:solidFill>
                <a:srgbClr val="008080"/>
              </a:solidFill>
              <a:latin typeface="Calibri" pitchFamily="34" charset="0"/>
              <a:cs typeface="Times New Roman" pitchFamily="18" charset="0"/>
            </a:endParaRPr>
          </a:p>
          <a:p>
            <a:pPr marL="457200" indent="-457200"/>
            <a:endParaRPr lang="ru-RU" sz="3600" dirty="0" smtClean="0">
              <a:solidFill>
                <a:srgbClr val="008080"/>
              </a:solidFill>
              <a:latin typeface="Calibri" pitchFamily="34" charset="0"/>
              <a:cs typeface="Times New Roman" pitchFamily="18" charset="0"/>
            </a:endParaRPr>
          </a:p>
          <a:p>
            <a:pPr marL="457200" indent="-457200">
              <a:buFontTx/>
              <a:buChar char="-"/>
            </a:pPr>
            <a:r>
              <a:rPr lang="ru-RU" sz="3600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Самым интересным для меня …</a:t>
            </a:r>
          </a:p>
          <a:p>
            <a:pPr marL="457200" indent="-457200"/>
            <a:endParaRPr lang="ru-RU" sz="3600" dirty="0" smtClean="0">
              <a:solidFill>
                <a:schemeClr val="accent3">
                  <a:lumMod val="5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57200" indent="-457200">
              <a:buFontTx/>
              <a:buChar char="-"/>
            </a:pPr>
            <a:r>
              <a:rPr lang="ru-RU" sz="3600" dirty="0" smtClean="0">
                <a:solidFill>
                  <a:schemeClr val="accent3">
                    <a:lumMod val="5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Теперь я умею…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357422" y="3500438"/>
            <a:ext cx="45005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 </a:t>
            </a:r>
          </a:p>
        </p:txBody>
      </p:sp>
      <p:pic>
        <p:nvPicPr>
          <p:cNvPr id="14" name="Picture 2" descr="C:\Users\User\Pictures\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702" y="4714884"/>
            <a:ext cx="2357437" cy="191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19244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User\Documents\ШАБЛОНЫ презентаций\Красивые фоны для презентаций\My_new_fon_3\53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16554" y="1124744"/>
            <a:ext cx="783191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Кто не слыхал его живого слова?</a:t>
            </a:r>
          </a:p>
          <a:p>
            <a:pPr>
              <a:spcBef>
                <a:spcPct val="50000"/>
              </a:spcBef>
            </a:pPr>
            <a:r>
              <a:rPr lang="ru-RU" altLang="ru-RU" sz="2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Кто в жизни с ним не встретился своей?</a:t>
            </a:r>
          </a:p>
          <a:p>
            <a:pPr>
              <a:spcBef>
                <a:spcPct val="50000"/>
              </a:spcBef>
            </a:pPr>
            <a:r>
              <a:rPr lang="ru-RU" altLang="ru-RU" sz="2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Бессмертные творения Крылова</a:t>
            </a:r>
          </a:p>
          <a:p>
            <a:pPr>
              <a:spcBef>
                <a:spcPct val="50000"/>
              </a:spcBef>
            </a:pPr>
            <a:r>
              <a:rPr lang="ru-RU" altLang="ru-RU" sz="2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Мы с каждым годом любим все сильней.</a:t>
            </a:r>
          </a:p>
          <a:p>
            <a:pPr>
              <a:spcBef>
                <a:spcPct val="50000"/>
              </a:spcBef>
            </a:pPr>
            <a:r>
              <a:rPr lang="ru-RU" altLang="ru-RU" sz="2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 школьной парты с ними мы сживались,</a:t>
            </a:r>
          </a:p>
          <a:p>
            <a:pPr>
              <a:spcBef>
                <a:spcPct val="50000"/>
              </a:spcBef>
            </a:pPr>
            <a:r>
              <a:rPr lang="ru-RU" altLang="ru-RU" sz="2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те дни букварь постигшие едва.</a:t>
            </a:r>
          </a:p>
          <a:p>
            <a:pPr>
              <a:spcBef>
                <a:spcPct val="50000"/>
              </a:spcBef>
            </a:pPr>
            <a:r>
              <a:rPr lang="ru-RU" altLang="ru-RU" sz="2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 в памяти навеки оставались</a:t>
            </a:r>
          </a:p>
          <a:p>
            <a:pPr>
              <a:spcBef>
                <a:spcPct val="50000"/>
              </a:spcBef>
            </a:pPr>
            <a:r>
              <a:rPr lang="ru-RU" altLang="ru-RU" sz="24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Крылатые крыловские </a:t>
            </a:r>
            <a:r>
              <a:rPr lang="ru-RU" altLang="ru-RU" sz="2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слова</a:t>
            </a:r>
          </a:p>
          <a:p>
            <a:pPr>
              <a:spcBef>
                <a:spcPct val="50000"/>
              </a:spcBef>
            </a:pPr>
            <a:r>
              <a:rPr lang="ru-RU" altLang="ru-RU" sz="2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                        М</a:t>
            </a:r>
            <a:r>
              <a:rPr lang="ru-RU" altLang="ru-RU" sz="20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ru-RU" altLang="ru-RU" sz="2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Исаковский</a:t>
            </a:r>
            <a:endParaRPr lang="ru-RU" sz="24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6464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User\Documents\ШАБЛОНЫ презентаций\Красивые фоны для презентаций\My_new_fon_3\53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999" y="-82542"/>
            <a:ext cx="9463893" cy="70521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http://im8-tub-ru.yandex.net/i?id=383092723-04-72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995" y="1167545"/>
            <a:ext cx="2643187" cy="2275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839" b="17741"/>
          <a:stretch>
            <a:fillRect/>
          </a:stretch>
        </p:blipFill>
        <p:spPr bwMode="auto">
          <a:xfrm>
            <a:off x="6626661" y="3339340"/>
            <a:ext cx="2643187" cy="3151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4" descr="http://geniusloci.io/sites/default/files/w/1765/img60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72035"/>
            <a:ext cx="2747343" cy="38859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s://umenav.ru/wp-content/uploads/2018/08/0d9d09905a5cadaf7f446ae6a067fb0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84" y="1533771"/>
            <a:ext cx="4323012" cy="257919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2" descr="http://img1.labirint.ru/books/124388/scrn_big_1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978" y="3714752"/>
            <a:ext cx="2259133" cy="29669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475" y="860501"/>
            <a:ext cx="2105126" cy="2665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" descr="https://avatars.mds.yandex.net/get-pdb/1066918/f5ce86f1-984c-43a0-bf27-39c766ce1969/s1200?webp=false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892" y="3735828"/>
            <a:ext cx="2149686" cy="28662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11759" y="1052736"/>
            <a:ext cx="500455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kern="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Г</a:t>
            </a:r>
            <a:r>
              <a:rPr lang="ru-RU" sz="3200" kern="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ерои басен Крылова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5118703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User\Documents\ШАБЛОНЫ презентаций\Красивые фоны для презентаций\My_new_fon_3\53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0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30211" y="1226043"/>
            <a:ext cx="3517563" cy="431051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7545" y="1340768"/>
            <a:ext cx="25922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68760"/>
            <a:ext cx="63722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Крылов превзошёл всех </a:t>
            </a:r>
            <a:endParaRPr lang="ru-RU" sz="3200" dirty="0" smtClean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3200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известных</a:t>
            </a:r>
            <a:endParaRPr lang="ru-RU" sz="3200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3200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нам баснописцев…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000232" y="2786058"/>
            <a:ext cx="20677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А. С.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Пушкин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16016" y="5644992"/>
            <a:ext cx="40324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b="1" i="1" dirty="0" smtClean="0">
                <a:solidFill>
                  <a:prstClr val="black"/>
                </a:solidFill>
                <a:latin typeface="French Script MT" pitchFamily="66" charset="0"/>
              </a:rPr>
              <a:t>     </a:t>
            </a:r>
            <a:r>
              <a:rPr lang="ru-RU" sz="4800" b="1" i="1" dirty="0" smtClean="0">
                <a:solidFill>
                  <a:prstClr val="black"/>
                </a:solidFill>
                <a:latin typeface="French Script MT" pitchFamily="66" charset="0"/>
              </a:rPr>
              <a:t>1769 </a:t>
            </a:r>
            <a:r>
              <a:rPr lang="ru-RU" sz="4800" b="1" i="1" dirty="0">
                <a:solidFill>
                  <a:prstClr val="black"/>
                </a:solidFill>
                <a:latin typeface="French Script MT" pitchFamily="66" charset="0"/>
              </a:rPr>
              <a:t>– 1844 </a:t>
            </a:r>
            <a:r>
              <a:rPr lang="ru-RU" sz="2400" b="1" i="1" dirty="0" err="1">
                <a:solidFill>
                  <a:prstClr val="black"/>
                </a:solidFill>
                <a:latin typeface="French Script MT" pitchFamily="66" charset="0"/>
              </a:rPr>
              <a:t>гг</a:t>
            </a:r>
            <a:r>
              <a:rPr lang="ru-RU" sz="4800" b="1" i="1" dirty="0">
                <a:solidFill>
                  <a:prstClr val="black"/>
                </a:solidFill>
                <a:latin typeface="French Script MT" pitchFamily="66" charset="0"/>
              </a:rPr>
              <a:t> </a:t>
            </a:r>
            <a:endParaRPr lang="ru-RU" sz="4400" b="1" i="1" dirty="0">
              <a:solidFill>
                <a:prstClr val="black"/>
              </a:solidFill>
              <a:latin typeface="French Script MT" pitchFamily="66" charset="0"/>
            </a:endParaRPr>
          </a:p>
        </p:txBody>
      </p:sp>
      <p:pic>
        <p:nvPicPr>
          <p:cNvPr id="10" name="Picture 2" descr="https://img-fotki.yandex.ru/get/6744/180119625.77/0_12c7ab_5f03df9a_orig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044376"/>
            <a:ext cx="1787587" cy="24450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07504" y="3244334"/>
            <a:ext cx="151216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ru-RU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Басня –</a:t>
            </a:r>
            <a:r>
              <a:rPr lang="ru-RU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</a:t>
            </a:r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31640" y="3105835"/>
            <a:ext cx="359857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rgbClr val="333399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ru-RU" dirty="0">
              <a:solidFill>
                <a:srgbClr val="333399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2000" dirty="0" smtClean="0">
                <a:solidFill>
                  <a:srgbClr val="3333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это </a:t>
            </a:r>
            <a:r>
              <a:rPr lang="ru-RU" sz="2000" dirty="0">
                <a:solidFill>
                  <a:srgbClr val="3333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небольшой стихотворный рассказ с поучительным смыслом.</a:t>
            </a: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239540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User\Documents\ШАБЛОНЫ презентаций\Красивые фоны для презентаций\My_new_fon_3\53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41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1268761"/>
            <a:ext cx="25922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/>
                <a:ea typeface="+mj-ea"/>
                <a:cs typeface="+mj-cs"/>
              </a:rPr>
              <a:t>  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1124744"/>
            <a:ext cx="35283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ru-RU" sz="24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9" name="Picture 2" descr="http://www.mytravelbook.org/object_foto/2016/03/Pamjatnik_Krylovu_I_A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1000108"/>
            <a:ext cx="8358246" cy="56593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33708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C:\Users\User\Documents\ШАБЛОНЫ презентаций\Красивые фоны для презентаций\My_new_fon_3\53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760" y="-17687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508104" y="5589240"/>
            <a:ext cx="39604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/>
                <a:ea typeface="+mj-ea"/>
                <a:cs typeface="+mj-cs"/>
              </a:rPr>
              <a:t> </a:t>
            </a:r>
            <a:endParaRPr kumimoji="0" lang="ru-RU" sz="1200" b="0" i="0" u="none" strike="noStrike" kern="0" cap="none" spc="0" normalizeH="0" baseline="0" noProof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5399638"/>
            <a:ext cx="53285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800" kern="0" dirty="0" smtClean="0">
                <a:solidFill>
                  <a:srgbClr val="E5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       </a:t>
            </a:r>
            <a:r>
              <a:rPr lang="ru-RU" sz="2800" kern="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 </a:t>
            </a:r>
            <a:endParaRPr lang="ru-RU" sz="1200" kern="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9" name="Picture 2" descr="https://img-fotki.yandex.ru/get/6744/180119625.77/0_12c7ab_5f03df9a_orig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661248"/>
            <a:ext cx="576064" cy="7879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27324" y="1124744"/>
            <a:ext cx="88091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 каждой стороне высокого постамента, на котором разместился памятник,- барельефные изображения персонажей наиболее известных басен </a:t>
            </a:r>
            <a:r>
              <a:rPr lang="ru-RU" sz="2800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И.А.Крылова</a:t>
            </a:r>
            <a:r>
              <a:rPr lang="ru-RU" sz="28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ru-RU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2" name="Picture 4" descr="https://ds04.infourok.ru/uploads/ex/106f/000c31e6-7f0855a1/img2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3461009"/>
            <a:ext cx="4386347" cy="32897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s://ds04.infourok.ru/uploads/ex/0584/000360e3-96d62f0b/img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845" y="3461009"/>
            <a:ext cx="4386347" cy="32897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://im3.turbina.ru/photos.4/6/5/8/7/9/1697856/big.photo/Pamyatnik-IAKrylovu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81" y="423665"/>
            <a:ext cx="4290720" cy="32180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http://s8.postimg.cc/c5ca8jsid/DSC_01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081" y="423665"/>
            <a:ext cx="4827061" cy="32180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41474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User\Documents\ШАБЛОНЫ презентаций\Красивые фоны для презентаций\My_new_fon_3\53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7"/>
            <a:ext cx="9144000" cy="68500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https://cdn0.static1-sima-land.com/items/2891243/0/700-nw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36" name="Picture 4" descr="http://lebedevagimnazi.ucoz.ru/_si/0/2387230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34" y="829983"/>
            <a:ext cx="8428408" cy="58216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9540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User\Documents\ШАБЛОНЫ презентаций\Красивые фоны для презентаций\My_new_fon_3\53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6261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avatars.mds.yandex.net/get-altay/2447509/2a00000174f708f2c90b5ec9d37f5caf5118/XX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5" y="428603"/>
            <a:ext cx="8858312" cy="60048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312755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User\Documents\ШАБЛОНЫ презентаций\Красивые фоны для презентаций\My_new_fon_3\53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57224" y="1071546"/>
            <a:ext cx="75312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800" kern="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 - </a:t>
            </a:r>
            <a:r>
              <a:rPr lang="ru-RU" sz="3200" kern="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Число 10 увеличьте в 10 раз;</a:t>
            </a:r>
          </a:p>
          <a:p>
            <a:pPr lvl="0">
              <a:defRPr/>
            </a:pPr>
            <a:endParaRPr lang="ru-RU" sz="3200" kern="0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/>
            </a:endParaRPr>
          </a:p>
          <a:p>
            <a:pPr marL="285750" lvl="0" indent="-285750">
              <a:buFontTx/>
              <a:buChar char="-"/>
              <a:defRPr/>
            </a:pPr>
            <a:r>
              <a:rPr lang="ru-RU" sz="3200" kern="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 полученное произведение  увеличьте на 100;</a:t>
            </a:r>
          </a:p>
          <a:p>
            <a:pPr marL="285750" lvl="0" indent="-285750">
              <a:buFontTx/>
              <a:buChar char="-"/>
              <a:defRPr/>
            </a:pPr>
            <a:endParaRPr lang="ru-RU" sz="3200" kern="0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/>
            </a:endParaRPr>
          </a:p>
          <a:p>
            <a:pPr marL="285750" lvl="0" indent="-285750">
              <a:buFontTx/>
              <a:buChar char="-"/>
              <a:defRPr/>
            </a:pPr>
            <a:r>
              <a:rPr lang="ru-RU" sz="3200" kern="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 полученный результат увеличьте на </a:t>
            </a:r>
            <a:r>
              <a:rPr lang="ru-RU" sz="3200" kern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произведение   3  и  </a:t>
            </a:r>
            <a:r>
              <a:rPr lang="ru-RU" sz="3200" kern="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10</a:t>
            </a:r>
          </a:p>
          <a:p>
            <a:pPr marL="285750" lvl="0" indent="-285750">
              <a:buFontTx/>
              <a:buChar char="-"/>
              <a:defRPr/>
            </a:pPr>
            <a:endParaRPr lang="ru-RU" sz="3200" kern="0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/>
            </a:endParaRPr>
          </a:p>
          <a:p>
            <a:pPr marL="285750" lvl="0" indent="-285750">
              <a:buFontTx/>
              <a:buChar char="-"/>
              <a:defRPr/>
            </a:pPr>
            <a:endParaRPr lang="ru-RU" sz="3200" kern="0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/>
            </a:endParaRPr>
          </a:p>
          <a:p>
            <a:pPr lvl="0">
              <a:defRPr/>
            </a:pPr>
            <a:r>
              <a:rPr lang="ru-RU" sz="3200" kern="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                              получилось:  </a:t>
            </a:r>
            <a:r>
              <a:rPr lang="ru-RU" sz="3200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230</a:t>
            </a:r>
            <a:endParaRPr lang="ru-RU" sz="2000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72504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C:\Users\User\Documents\ШАБЛОНЫ презентаций\Красивые фоны для презентаций\My_new_fon_3\53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779" y="-22847"/>
            <a:ext cx="9537582" cy="69671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1196752"/>
            <a:ext cx="8964488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/>
                <a:ea typeface="+mj-ea"/>
                <a:cs typeface="+mj-cs"/>
              </a:rPr>
              <a:t>           И.А</a:t>
            </a: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/>
                <a:ea typeface="+mj-ea"/>
                <a:cs typeface="+mj-cs"/>
              </a:rPr>
              <a:t>.КРЫЛОВ. «В мире басен»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0" cap="none" spc="0" normalizeH="0" baseline="0" noProof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ahoma"/>
              <a:ea typeface="+mj-ea"/>
              <a:cs typeface="+mj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0" cap="none" spc="0" normalizeH="0" baseline="0" noProof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ahoma"/>
              <a:ea typeface="+mj-ea"/>
              <a:cs typeface="+mj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0" cap="none" spc="0" normalizeH="0" baseline="0" noProof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ahoma"/>
              <a:ea typeface="+mj-ea"/>
              <a:cs typeface="+mj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0" i="0" u="none" strike="noStrike" kern="0" cap="none" spc="0" normalizeH="0" baseline="0" noProof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ahoma"/>
              <a:ea typeface="+mj-ea"/>
              <a:cs typeface="+mj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kern="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«Сложение и вычитание  обыкновенных дробей»</a:t>
            </a: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/>
                <a:ea typeface="+mj-ea"/>
                <a:cs typeface="+mj-cs"/>
              </a:rPr>
              <a:t/>
            </a:r>
            <a:b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/>
                <a:ea typeface="+mj-ea"/>
                <a:cs typeface="+mj-cs"/>
              </a:rPr>
            </a:b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052736"/>
            <a:ext cx="87129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  <a:buClr>
                <a:srgbClr val="00CCFF"/>
              </a:buClr>
              <a:buSzPct val="65000"/>
              <a:defRPr/>
            </a:pPr>
            <a: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 </a:t>
            </a:r>
            <a:endParaRPr lang="ru-RU" sz="2800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1920" y="5013177"/>
            <a:ext cx="38164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/>
              </a:rPr>
              <a:t> 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8" name="Picture 8" descr="http://www.mznaniy.ru/images/tovar/tov48947b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929" y="1857364"/>
            <a:ext cx="1948071" cy="2520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 descr="Копия Изображение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0" y="1357298"/>
            <a:ext cx="1954475" cy="29019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276817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925</TotalTime>
  <Words>492</Words>
  <Application>Microsoft Office PowerPoint</Application>
  <PresentationFormat>Экран (4:3)</PresentationFormat>
  <Paragraphs>104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Валентина</cp:lastModifiedBy>
  <cp:revision>198</cp:revision>
  <dcterms:created xsi:type="dcterms:W3CDTF">2018-01-11T12:20:41Z</dcterms:created>
  <dcterms:modified xsi:type="dcterms:W3CDTF">2023-02-27T12:21:38Z</dcterms:modified>
</cp:coreProperties>
</file>