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dp" ContentType="image/vnd.ms-photo"/>
  <Default Extension="png" ContentType="image/pn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howSpecialPlsOnTitleSld="0" removePersonalInfoOnSave="1" saveSubsetFonts="1">
  <p:sldMasterIdLst>
    <p:sldMasterId id="2147483658" r:id="rId5"/>
  </p:sldMasterIdLst>
  <p:notesMasterIdLst>
    <p:notesMasterId r:id="rId6"/>
  </p:notesMasterIdLst>
  <p:handoutMasterIdLst>
    <p:handoutMasterId r:id="rId7"/>
  </p:handoutMasterIdLst>
  <p:sldIdLst>
    <p:sldId id="421" r:id="rId8"/>
    <p:sldId id="422" r:id="rId9"/>
    <p:sldId id="408" r:id="rId10"/>
    <p:sldId id="411" r:id="rId11"/>
    <p:sldId id="447" r:id="rId12"/>
    <p:sldId id="412" r:id="rId13"/>
    <p:sldId id="425" r:id="rId14"/>
    <p:sldId id="417" r:id="rId15"/>
    <p:sldId id="418" r:id="rId16"/>
    <p:sldId id="419" r:id="rId17"/>
    <p:sldId id="423" r:id="rId18"/>
    <p:sldId id="413" r:id="rId19"/>
    <p:sldId id="442" r:id="rId20"/>
    <p:sldId id="420" r:id="rId21"/>
    <p:sldId id="416" r:id="rId22"/>
    <p:sldId id="429" r:id="rId23"/>
    <p:sldId id="443" r:id="rId24"/>
    <p:sldId id="430" r:id="rId25"/>
    <p:sldId id="431" r:id="rId26"/>
    <p:sldId id="445" r:id="rId27"/>
    <p:sldId id="446" r:id="rId28"/>
    <p:sldId id="414" r:id="rId29"/>
    <p:sldId id="438" r:id="rId30"/>
    <p:sldId id="437" r:id="rId31"/>
    <p:sldId id="444" r:id="rId32"/>
    <p:sldId id="440" r:id="rId33"/>
  </p:sldIdLst>
  <p:sldSz cx="12192000" cy="6858000"/>
  <p:notesSz cx="6858000" cy="9144000"/>
  <p:custDataLst>
    <p:tags r:id="rId34"/>
  </p:custDataLst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8A107856-5554-42FB-B03E-39F5DBC370B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99886" autoAdjust="0"/>
  </p:normalViewPr>
  <p:slideViewPr>
    <p:cSldViewPr snapToGrid="0">
      <p:cViewPr>
        <p:scale>
          <a:sx n="117" d="100"/>
          <a:sy n="117" d="100"/>
        </p:scale>
        <p:origin x="-132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slide" Target="slides/slide12.xml" /><Relationship Id="rId2" Type="http://schemas.openxmlformats.org/officeDocument/2006/relationships/customXml" Target="../customXml/item2.xml" /><Relationship Id="rId20" Type="http://schemas.openxmlformats.org/officeDocument/2006/relationships/slide" Target="slides/slide13.xml" /><Relationship Id="rId21" Type="http://schemas.openxmlformats.org/officeDocument/2006/relationships/slide" Target="slides/slide14.xml" /><Relationship Id="rId22" Type="http://schemas.openxmlformats.org/officeDocument/2006/relationships/slide" Target="slides/slide15.xml" /><Relationship Id="rId23" Type="http://schemas.openxmlformats.org/officeDocument/2006/relationships/slide" Target="slides/slide16.xml" /><Relationship Id="rId24" Type="http://schemas.openxmlformats.org/officeDocument/2006/relationships/slide" Target="slides/slide17.xml" /><Relationship Id="rId25" Type="http://schemas.openxmlformats.org/officeDocument/2006/relationships/slide" Target="slides/slide18.xml" /><Relationship Id="rId26" Type="http://schemas.openxmlformats.org/officeDocument/2006/relationships/slide" Target="slides/slide19.xml" /><Relationship Id="rId27" Type="http://schemas.openxmlformats.org/officeDocument/2006/relationships/slide" Target="slides/slide20.xml" /><Relationship Id="rId28" Type="http://schemas.openxmlformats.org/officeDocument/2006/relationships/slide" Target="slides/slide21.xml" /><Relationship Id="rId29" Type="http://schemas.openxmlformats.org/officeDocument/2006/relationships/slide" Target="slides/slide22.xml" /><Relationship Id="rId3" Type="http://schemas.openxmlformats.org/officeDocument/2006/relationships/customXml" Target="../customXml/item3.xml" /><Relationship Id="rId30" Type="http://schemas.openxmlformats.org/officeDocument/2006/relationships/slide" Target="slides/slide23.xml" /><Relationship Id="rId31" Type="http://schemas.openxmlformats.org/officeDocument/2006/relationships/slide" Target="slides/slide24.xml" /><Relationship Id="rId32" Type="http://schemas.openxmlformats.org/officeDocument/2006/relationships/slide" Target="slides/slide25.xml" /><Relationship Id="rId33" Type="http://schemas.openxmlformats.org/officeDocument/2006/relationships/slide" Target="slides/slide26.xml" /><Relationship Id="rId34" Type="http://schemas.openxmlformats.org/officeDocument/2006/relationships/tags" Target="tags/tag1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microsoft.com/office/2018/10/relationships/authors" Target="authors.xml" /><Relationship Id="rId39" Type="http://schemas.openxmlformats.org/officeDocument/2006/relationships/tableStyles" Target="tableStyles.xml" /><Relationship Id="rId4" Type="http://schemas.openxmlformats.org/officeDocument/2006/relationships/commentAuthors" Target="commentAuthors.xml" /><Relationship Id="rId5" Type="http://schemas.openxmlformats.org/officeDocument/2006/relationships/slideMaster" Target="slideMasters/slideMaster1.xml" /><Relationship Id="rId6" Type="http://schemas.openxmlformats.org/officeDocument/2006/relationships/notesMaster" Target="notesMasters/notesMaster1.xml" /><Relationship Id="rId7" Type="http://schemas.openxmlformats.org/officeDocument/2006/relationships/handoutMaster" Target="handoutMasters/handout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1F6ED01-B613-435C-806E-485D60D5A270}" type="datetime1">
              <a:rPr lang="ru-RU" smtClean="0"/>
              <a:t>15.10.2025</a:t>
            </a:fld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=""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E22AA5DB-3D36-41C7-B5E9-13985188493D}" type="datetime1">
              <a:rPr lang="ru-RU" smtClean="0"/>
              <a:t>15.10.2025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806C6F65-35CD-D64B-992A-0C1C1E0038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="" xmlns:a16="http://schemas.microsoft.com/office/drawing/2014/main" id="{CFD467E2-FF13-7E4F-BEF9-EA1A17665B2D}"/>
                </a:ext>
              </a:extLst>
            </p:cNvPr>
            <p:cNvSpPr/>
            <p:nvPr/>
          </p:nvSpPr>
          <p:spPr bwMode="auto">
            <a:xfrm>
              <a:off x="5612972" y="1"/>
              <a:ext cx="4408998" cy="3672246"/>
            </a:xfrm>
            <a:custGeom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="" xmlns:a16="http://schemas.microsoft.com/office/drawing/2014/main" id="{CA85A327-3157-B442-993A-6900F71249AC}"/>
                </a:ext>
              </a:extLst>
            </p:cNvPr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="" xmlns:a16="http://schemas.microsoft.com/office/drawing/2014/main" id="{9A459CB4-74AF-0544-AB1E-7CC6D10F84EB}"/>
                </a:ext>
              </a:extLst>
            </p:cNvPr>
            <p:cNvSpPr/>
            <p:nvPr/>
          </p:nvSpPr>
          <p:spPr bwMode="auto">
            <a:xfrm>
              <a:off x="8555590" y="1"/>
              <a:ext cx="1457754" cy="729520"/>
            </a:xfrm>
            <a:custGeom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95A20BFD-9142-D64A-A78A-61B75FCA0D76}"/>
                </a:ext>
              </a:extLst>
            </p:cNvPr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B80736DF-C890-DB47-AEAA-D3D92505E632}"/>
                </a:ext>
              </a:extLst>
            </p:cNvPr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=""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=""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979826C1-7A52-DA25-F422-EE62DED7D1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C97D5AF2-684A-4A8D-3D82-B57D7AC446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="" xmlns:a16="http://schemas.microsoft.com/office/drawing/2014/main" id="{8CF5F650-F8F0-F4FE-44DA-1F14ADE428B2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="" xmlns:a16="http://schemas.microsoft.com/office/drawing/2014/main" id="{18870924-E47D-404F-59B5-BD1C58F7B04C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="" xmlns:a16="http://schemas.microsoft.com/office/drawing/2014/main" id="{80806A65-E4FC-2F52-65B3-CC181E620C29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=""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transition/>
  <p:timing/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CF555767-B3D8-BD57-1D42-7F6E1E6689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="" xmlns:a16="http://schemas.microsoft.com/office/drawing/2014/main" id="{BC972B6D-098C-52F6-E990-52623B368FB1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="" xmlns:a16="http://schemas.microsoft.com/office/drawing/2014/main" id="{3F0D3EE3-9A8C-531D-1EEE-1AFAB9F3BCAE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="" xmlns:a16="http://schemas.microsoft.com/office/drawing/2014/main" id="{A2BE192C-1768-890B-EC1B-5ED6E1F82590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transition/>
  <p:timing/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=""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=""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=""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709" r:id="rId2"/>
    <p:sldLayoutId id="2147483706" r:id="rId3"/>
  </p:sldLayoutIdLst>
  <p:transition/>
  <p:timing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jpeg" /><Relationship Id="rId4" Type="http://schemas.microsoft.com/office/2007/relationships/hdphoto" Target="../media/image5.wdp" /><Relationship Id="rId5" Type="http://schemas.openxmlformats.org/officeDocument/2006/relationships/image" Target="../media/image6.jpeg" /><Relationship Id="rId6" Type="http://schemas.microsoft.com/office/2007/relationships/hdphoto" Target="../media/image7.wdp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Relationship Id="rId3" Type="http://schemas.microsoft.com/office/2007/relationships/hdphoto" Target="../media/image9.wdp" /><Relationship Id="rId4" Type="http://schemas.openxmlformats.org/officeDocument/2006/relationships/image" Target="../media/image10.jpeg" /><Relationship Id="rId5" Type="http://schemas.microsoft.com/office/2007/relationships/hdphoto" Target="../media/image11.wdp" /><Relationship Id="rId6" Type="http://schemas.openxmlformats.org/officeDocument/2006/relationships/image" Target="../media/image12.jpeg" /><Relationship Id="rId7" Type="http://schemas.microsoft.com/office/2007/relationships/hdphoto" Target="../media/image13.wdp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0.jpeg" /><Relationship Id="rId4" Type="http://schemas.microsoft.com/office/2007/relationships/hdphoto" Target="../media/image21.wdp" /><Relationship Id="rId5" Type="http://schemas.openxmlformats.org/officeDocument/2006/relationships/image" Target="../media/image22.jpeg" /><Relationship Id="rId6" Type="http://schemas.microsoft.com/office/2007/relationships/hdphoto" Target="../media/image23.wdp" /><Relationship Id="rId7" Type="http://schemas.openxmlformats.org/officeDocument/2006/relationships/image" Target="../media/image24.jpeg" /><Relationship Id="rId8" Type="http://schemas.openxmlformats.org/officeDocument/2006/relationships/image" Target="../media/image2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6.jpeg" /><Relationship Id="rId4" Type="http://schemas.microsoft.com/office/2007/relationships/hdphoto" Target="../media/image27.wdp" /><Relationship Id="rId5" Type="http://schemas.openxmlformats.org/officeDocument/2006/relationships/image" Target="../media/image28.jpeg" /><Relationship Id="rId6" Type="http://schemas.microsoft.com/office/2007/relationships/hdphoto" Target="../media/image29.wdp" /><Relationship Id="rId7" Type="http://schemas.openxmlformats.org/officeDocument/2006/relationships/image" Target="../media/image30.jpeg" /><Relationship Id="rId8" Type="http://schemas.openxmlformats.org/officeDocument/2006/relationships/image" Target="../media/image3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Relationship Id="rId5" Type="http://schemas.openxmlformats.org/officeDocument/2006/relationships/image" Target="../media/image3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5.jpeg" /><Relationship Id="rId4" Type="http://schemas.openxmlformats.org/officeDocument/2006/relationships/image" Target="../media/image36.jpeg" /><Relationship Id="rId5" Type="http://schemas.openxmlformats.org/officeDocument/2006/relationships/image" Target="../media/image37.jpeg" /><Relationship Id="rId6" Type="http://schemas.openxmlformats.org/officeDocument/2006/relationships/image" Target="../media/image38.jpeg" /><Relationship Id="rId7" Type="http://schemas.openxmlformats.org/officeDocument/2006/relationships/image" Target="../media/image3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40.jpeg" /><Relationship Id="rId4" Type="http://schemas.openxmlformats.org/officeDocument/2006/relationships/image" Target="../media/image41.jpeg" /><Relationship Id="rId5" Type="http://schemas.openxmlformats.org/officeDocument/2006/relationships/image" Target="../media/image4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3.jpeg" /><Relationship Id="rId3" Type="http://schemas.openxmlformats.org/officeDocument/2006/relationships/image" Target="../media/image44.jpeg" /><Relationship Id="rId4" Type="http://schemas.openxmlformats.org/officeDocument/2006/relationships/image" Target="../media/image4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46.jpeg" /><Relationship Id="rId4" Type="http://schemas.microsoft.com/office/2007/relationships/hdphoto" Target="../media/image47.wdp" /><Relationship Id="rId5" Type="http://schemas.openxmlformats.org/officeDocument/2006/relationships/image" Target="../media/image48.jpeg" /><Relationship Id="rId6" Type="http://schemas.microsoft.com/office/2007/relationships/hdphoto" Target="../media/image49.wdp" /><Relationship Id="rId7" Type="http://schemas.openxmlformats.org/officeDocument/2006/relationships/image" Target="../media/image50.jpeg" /><Relationship Id="rId8" Type="http://schemas.microsoft.com/office/2007/relationships/hdphoto" Target="../media/image51.wdp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52.jpeg" /><Relationship Id="rId4" Type="http://schemas.openxmlformats.org/officeDocument/2006/relationships/image" Target="../media/image53.jpeg" /><Relationship Id="rId5" Type="http://schemas.openxmlformats.org/officeDocument/2006/relationships/image" Target="../media/image54.jpeg" /><Relationship Id="rId6" Type="http://schemas.microsoft.com/office/2007/relationships/hdphoto" Target="../media/image55.wdp" /><Relationship Id="rId7" Type="http://schemas.openxmlformats.org/officeDocument/2006/relationships/image" Target="../media/image56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57.jpeg" /><Relationship Id="rId4" Type="http://schemas.microsoft.com/office/2007/relationships/hdphoto" Target="../media/image58.wdp" /><Relationship Id="rId5" Type="http://schemas.openxmlformats.org/officeDocument/2006/relationships/image" Target="../media/image59.jpeg" /><Relationship Id="rId6" Type="http://schemas.openxmlformats.org/officeDocument/2006/relationships/image" Target="../media/image60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1.jpeg" /><Relationship Id="rId3" Type="http://schemas.openxmlformats.org/officeDocument/2006/relationships/image" Target="../media/image6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63.jpeg" /><Relationship Id="rId4" Type="http://schemas.openxmlformats.org/officeDocument/2006/relationships/image" Target="../media/image64.jpeg" /><Relationship Id="rId5" Type="http://schemas.openxmlformats.org/officeDocument/2006/relationships/image" Target="../media/image65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66.jpeg" /><Relationship Id="rId4" Type="http://schemas.openxmlformats.org/officeDocument/2006/relationships/image" Target="../media/image67.jpeg" /><Relationship Id="rId5" Type="http://schemas.openxmlformats.org/officeDocument/2006/relationships/image" Target="../media/image68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9.jpeg" /><Relationship Id="rId3" Type="http://schemas.microsoft.com/office/2007/relationships/hdphoto" Target="../media/image70.wdp" /><Relationship Id="rId4" Type="http://schemas.openxmlformats.org/officeDocument/2006/relationships/image" Target="../media/image71.jpeg" /><Relationship Id="rId5" Type="http://schemas.microsoft.com/office/2007/relationships/hdphoto" Target="../media/image72.wdp" /><Relationship Id="rId6" Type="http://schemas.openxmlformats.org/officeDocument/2006/relationships/image" Target="../media/image7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4.jpeg" /><Relationship Id="rId3" Type="http://schemas.microsoft.com/office/2007/relationships/hdphoto" Target="../media/image75.wdp" /><Relationship Id="rId4" Type="http://schemas.openxmlformats.org/officeDocument/2006/relationships/image" Target="../media/image76.jpeg" /><Relationship Id="rId5" Type="http://schemas.microsoft.com/office/2007/relationships/hdphoto" Target="../media/image77.wdp" /><Relationship Id="rId6" Type="http://schemas.openxmlformats.org/officeDocument/2006/relationships/image" Target="../media/image78.jpeg" /><Relationship Id="rId7" Type="http://schemas.microsoft.com/office/2007/relationships/hdphoto" Target="../media/image79.wdp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80.jpeg" /><Relationship Id="rId4" Type="http://schemas.openxmlformats.org/officeDocument/2006/relationships/image" Target="../media/image81.jpeg" /><Relationship Id="rId5" Type="http://schemas.openxmlformats.org/officeDocument/2006/relationships/image" Target="../media/image8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83.jpeg" /><Relationship Id="rId4" Type="http://schemas.openxmlformats.org/officeDocument/2006/relationships/image" Target="../media/image84.jpeg" /><Relationship Id="rId5" Type="http://schemas.openxmlformats.org/officeDocument/2006/relationships/image" Target="../media/image85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86.png" /><Relationship Id="rId4" Type="http://schemas.openxmlformats.org/officeDocument/2006/relationships/image" Target="../media/image87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88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7017" y="1469572"/>
            <a:ext cx="6787747" cy="2065564"/>
          </a:xfrm>
        </p:spPr>
        <p:txBody>
          <a:bodyPr/>
          <a:lstStyle/>
          <a:p>
            <a:r>
              <a:rPr lang="ru-RU" sz="2400" smtClean="0"/>
              <a:t>Портфолио</a:t>
            </a:r>
            <a:br>
              <a:rPr lang="ru-RU" sz="2400" smtClean="0"/>
            </a:br>
            <a:br>
              <a:rPr lang="ru-RU" sz="2400"/>
            </a:br>
            <a:r>
              <a:rPr lang="ru-RU" sz="2400"/>
              <a:t>Косолаповой Марии Николаевны, </a:t>
            </a:r>
            <a:br>
              <a:rPr lang="ru-RU" sz="2400"/>
            </a:br>
            <a:r>
              <a:rPr lang="ru-RU" sz="2400"/>
              <a:t>преподавателя химии и биологии </a:t>
            </a:r>
            <a:br>
              <a:rPr lang="ru-RU" sz="2400" smtClean="0"/>
            </a:br>
            <a:r>
              <a:rPr lang="ru-RU" sz="2400" smtClean="0"/>
              <a:t>ГБПОУ </a:t>
            </a:r>
            <a:r>
              <a:rPr lang="ru-RU" sz="2400"/>
              <a:t>РМ «Атяшевский аграрный техникум»</a:t>
            </a:r>
            <a:br>
              <a:rPr lang="ru-RU" sz="2800"/>
            </a:br>
            <a:endParaRPr lang="ru-RU" sz="280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27017" y="3441247"/>
            <a:ext cx="6787747" cy="3041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smtClean="0"/>
              <a:t>Дата рождения: 05.12.1988 г. </a:t>
            </a:r>
          </a:p>
          <a:p>
            <a:pPr marL="0" indent="0">
              <a:buNone/>
            </a:pPr>
            <a:r>
              <a:rPr lang="ru-RU" sz="2000" smtClean="0"/>
              <a:t>Образование: ФГБОУ ВПО «Мордовский государственный университет им. Н.П. Огарёва», 2012 г.</a:t>
            </a:r>
          </a:p>
          <a:p>
            <a:pPr marL="0" indent="0">
              <a:buNone/>
            </a:pPr>
            <a:r>
              <a:rPr lang="ru-RU" sz="2000" smtClean="0"/>
              <a:t>Специальность: Биоэкология</a:t>
            </a:r>
            <a:endParaRPr lang="ru-RU" sz="2000" smtClean="0"/>
          </a:p>
          <a:p>
            <a:pPr marL="0" indent="0">
              <a:buNone/>
            </a:pPr>
            <a:r>
              <a:rPr lang="ru-RU" sz="2000" smtClean="0"/>
              <a:t>Стаж педагогической работы: 13 лет</a:t>
            </a:r>
          </a:p>
          <a:p>
            <a:pPr marL="0" indent="0">
              <a:buNone/>
            </a:pPr>
            <a:r>
              <a:rPr lang="ru-RU" sz="2000" smtClean="0"/>
              <a:t>В данной должности: 2 года</a:t>
            </a:r>
            <a:endParaRPr lang="ru-RU" sz="20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1137" y="1053193"/>
            <a:ext cx="3259285" cy="48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90010" y="422604"/>
            <a:ext cx="526086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Министерство образования Республики Мордовия</a:t>
            </a:r>
          </a:p>
        </p:txBody>
      </p:sp>
    </p:spTree>
    <p:extLst>
      <p:ext uri="{BB962C8B-B14F-4D97-AF65-F5344CB8AC3E}">
        <p14:creationId xmlns:p14="http://schemas.microsoft.com/office/powerpoint/2010/main" val="176843242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881958" y="-156971"/>
            <a:ext cx="5938660" cy="816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08567" y="422604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>
                <a:solidFill>
                  <a:schemeClr val="bg1"/>
                </a:solidFill>
              </a:rPr>
              <a:t>Документ об образовании</a:t>
            </a:r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01497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10" y="229144"/>
            <a:ext cx="9778365" cy="97917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400" smtClean="0"/>
              <a:t>1. Стабильные положительные результаты освоения обучающимися образовательных программ по итогам внутреннего мониторинга образовательной организации</a:t>
            </a:r>
            <a:endParaRPr lang="ru-RU" sz="24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0" b="20816"/>
          <a:stretch>
            <a:fillRect/>
          </a:stretch>
        </p:blipFill>
        <p:spPr bwMode="auto">
          <a:xfrm>
            <a:off x="3077931" y="1445079"/>
            <a:ext cx="5302816" cy="532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11186704" cy="651349"/>
          </a:xfrm>
          <a:solidFill>
            <a:schemeClr val="tx1"/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400" smtClean="0"/>
              <a:t>2. Положительные результаты освоения обучающимися образовательных программ  по итогам внешнего мониторинга системы образования</a:t>
            </a:r>
            <a:endParaRPr lang="ru-RU" sz="24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84" t="2160" r="4246" b="1456"/>
          <a:stretch>
            <a:fillRect/>
          </a:stretch>
        </p:blipFill>
        <p:spPr bwMode="auto">
          <a:xfrm>
            <a:off x="1134835" y="1216479"/>
            <a:ext cx="3355523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31" t="20784" r="3814" b="3886"/>
          <a:stretch>
            <a:fillRect/>
          </a:stretch>
        </p:blipFill>
        <p:spPr bwMode="auto">
          <a:xfrm rot="5400000">
            <a:off x="6072399" y="1267078"/>
            <a:ext cx="3926595" cy="445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11622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6803" r="4317" b="4588"/>
          <a:stretch>
            <a:fillRect/>
          </a:stretch>
        </p:blipFill>
        <p:spPr bwMode="auto">
          <a:xfrm>
            <a:off x="302077" y="693964"/>
            <a:ext cx="3331030" cy="467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03" t="1782" r="4030" b="6207"/>
          <a:stretch>
            <a:fillRect/>
          </a:stretch>
        </p:blipFill>
        <p:spPr bwMode="auto">
          <a:xfrm>
            <a:off x="4359726" y="661307"/>
            <a:ext cx="3200401" cy="4637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62" t="2484" r="7270" b="4533"/>
          <a:stretch>
            <a:fillRect/>
          </a:stretch>
        </p:blipFill>
        <p:spPr bwMode="auto">
          <a:xfrm>
            <a:off x="8384722" y="693964"/>
            <a:ext cx="320040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10863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53" y="523058"/>
            <a:ext cx="9778365" cy="97917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400" smtClean="0"/>
              <a:t>3. Выявление развития у обучающихся способностей к научной (интеллектуальной), творческой, физкультурно-спортивной деятельности</a:t>
            </a:r>
            <a:endParaRPr lang="ru-RU" sz="24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079" y="1458356"/>
            <a:ext cx="3875312" cy="533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/>
          <a:stretch>
            <a:fillRect/>
          </a:stretch>
        </p:blipFill>
        <p:spPr bwMode="auto">
          <a:xfrm rot="-60000">
            <a:off x="3992337" y="1338942"/>
            <a:ext cx="3701353" cy="53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" t="1643"/>
          <a:stretch>
            <a:fillRect/>
          </a:stretch>
        </p:blipFill>
        <p:spPr bwMode="auto">
          <a:xfrm>
            <a:off x="7535636" y="1458356"/>
            <a:ext cx="3726224" cy="52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11622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609" y="530679"/>
            <a:ext cx="3565392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9525" y="530679"/>
            <a:ext cx="3565391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3888" y="620486"/>
            <a:ext cx="3565392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33785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642"/>
          <a:stretch>
            <a:fillRect/>
          </a:stretch>
        </p:blipFill>
        <p:spPr bwMode="auto">
          <a:xfrm>
            <a:off x="130634" y="808267"/>
            <a:ext cx="2891515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6"/>
          <a:stretch>
            <a:fillRect/>
          </a:stretch>
        </p:blipFill>
        <p:spPr bwMode="auto">
          <a:xfrm>
            <a:off x="9102172" y="788020"/>
            <a:ext cx="2867364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4614" y="788020"/>
            <a:ext cx="2801380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4850" y="808267"/>
            <a:ext cx="2801379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91317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1872130" y="-275789"/>
            <a:ext cx="2862000" cy="38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6292" y="210211"/>
            <a:ext cx="3792000" cy="28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488" y="3352800"/>
            <a:ext cx="4343129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0042" y="3241222"/>
            <a:ext cx="4320000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91317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644" y="836385"/>
            <a:ext cx="3673700" cy="48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1865" y="743318"/>
            <a:ext cx="3475038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9104" y="764385"/>
            <a:ext cx="336878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913172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577" y="146958"/>
            <a:ext cx="2801379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3035" y="146958"/>
            <a:ext cx="2801379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3424" y="146958"/>
            <a:ext cx="2801379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9825" y="2833007"/>
            <a:ext cx="2801379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3783" y="2833007"/>
            <a:ext cx="2801379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24033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53" y="523058"/>
            <a:ext cx="9778365" cy="97917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400" smtClean="0"/>
              <a:t>4. Личный вклад в повышение качества образования, совершенствование методов обучения и воспитания</a:t>
            </a:r>
            <a:endParaRPr lang="ru-RU" sz="2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540000">
            <a:off x="500399" y="1496607"/>
            <a:ext cx="3873183" cy="53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"/>
          <a:stretch>
            <a:fillRect/>
          </a:stretch>
        </p:blipFill>
        <p:spPr bwMode="auto">
          <a:xfrm>
            <a:off x="4139292" y="1696078"/>
            <a:ext cx="3820843" cy="513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/>
          <a:stretch>
            <a:fillRect/>
          </a:stretch>
        </p:blipFill>
        <p:spPr bwMode="auto">
          <a:xfrm rot="-60000">
            <a:off x="7848570" y="1729032"/>
            <a:ext cx="3820843" cy="5102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11622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0" b="5728"/>
          <a:stretch>
            <a:fillRect/>
          </a:stretch>
        </p:blipFill>
        <p:spPr bwMode="auto">
          <a:xfrm rot="-60000">
            <a:off x="593032" y="252066"/>
            <a:ext cx="3663822" cy="4489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4" b="60258"/>
          <a:stretch>
            <a:fillRect/>
          </a:stretch>
        </p:blipFill>
        <p:spPr bwMode="auto">
          <a:xfrm>
            <a:off x="554132" y="4653642"/>
            <a:ext cx="3663822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60000">
            <a:off x="5165272" y="587829"/>
            <a:ext cx="366382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78771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351" y="813707"/>
            <a:ext cx="3510000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519" y="813707"/>
            <a:ext cx="3510000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7193" y="813707"/>
            <a:ext cx="3510000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91317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765" y="195943"/>
            <a:ext cx="4276969" cy="30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8193" y="195943"/>
            <a:ext cx="4080000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307" y="3357000"/>
            <a:ext cx="4272000" cy="32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8193" y="3429000"/>
            <a:ext cx="4329407" cy="30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913172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142" y="481693"/>
            <a:ext cx="3780000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479" y="481693"/>
            <a:ext cx="346009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89472" y="481693"/>
            <a:ext cx="3370533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337858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2845" y="710293"/>
            <a:ext cx="3565392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8915" y="651101"/>
            <a:ext cx="3775622" cy="533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638247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3580" y="871537"/>
            <a:ext cx="3565391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0992" y="928687"/>
            <a:ext cx="3560125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937" y="928687"/>
            <a:ext cx="3560125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337858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02" y="555172"/>
            <a:ext cx="3565392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9378" y="555172"/>
            <a:ext cx="361279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681" y="560573"/>
            <a:ext cx="3565392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337858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2" b="7925"/>
          <a:stretch>
            <a:fillRect/>
          </a:stretch>
        </p:blipFill>
        <p:spPr bwMode="auto">
          <a:xfrm>
            <a:off x="261257" y="258536"/>
            <a:ext cx="4606786" cy="32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8" b="5582"/>
          <a:stretch>
            <a:fillRect/>
          </a:stretch>
        </p:blipFill>
        <p:spPr bwMode="auto">
          <a:xfrm>
            <a:off x="7013122" y="258536"/>
            <a:ext cx="4637840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" t="2570" r="1292" b="5808"/>
          <a:stretch>
            <a:fillRect/>
          </a:stretch>
        </p:blipFill>
        <p:spPr bwMode="auto">
          <a:xfrm>
            <a:off x="3380014" y="3534536"/>
            <a:ext cx="4524771" cy="32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990307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AutoShape 2" descr="https://1.downloader.disk.yandex.ru/preview/45ec1a981e8ab4d5a0df746c70f56ed1165c892992c4a9798f12a2647f34c6a4/inf/FsntS9hYPfJxW6Oc4yZB9g3646Xuo1r9QMIFwdUmP7HAvkWVLeaVorBI-zGcZl_SI2ATQndPQXFWpjueja6VAA%3D%3D?uid=417407125&amp;filename=IMG_20251001_101807_261.jpg&amp;disposition=inline&amp;hash=&amp;limit=0&amp;content_type=image%2Fjpeg&amp;owner_uid=417407125&amp;tknv=v3&amp;size=1905x9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1.downloader.disk.yandex.ru/preview/45ec1a981e8ab4d5a0df746c70f56ed1165c892992c4a9798f12a2647f34c6a4/inf/FsntS9hYPfJxW6Oc4yZB9g3646Xuo1r9QMIFwdUmP7HAvkWVLeaVorBI-zGcZl_SI2ATQndPQXFWpjueja6VAA%3D%3D?uid=417407125&amp;filename=IMG_20251001_101807_261.jpg&amp;disposition=inline&amp;hash=&amp;limit=0&amp;content_type=image%2Fjpeg&amp;owner_uid=417407125&amp;tknv=v3&amp;size=1905x96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60" t="1931" r="1400"/>
          <a:stretch>
            <a:fillRect/>
          </a:stretch>
        </p:blipFill>
        <p:spPr bwMode="auto">
          <a:xfrm rot="16200000">
            <a:off x="1090054" y="-273087"/>
            <a:ext cx="3060643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7" descr="https://2.downloader.disk.yandex.ru/preview/1973c849f3bfd09e6649979be442a00fb6b245fd0f8ac0a3e38b741a6a5ac5ae/inf/MnC4H49VFPRBn99zNTRRwrgwwtxHGGVkDWtH0bY7jcmGexEJMuIWKCTzP2LQQnp_Dc53tL0I4JB9LkJlt1pw6w%3D%3D?uid=417407125&amp;filename=IMG_20251001_101822_362.jpg&amp;disposition=inline&amp;hash=&amp;limit=0&amp;content_type=image%2Fjpeg&amp;owner_uid=417407125&amp;tknv=v3&amp;size=1905x96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9" descr="https://2.downloader.disk.yandex.ru/preview/1973c849f3bfd09e6649979be442a00fb6b245fd0f8ac0a3e38b741a6a5ac5ae/inf/MnC4H49VFPRBn99zNTRRwrgwwtxHGGVkDWtH0bY7jcmGexEJMuIWKCTzP2LQQnp_Dc53tL0I4JB9LkJlt1pw6w%3D%3D?uid=417407125&amp;filename=IMG_20251001_101822_362.jpg&amp;disposition=inline&amp;hash=&amp;limit=0&amp;content_type=image%2Fjpeg&amp;owner_uid=417407125&amp;tknv=v3&amp;size=1905x96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3" t="1781"/>
          <a:stretch>
            <a:fillRect/>
          </a:stretch>
        </p:blipFill>
        <p:spPr bwMode="auto">
          <a:xfrm rot="16200000">
            <a:off x="7609315" y="-275815"/>
            <a:ext cx="3055188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12" descr="https://2.downloader.disk.yandex.ru/preview/2de11f640b8c661ad87d75727df6e218778418150acdb36e2fcda254cecb0bb4/inf/KsPKUZwptM3R_dDcE3_zP1cqSSkh303Ls7sETaXpklZHXUCs62B_dEkQ4uQc5bID2vWtCY8yI632zp87BCPifQ%3D%3D?uid=417407125&amp;filename=IMG_20251001_101829_633.jpg&amp;disposition=inline&amp;hash=&amp;limit=0&amp;content_type=image%2Fjpeg&amp;owner_uid=417407125&amp;tknv=v3&amp;size=1905x96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" r="2167"/>
          <a:stretch>
            <a:fillRect/>
          </a:stretch>
        </p:blipFill>
        <p:spPr bwMode="auto">
          <a:xfrm rot="16200000">
            <a:off x="4354668" y="2940020"/>
            <a:ext cx="304243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940741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53" y="523058"/>
            <a:ext cx="9778365" cy="97917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400" smtClean="0"/>
              <a:t>5. Транслирование в педагогических коллективах опыта практических результатов своей профессиональной деятельности (доклады, выступления, открытые уроки,</a:t>
            </a:r>
            <a:br>
              <a:rPr lang="ru-RU" sz="2400" smtClean="0"/>
            </a:br>
            <a:r>
              <a:rPr lang="ru-RU" sz="2400" smtClean="0"/>
              <a:t> мастер-классы)</a:t>
            </a:r>
            <a:endParaRPr lang="ru-RU" sz="240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00" y="1693587"/>
            <a:ext cx="3506802" cy="48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60000">
            <a:off x="3922358" y="1585587"/>
            <a:ext cx="366382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3"/>
          <a:stretch>
            <a:fillRect/>
          </a:stretch>
        </p:blipFill>
        <p:spPr bwMode="auto">
          <a:xfrm rot="60000">
            <a:off x="7898419" y="1693921"/>
            <a:ext cx="3663822" cy="482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116228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8"/>
          <a:stretch>
            <a:fillRect/>
          </a:stretch>
        </p:blipFill>
        <p:spPr bwMode="auto">
          <a:xfrm>
            <a:off x="258535" y="930729"/>
            <a:ext cx="3663822" cy="4884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60000">
            <a:off x="4054929" y="744018"/>
            <a:ext cx="366382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60000">
            <a:off x="7859485" y="744020"/>
            <a:ext cx="366382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951064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8301" y="1045028"/>
            <a:ext cx="3565791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2909" y="1045028"/>
            <a:ext cx="3565791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951064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1209" y="538752"/>
            <a:ext cx="7936230" cy="1380760"/>
          </a:xfrm>
        </p:spPr>
        <p:txBody>
          <a:bodyPr/>
          <a:lstStyle/>
          <a:p>
            <a:r>
              <a:rPr lang="ru-RU" smtClean="0"/>
              <a:t>Сайт преподавателя: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972762" y="2225027"/>
            <a:ext cx="7926705" cy="3999060"/>
          </a:xfrm>
        </p:spPr>
        <p:txBody>
          <a:bodyPr>
            <a:normAutofit/>
          </a:bodyPr>
          <a:lstStyle/>
          <a:p>
            <a:r>
              <a:rPr lang="en-US" sz="3600"/>
              <a:t>https://nsportal.ru/kosolapovamn</a:t>
            </a:r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1472779426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88" y="220979"/>
            <a:ext cx="9778365" cy="97917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400" smtClean="0"/>
              <a:t>6. Активное участие в работе методических объединений педагогов своей образовательной организации</a:t>
            </a:r>
            <a:endParaRPr lang="ru-RU" sz="240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5557" y="1159328"/>
            <a:ext cx="4056372" cy="55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88606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0FE134-9032-4C7F-BC57-C7DE3F833363}">
  <ds:schemaRefs>
    <ds:schemaRef ds:uri="http://purl.org/dc/elements/1.1/"/>
    <ds:schemaRef ds:uri="http://schemas.microsoft.com/office/2006/documentManagement/types"/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Произвольный</PresentationFormat>
  <Paragraphs>16</Paragraphs>
  <Slides>26</Slides>
  <Notes>18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32">
      <vt:lpstr>Arial</vt:lpstr>
      <vt:lpstr>Franklin Gothic Demi</vt:lpstr>
      <vt:lpstr>Franklin Gothic Book</vt:lpstr>
      <vt:lpstr>Calibri Light</vt:lpstr>
      <vt:lpstr>Calibri</vt:lpstr>
      <vt:lpstr>Пользовательская</vt:lpstr>
      <vt:lpstr>ПортфолиоКосолаповой Марии Николаевны, преподавателя химии и биологии ГБПОУ РМ «Атяшевский аграрный техникум»</vt:lpstr>
      <vt:lpstr>PowerPoint Presentation</vt:lpstr>
      <vt:lpstr>1. Стабильные положительные результаты освоения обучающимися образовательных программ по итогам внутреннего мониторинга образовательной организации</vt:lpstr>
      <vt:lpstr>2. Положительные результаты освоения обучающимися образовательных программ  по итогам внешнего мониторинга системы образования</vt:lpstr>
      <vt:lpstr>PowerPoint Presentation</vt:lpstr>
      <vt:lpstr>3. Выявление развития у обучающихся способностей к научной (интеллектуальной), творческой, физкультурно-спортивной деятельности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Личный вклад в повышение качества образования, совершенствование методов обучения и воспитания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Транслирование в педагогических коллективах опыта практических результатов своей профессиональной деятельности (доклады, выступления, открытые уроки, мастер-классы)</vt:lpstr>
      <vt:lpstr>PowerPoint Presentation</vt:lpstr>
      <vt:lpstr>PowerPoint Presentation</vt:lpstr>
      <vt:lpstr>Сайт преподавателя:</vt:lpstr>
      <vt:lpstr>6. Активное участие в работе методических объединений педагогов своей образовательной организации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2023-12-20T08:12:12Z</dcterms:created>
  <dcterms:modified xsi:type="dcterms:W3CDTF">2025-10-15T17:51:10Z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ontentTypeId">
    <vt:lpwstr>0x01010079F111ED35F8CC479449609E8A0923A6</vt:lpwstr>
  </property>
</Properties>
</file>