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02" r:id="rId4"/>
    <p:sldId id="304" r:id="rId5"/>
    <p:sldId id="305" r:id="rId6"/>
    <p:sldId id="303" r:id="rId7"/>
    <p:sldId id="310" r:id="rId8"/>
    <p:sldId id="307" r:id="rId9"/>
    <p:sldId id="312" r:id="rId10"/>
    <p:sldId id="308" r:id="rId11"/>
    <p:sldId id="306" r:id="rId12"/>
    <p:sldId id="314" r:id="rId13"/>
    <p:sldId id="329" r:id="rId14"/>
    <p:sldId id="316" r:id="rId15"/>
    <p:sldId id="315" r:id="rId16"/>
    <p:sldId id="313" r:id="rId17"/>
    <p:sldId id="319" r:id="rId18"/>
    <p:sldId id="320" r:id="rId19"/>
    <p:sldId id="318" r:id="rId20"/>
    <p:sldId id="322" r:id="rId21"/>
    <p:sldId id="321" r:id="rId22"/>
    <p:sldId id="325" r:id="rId23"/>
    <p:sldId id="327" r:id="rId24"/>
    <p:sldId id="328" r:id="rId25"/>
    <p:sldId id="326" r:id="rId26"/>
    <p:sldId id="311" r:id="rId27"/>
    <p:sldId id="324" r:id="rId28"/>
    <p:sldId id="323" r:id="rId29"/>
    <p:sldId id="288" r:id="rId30"/>
    <p:sldId id="272" r:id="rId31"/>
    <p:sldId id="287" r:id="rId32"/>
    <p:sldId id="294" r:id="rId33"/>
    <p:sldId id="301" r:id="rId34"/>
    <p:sldId id="291" r:id="rId35"/>
    <p:sldId id="290" r:id="rId36"/>
    <p:sldId id="289" r:id="rId37"/>
    <p:sldId id="293" r:id="rId38"/>
    <p:sldId id="292" r:id="rId39"/>
    <p:sldId id="295" r:id="rId40"/>
    <p:sldId id="26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2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89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6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8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28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4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6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8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0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3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2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B2C3-F2FA-4BD7-B728-666CB9EC6A49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696A0-D5F3-415A-8D0C-F5CB4D918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53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764704"/>
            <a:ext cx="74168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 к проведению </a:t>
            </a:r>
            <a:r>
              <a:rPr lang="ru-RU" sz="28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государственной итоговой аттестации </a:t>
            </a:r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 образовательным программам среднего общего образования </a:t>
            </a:r>
          </a:p>
          <a:p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основной период</a:t>
            </a:r>
          </a:p>
          <a:p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8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Смоленской области </a:t>
            </a:r>
            <a:endParaRPr lang="ru-RU" sz="2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2024 </a:t>
            </a:r>
            <a:r>
              <a:rPr lang="ru-RU" sz="2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</a:p>
          <a:p>
            <a:endParaRPr lang="ru-RU" sz="3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41" y="4293096"/>
            <a:ext cx="5571675" cy="22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4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785150"/>
            <a:ext cx="8120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Информатика </a:t>
            </a:r>
            <a:r>
              <a:rPr lang="ru-RU" sz="3200" dirty="0" smtClean="0"/>
              <a:t>(</a:t>
            </a:r>
            <a:r>
              <a:rPr lang="ru-RU" sz="3200" dirty="0" smtClean="0"/>
              <a:t>КЕГЭ)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0502" y="1772816"/>
            <a:ext cx="8120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44418"/>
            <a:ext cx="86962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 окончании выполнения ЭР участниками экзамена организатор в аудитории должен: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центре видимости камер видеонаблюдения объявить, что выполнение ЭР окончено;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попросить завершить экзамен на станции КЕГЭ, нажав на кнопку «Завершить экзамен»;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попросить ознакомиться с ответами, внесёнными на станцию КЕГЭ, и подтвердить ознакомление нажатием на кнопку «Принять»;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попросить ознакомиться со сформированным протоколом ответов участника КЕГЭ и перейти на страницу «Экзамен закончен»: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попросить перенести с экрана компьютера (ноутбука) в бланк регистрации контрольную сумму, автоматически сформированную на основе введенных участником экзамена ответов в систему;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попросить положить бланки регистрации и черновики на край стола;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собрать у участников экзамена: </a:t>
            </a:r>
          </a:p>
          <a:p>
            <a:pPr lvl="2"/>
            <a:r>
              <a:rPr lang="ru-RU" sz="1600" dirty="0"/>
              <a:t>бланки регистрации, проверив наличие и правильность переноса контрольной суммы и удостоверив данное действие своей подписью на бланке регистрации участника в специально отведённом поле; </a:t>
            </a:r>
          </a:p>
          <a:p>
            <a:pPr lvl="2"/>
            <a:r>
              <a:rPr lang="ru-RU" sz="1600" dirty="0"/>
              <a:t>черновики (если выдавались); </a:t>
            </a:r>
          </a:p>
          <a:p>
            <a:pPr lvl="2"/>
            <a:r>
              <a:rPr lang="ru-RU" sz="1600" dirty="0"/>
              <a:t>черновики КЕГЭ; </a:t>
            </a:r>
          </a:p>
          <a:p>
            <a:pPr lvl="2"/>
            <a:r>
              <a:rPr lang="ru-RU" sz="1600" dirty="0"/>
              <a:t>инструкции по использованию ПО для сдачи КЕГЭ; </a:t>
            </a:r>
          </a:p>
          <a:p>
            <a:pPr lvl="2"/>
            <a:r>
              <a:rPr lang="ru-RU" sz="1600" dirty="0"/>
              <a:t>приложения к паспорту станции КЕГЭ;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заполнить форму ППЭ-05-02-К, перенеся контрольную сумму из бланков регистрации и получив подписи у участников экзамена, предварительно дав им возможность убедиться в правильности переноса контрольной суммы из бланка регистрации в форму ППЭ-05-02-К.</a:t>
            </a:r>
          </a:p>
        </p:txBody>
      </p:sp>
    </p:spTree>
    <p:extLst>
      <p:ext uri="{BB962C8B-B14F-4D97-AF65-F5344CB8AC3E}">
        <p14:creationId xmlns:p14="http://schemas.microsoft.com/office/powerpoint/2010/main" val="42622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8268" y="908720"/>
            <a:ext cx="8120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Информатика </a:t>
            </a:r>
            <a:r>
              <a:rPr lang="ru-RU" sz="3200" dirty="0" smtClean="0"/>
              <a:t>(</a:t>
            </a:r>
            <a:r>
              <a:rPr lang="ru-RU" sz="3200" dirty="0"/>
              <a:t>КЕГЭ)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0502" y="1772816"/>
            <a:ext cx="48255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Завершение выполнения экзаменационной работы участниками экзамена и организация сбора ЭМ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Организатору </a:t>
            </a:r>
            <a:r>
              <a:rPr lang="ru-RU" dirty="0"/>
              <a:t>в аудитории необходимо принять у него бланк регистрации, убедиться в правильности переноса контрольной суммы и </a:t>
            </a:r>
            <a:r>
              <a:rPr lang="ru-RU" b="1" u="sng" dirty="0"/>
              <a:t>удостоверить данное действие своей подписью на бланке регистрации участника в специально отведенном </a:t>
            </a:r>
            <a:r>
              <a:rPr lang="ru-RU" b="1" u="sng" dirty="0" smtClean="0"/>
              <a:t>поле, </a:t>
            </a:r>
            <a:r>
              <a:rPr lang="ru-RU" dirty="0"/>
              <a:t>а также убедиться, что участник экзамена прошёл все этапы </a:t>
            </a:r>
            <a:r>
              <a:rPr lang="ru-RU" dirty="0" smtClean="0"/>
              <a:t>завершения экзамена </a:t>
            </a:r>
            <a:r>
              <a:rPr lang="ru-RU" dirty="0"/>
              <a:t>на станции КЕГЭ и оставляет станцию КЕГЭ на странице «Экзамен завершён</a:t>
            </a:r>
            <a:r>
              <a:rPr lang="ru-RU" dirty="0" smtClean="0"/>
              <a:t>» (</a:t>
            </a:r>
            <a:r>
              <a:rPr lang="ru-RU" dirty="0"/>
              <a:t>на данной странице имеется окно для ввода пароля </a:t>
            </a:r>
            <a:r>
              <a:rPr lang="ru-RU" dirty="0" smtClean="0"/>
              <a:t>технического </a:t>
            </a:r>
            <a:r>
              <a:rPr lang="ru-RU" dirty="0"/>
              <a:t>специалиста и </a:t>
            </a:r>
            <a:r>
              <a:rPr lang="ru-RU" dirty="0" smtClean="0"/>
              <a:t>кнопка «Перейти </a:t>
            </a:r>
            <a:r>
              <a:rPr lang="ru-RU" dirty="0"/>
              <a:t>к экспорту результатов</a:t>
            </a:r>
            <a:r>
              <a:rPr lang="ru-RU" dirty="0" smtClean="0"/>
              <a:t>»).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31" y="1201107"/>
            <a:ext cx="3837907" cy="5396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56376" y="5013176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8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182" y="764704"/>
            <a:ext cx="876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Сканирование в аудитории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2776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Сканирование, раскладка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и упаковка ЭМ подробно описаны в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инструкции для организатора в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аудитории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После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завершения раскладки ЭМ организатор в аудитории выполняет сканирование средствами станции организатора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бланков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участников,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форм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ППЭ-05-02 (сканируется без подписей руководителя ППЭ и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членов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ГЭК),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ППЭ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12-04-МАШ,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ППЭ-12-02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(при наличии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7" y="4291130"/>
            <a:ext cx="50593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01" y="5116793"/>
            <a:ext cx="52974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4572000" y="4725144"/>
            <a:ext cx="633784" cy="2700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36296" y="5111619"/>
            <a:ext cx="849808" cy="2700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532631"/>
            <a:ext cx="3400420" cy="127478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Обязательно ставится номер страницы!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1257" y="556894"/>
            <a:ext cx="4191822" cy="594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4860032" y="796992"/>
            <a:ext cx="523046" cy="53239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5383078" y="1329389"/>
            <a:ext cx="586406" cy="5062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5143504" y="2996952"/>
            <a:ext cx="3643338" cy="278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ЗАПРЕЩАЕТСЯ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г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асить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ведомость знаком«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lang="ru-RU" sz="3200" dirty="0" smtClean="0">
                <a:latin typeface="+mj-lt"/>
                <a:ea typeface="+mj-ea"/>
                <a:cs typeface="+mj-cs"/>
              </a:rPr>
              <a:t>, если она полностью не заполнена!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68143" y="841735"/>
            <a:ext cx="3208557" cy="85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Форма </a:t>
            </a:r>
            <a:r>
              <a:rPr lang="ru-RU" sz="2400" b="1" dirty="0" smtClean="0">
                <a:solidFill>
                  <a:srgbClr val="FF0000"/>
                </a:solidFill>
              </a:rPr>
              <a:t>ППЭ-12-04 МАШ</a:t>
            </a:r>
            <a:r>
              <a:rPr lang="ru-RU" sz="2400" b="1" dirty="0" smtClean="0"/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261326"/>
            <a:ext cx="3889002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Номер бланка регистрации –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32" y="3240852"/>
            <a:ext cx="35353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2254" y="2132856"/>
            <a:ext cx="1261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13</a:t>
            </a:r>
            <a:endParaRPr lang="ru-RU" sz="6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6490" y="2132856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 </a:t>
            </a:r>
            <a:r>
              <a:rPr lang="ru-RU" sz="6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знаков</a:t>
            </a:r>
            <a:endParaRPr lang="ru-RU" sz="6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1205" y="806169"/>
            <a:ext cx="42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976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  <p:bldP spid="3" grpId="0"/>
      <p:bldP spid="4" grpId="0"/>
      <p:bldP spid="1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182" y="764704"/>
            <a:ext cx="8768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ППЭ-12-02 (при наличии) </a:t>
            </a:r>
            <a:r>
              <a:rPr lang="ru-RU" sz="2800" dirty="0"/>
              <a:t>«Ведомость коррекции персональных данных участников экзамена в аудитории»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2" y="2163745"/>
            <a:ext cx="7632848" cy="41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92896"/>
            <a:ext cx="1166416" cy="39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5318075" y="3645024"/>
            <a:ext cx="622077" cy="223224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629113" y="3645024"/>
            <a:ext cx="815095" cy="23042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940152" y="3645024"/>
            <a:ext cx="1006145" cy="23042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4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182" y="764704"/>
            <a:ext cx="876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Сканирование в аудитории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2776"/>
            <a:ext cx="8424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случае возникновения </a:t>
            </a:r>
            <a:r>
              <a:rPr lang="ru-RU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особой ситуации </a:t>
            </a:r>
            <a:r>
              <a:rPr lang="ru-RU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в результате сканирования организатор предпринимает рекомендованные действия по ее устранению или приглашает технического специалиста.</a:t>
            </a:r>
          </a:p>
          <a:p>
            <a:endParaRPr lang="ru-RU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 </a:t>
            </a:r>
            <a:r>
              <a:rPr lang="ru-RU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окончании сканирования </a:t>
            </a:r>
            <a:r>
              <a:rPr lang="ru-RU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организатор приглашает в аудиторию технического специалиста и члена ГЭК для экспорта отсканированных материалов и завершения экзамена.</a:t>
            </a:r>
          </a:p>
        </p:txBody>
      </p:sp>
    </p:spTree>
    <p:extLst>
      <p:ext uri="{BB962C8B-B14F-4D97-AF65-F5344CB8AC3E}">
        <p14:creationId xmlns:p14="http://schemas.microsoft.com/office/powerpoint/2010/main" val="216680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Порядок перевода форм ППЭ в электронный вид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8706" y="1484784"/>
            <a:ext cx="86932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При сканировании бланков в аудиториях ППЭ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 Штабе ППЭ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выполняется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сканирование форм ППЭ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Ответственный организатор в аудитории передает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руководителю ППЭ в Штабе ППЭ в зоне видимости камер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видеонаблюдения следующие материалы: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запечатанный ВДП с бланками регистрации, бланками ответов № 1, бланками ответов № 2 лист 1, бланками ответов № 2 лист 2, ДБО № 2 (при проведении ЕГЭ по математике базового уровня – только с бланками регистрации и бланками ответов № 1);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формы ППЭ;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служебные записки;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калибровочный лист (листы) с использованных в аудитории станций организатора.</a:t>
            </a:r>
          </a:p>
        </p:txBody>
      </p:sp>
    </p:spTree>
    <p:extLst>
      <p:ext uri="{BB962C8B-B14F-4D97-AF65-F5344CB8AC3E}">
        <p14:creationId xmlns:p14="http://schemas.microsoft.com/office/powerpoint/2010/main" val="15844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Порядок перевода форм ППЭ в электронный вид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437507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Штабе ППЭ руководитель ППЭ в присутствии членов ГЭК принимает ЭМ от ответственного организатора в аудитории, и, </a:t>
            </a:r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вскрывая их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, оформляет соответствующие формы ППЭ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основании данных формы ППЭ-11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7836"/>
            <a:ext cx="5820849" cy="381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5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Порядок перевода форм ППЭ в электронный вид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8706" y="1437507"/>
            <a:ext cx="86932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После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заполнения руководителем ППЭ всех форм ППЭ технический специалист получает от руководителя ППЭ для сканирования следующие формы ППЭ: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ППЭ-07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«Список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работников ППЭ и общественных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наблюдателей»,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ППЭ-14-01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«Акт приема-передачи экзаменационных материалов в ППЭ»,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ППЭ-13-02-МАШ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«Сводная ведомость учёта участников экзамена и использования экзаменационных материалов в ППЭ»,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ППЭ-18-МАШ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Акт общественного наблюдения за проведением экзамена в ППЭ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»,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ППЭ-19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(при наличии) «Контроль изменения состава работников в день экзамена»,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ППЭ-21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(при наличии)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«Акт об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удалении участника экзамена»,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ППЭ-22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(при наличии)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«Акт о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досрочном завершении экзамена 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 объективным причинам»,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материалы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апелляций о нарушении установленного порядка проведения ГИА (формы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ППЭ-02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и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ППЭ-03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 (при наличии).</a:t>
            </a:r>
          </a:p>
        </p:txBody>
      </p:sp>
    </p:spTree>
    <p:extLst>
      <p:ext uri="{BB962C8B-B14F-4D97-AF65-F5344CB8AC3E}">
        <p14:creationId xmlns:p14="http://schemas.microsoft.com/office/powerpoint/2010/main" val="33120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ППЭ-07 «Список работников ППЭ и общественных наблюдателей»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68" y="1988840"/>
            <a:ext cx="5575328" cy="435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1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8" y="4185718"/>
            <a:ext cx="3017316" cy="220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7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ППЭ-14-01 «Акт приема-передачи экзаменационных материалов в ППЭ»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3930"/>
            <a:ext cx="4248471" cy="47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7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ППЭ-13-02-МАШ</a:t>
            </a:r>
            <a:r>
              <a:rPr lang="ru-RU" sz="3200" dirty="0"/>
              <a:t> </a:t>
            </a:r>
            <a:r>
              <a:rPr lang="ru-RU" sz="2400" dirty="0"/>
              <a:t>«Сводная ведомость учёта участников экзамена и использования экзаменационных материалов в ППЭ»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0827"/>
            <a:ext cx="7488832" cy="465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05" y="3861048"/>
            <a:ext cx="4968551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ППЭ-18-МАШ</a:t>
            </a:r>
            <a:r>
              <a:rPr lang="ru-RU" sz="3200" dirty="0" smtClean="0"/>
              <a:t> </a:t>
            </a:r>
            <a:r>
              <a:rPr lang="ru-RU" sz="3200" dirty="0"/>
              <a:t>«Акт общественного наблюдения за проведением экзамена в ППЭ»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9" y="1371730"/>
            <a:ext cx="75406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3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3932" t="22124" r="69739" b="63171"/>
          <a:stretch/>
        </p:blipFill>
        <p:spPr bwMode="auto">
          <a:xfrm>
            <a:off x="1548262" y="908720"/>
            <a:ext cx="6264098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2298740"/>
            <a:ext cx="622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6942" y="2595203"/>
            <a:ext cx="1126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08  00</a:t>
            </a:r>
            <a:endParaRPr lang="ru-RU" sz="16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9424" y="2564425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12  00</a:t>
            </a:r>
            <a:endParaRPr lang="ru-RU" sz="16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20226" y="278333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3447" t="35478" r="74838" b="60814"/>
          <a:stretch/>
        </p:blipFill>
        <p:spPr bwMode="auto">
          <a:xfrm>
            <a:off x="1548262" y="3316863"/>
            <a:ext cx="6191492" cy="889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328594" y="3809603"/>
            <a:ext cx="47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3447" t="84972" r="74838" b="10294"/>
          <a:stretch/>
        </p:blipFill>
        <p:spPr bwMode="auto">
          <a:xfrm>
            <a:off x="1403648" y="4581128"/>
            <a:ext cx="6552728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87" y="4725143"/>
            <a:ext cx="737736" cy="28803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029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43260"/>
            <a:ext cx="8784976" cy="9847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Неявка общественного наблюдателя и другие ситуации</a:t>
            </a:r>
            <a:endParaRPr lang="ru-RU" sz="2800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3932" t="22124" r="69739" b="15551"/>
          <a:stretch/>
        </p:blipFill>
        <p:spPr bwMode="auto">
          <a:xfrm>
            <a:off x="971600" y="1400893"/>
            <a:ext cx="3244797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4509120"/>
            <a:ext cx="3240360" cy="1728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4070" t="62733" r="69739" b="15265"/>
          <a:stretch/>
        </p:blipFill>
        <p:spPr bwMode="auto">
          <a:xfrm>
            <a:off x="827584" y="1484784"/>
            <a:ext cx="7848872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91" y="2204864"/>
            <a:ext cx="79851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03" y="2736784"/>
            <a:ext cx="79851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09854" y="2715115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Иванова М.И.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17788" y="170080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224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ППЭ-19 (при наличии) </a:t>
            </a:r>
            <a:r>
              <a:rPr lang="ru-RU" sz="3200" dirty="0" smtClean="0"/>
              <a:t>«</a:t>
            </a:r>
            <a:r>
              <a:rPr lang="ru-RU" sz="3200" dirty="0"/>
              <a:t>Контроль изменения состава работников в день экзамена»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686" t="19743" r="43266" b="20257"/>
          <a:stretch/>
        </p:blipFill>
        <p:spPr bwMode="auto">
          <a:xfrm>
            <a:off x="1403648" y="1899380"/>
            <a:ext cx="7200800" cy="4553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763688" y="3140968"/>
            <a:ext cx="640871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9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980728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ППЭ-21 (при наличии) </a:t>
            </a:r>
            <a:endParaRPr lang="ru-RU" sz="3200" b="1" dirty="0" smtClean="0"/>
          </a:p>
          <a:p>
            <a:pPr algn="ctr"/>
            <a:r>
              <a:rPr lang="ru-RU" sz="3200" dirty="0" smtClean="0"/>
              <a:t>«</a:t>
            </a:r>
            <a:r>
              <a:rPr lang="ru-RU" sz="3200" dirty="0"/>
              <a:t>Акт об удалении участника экзамена»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339" t="20434" r="65021" b="7582"/>
          <a:stretch/>
        </p:blipFill>
        <p:spPr bwMode="auto">
          <a:xfrm>
            <a:off x="683568" y="2057946"/>
            <a:ext cx="3312368" cy="4683422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3"/>
          <p:cNvPicPr>
            <a:picLocks/>
          </p:cNvPicPr>
          <p:nvPr/>
        </p:nvPicPr>
        <p:blipFill rotWithShape="1">
          <a:blip r:embed="rId3"/>
          <a:srcRect l="32220" t="9057" r="30479" b="11065"/>
          <a:stretch/>
        </p:blipFill>
        <p:spPr bwMode="auto">
          <a:xfrm>
            <a:off x="5148064" y="2057946"/>
            <a:ext cx="3528392" cy="4683422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89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ППЭ-22 (при наличии) </a:t>
            </a:r>
            <a:r>
              <a:rPr lang="ru-RU" sz="2800" dirty="0"/>
              <a:t>«Акт о досрочном завершении экзамена по объективным причинам»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97655"/>
            <a:ext cx="3384376" cy="47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3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1224" y="836712"/>
            <a:ext cx="8768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Материалы </a:t>
            </a:r>
            <a:r>
              <a:rPr lang="ru-RU" sz="3200" dirty="0"/>
              <a:t>апелляций о нарушении установленного порядка проведения ГИА (формы </a:t>
            </a:r>
            <a:r>
              <a:rPr lang="ru-RU" sz="3200" b="1" dirty="0"/>
              <a:t>ППЭ-02</a:t>
            </a:r>
            <a:r>
              <a:rPr lang="ru-RU" sz="3200" dirty="0"/>
              <a:t> и </a:t>
            </a:r>
            <a:r>
              <a:rPr lang="ru-RU" sz="3200" b="1" dirty="0"/>
              <a:t>ППЭ-03 </a:t>
            </a:r>
            <a:r>
              <a:rPr lang="ru-RU" sz="3200" dirty="0"/>
              <a:t>(при наличии)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79"/>
            <a:ext cx="3528392" cy="42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80952"/>
            <a:ext cx="3456383" cy="423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46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18881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77598" cy="510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7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2786"/>
            <a:ext cx="7200800" cy="506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145" y="1326353"/>
            <a:ext cx="5544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Использование </a:t>
            </a:r>
            <a:r>
              <a:rPr lang="ru-RU" sz="3200" b="1" dirty="0">
                <a:solidFill>
                  <a:srgbClr val="FF0000"/>
                </a:solidFill>
              </a:rPr>
              <a:t>апробационных </a:t>
            </a:r>
            <a:r>
              <a:rPr lang="ru-RU" sz="3200" dirty="0"/>
              <a:t>дополнительных бланков ответов при проведении государственной итоговой аттестации по образовательным программам среднего общего образования </a:t>
            </a:r>
            <a:endParaRPr lang="ru-RU" sz="3200" dirty="0" smtClean="0"/>
          </a:p>
          <a:p>
            <a:r>
              <a:rPr lang="ru-RU" sz="3200" dirty="0" smtClean="0"/>
              <a:t>(2022)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3076499" cy="4343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13" y="2417391"/>
            <a:ext cx="725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18881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232"/>
            <a:ext cx="9144000" cy="1288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17" y="3105884"/>
            <a:ext cx="7084166" cy="6462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3920" y="371281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484784"/>
            <a:ext cx="54726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– в день </a:t>
            </a:r>
            <a:r>
              <a:rPr lang="ru-RU" sz="2000" dirty="0" smtClean="0"/>
              <a:t>экзамена </a:t>
            </a:r>
            <a:r>
              <a:rPr lang="ru-RU" sz="2000" dirty="0"/>
              <a:t>выявлен факт распределения в </a:t>
            </a:r>
            <a:r>
              <a:rPr lang="ru-RU" sz="2000" dirty="0">
                <a:solidFill>
                  <a:srgbClr val="FF0000"/>
                </a:solidFill>
              </a:rPr>
              <a:t>специализированную аудиторию участника</a:t>
            </a:r>
            <a:r>
              <a:rPr lang="ru-RU" sz="2000" dirty="0"/>
              <a:t>, не имеющего оснований для специализированной рассадки;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– </a:t>
            </a:r>
            <a:r>
              <a:rPr lang="ru-RU" sz="2000" dirty="0"/>
              <a:t>при проведении мониторинга отсканированных в ППЭ и переданных в РЦОИ отчетных форм был отмечен </a:t>
            </a:r>
            <a:r>
              <a:rPr lang="ru-RU" sz="2000" dirty="0">
                <a:solidFill>
                  <a:srgbClr val="FF0000"/>
                </a:solidFill>
              </a:rPr>
              <a:t>факт отсутствия форм </a:t>
            </a:r>
            <a:r>
              <a:rPr lang="ru-RU" sz="2000" dirty="0"/>
              <a:t>ППЭ 18-МАШ «Акт общественного наблюдения» на </a:t>
            </a:r>
            <a:r>
              <a:rPr lang="ru-RU" sz="2000" dirty="0" smtClean="0"/>
              <a:t>экзаменах;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– </a:t>
            </a:r>
            <a:r>
              <a:rPr lang="ru-RU" sz="2000" dirty="0"/>
              <a:t>при подготовке к экзамену в резервный день </a:t>
            </a:r>
            <a:r>
              <a:rPr lang="ru-RU" sz="2000" dirty="0" smtClean="0"/>
              <a:t> </a:t>
            </a:r>
            <a:r>
              <a:rPr lang="ru-RU" sz="2000" dirty="0">
                <a:solidFill>
                  <a:srgbClr val="FF0000"/>
                </a:solidFill>
              </a:rPr>
              <a:t>повторно передан статус </a:t>
            </a:r>
            <a:r>
              <a:rPr lang="ru-RU" sz="2000" dirty="0"/>
              <a:t>о прохождении пунктом проведения экзаменов контроля технической готовности.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180"/>
            <a:ext cx="2856762" cy="40330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" y="1412776"/>
            <a:ext cx="8974137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37112"/>
            <a:ext cx="3530600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" y="1585880"/>
            <a:ext cx="9017542" cy="47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568952" cy="492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8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" y="1628800"/>
            <a:ext cx="885825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2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4" y="1484784"/>
            <a:ext cx="8907463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3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56792"/>
            <a:ext cx="885825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2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1484784"/>
            <a:ext cx="877887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462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Нештатные ситуации при </a:t>
            </a:r>
            <a:r>
              <a:rPr lang="ru-RU" sz="2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ЕГЭ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1484784"/>
            <a:ext cx="89503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4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02188" y="908721"/>
            <a:ext cx="8690292" cy="1800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Письма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Рособрнадзора от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16.01.2024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04-4, от 06.02.2024 № 04-28 </a:t>
            </a:r>
          </a:p>
          <a:p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методических документах, рекомендуемых к использованию при организации и проведении государственной итоговой аттестации по образовательным программам основного общего и среднего общего образования в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2024 </a:t>
            </a:r>
            <a:r>
              <a:rPr lang="ru-RU" sz="22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051" t="10800" r="61812" b="69600"/>
          <a:stretch/>
        </p:blipFill>
        <p:spPr>
          <a:xfrm>
            <a:off x="3707904" y="4573874"/>
            <a:ext cx="5331941" cy="2017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839" t="15001" r="56299" b="68199"/>
          <a:stretch/>
        </p:blipFill>
        <p:spPr>
          <a:xfrm>
            <a:off x="683568" y="2629656"/>
            <a:ext cx="6476714" cy="18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20688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/>
              <a:t>Контактная информация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700808"/>
            <a:ext cx="58143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Горячая линия ППЭ </a:t>
            </a:r>
          </a:p>
          <a:p>
            <a:pPr algn="ctr"/>
            <a:r>
              <a:rPr lang="ru-RU" sz="4400" dirty="0">
                <a:solidFill>
                  <a:srgbClr val="FF0000"/>
                </a:solidFill>
              </a:rPr>
              <a:t>8(800)302-31-56 </a:t>
            </a:r>
          </a:p>
          <a:p>
            <a:pPr algn="ctr"/>
            <a:r>
              <a:rPr lang="ru-RU" sz="4400" dirty="0"/>
              <a:t>help-ppe@rustest.ru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07707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ОГАУ СРЦОКО</a:t>
            </a:r>
          </a:p>
          <a:p>
            <a:pPr algn="ctr"/>
            <a:r>
              <a:rPr lang="ru-RU" sz="3600" dirty="0"/>
              <a:t>8(4812)24-50-11 технический отдел </a:t>
            </a:r>
          </a:p>
          <a:p>
            <a:pPr algn="ctr"/>
            <a:r>
              <a:rPr lang="ru-RU" sz="3600" dirty="0"/>
              <a:t>8(4812)24-50-13 методический отдел </a:t>
            </a:r>
          </a:p>
          <a:p>
            <a:pPr algn="ctr"/>
            <a:r>
              <a:rPr lang="ru-RU" sz="3600" dirty="0"/>
              <a:t>rcoi_67@inbox.ru </a:t>
            </a:r>
          </a:p>
        </p:txBody>
      </p:sp>
    </p:spTree>
    <p:extLst>
      <p:ext uri="{BB962C8B-B14F-4D97-AF65-F5344CB8AC3E}">
        <p14:creationId xmlns:p14="http://schemas.microsoft.com/office/powerpoint/2010/main" val="8351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02188" y="908720"/>
            <a:ext cx="8474268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Приказ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Министерства образования и науки Смоленской области </a:t>
            </a:r>
            <a:endParaRPr lang="ru-RU" sz="2800" b="1" dirty="0" smtClean="0">
              <a:solidFill>
                <a:schemeClr val="tx1"/>
              </a:solidFill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от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29.02.2024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№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198-ОД </a:t>
            </a:r>
            <a:endParaRPr lang="ru-RU" sz="2800" b="1" dirty="0" smtClean="0">
              <a:solidFill>
                <a:schemeClr val="tx1"/>
              </a:solidFill>
              <a:latin typeface="Calibri" pitchFamily="34" charset="0"/>
              <a:ea typeface="Cambria" panose="02040503050406030204" pitchFamily="18" charset="0"/>
              <a:cs typeface="Calibri" pitchFamily="34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Об утверждении инструкций для лиц, привлекаемых к подготовке и проведению государственной итоговой аттестации по образовательным программам среднего общего образования в пунктах проведения экзаменов в Смоленской области в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2024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ea typeface="Cambria" panose="02040503050406030204" pitchFamily="18" charset="0"/>
                <a:cs typeface="Calibri" pitchFamily="34" charset="0"/>
              </a:rPr>
              <a:t>году»</a:t>
            </a:r>
          </a:p>
        </p:txBody>
      </p:sp>
    </p:spTree>
    <p:extLst>
      <p:ext uri="{BB962C8B-B14F-4D97-AF65-F5344CB8AC3E}">
        <p14:creationId xmlns:p14="http://schemas.microsoft.com/office/powerpoint/2010/main" val="7470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8268" y="908720"/>
            <a:ext cx="8120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908720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Протокол готовности ППЭ</a:t>
            </a:r>
            <a:br>
              <a:rPr lang="ru-RU" sz="3600" dirty="0"/>
            </a:br>
            <a:r>
              <a:rPr lang="ru-RU" sz="3600" dirty="0"/>
              <a:t>Акт готовности ППЭ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6" y="2140863"/>
            <a:ext cx="6840760" cy="428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7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182" y="764704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Регламентные сроки осуществления этапов подготовки и проведения экзамена в ППЭ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926" t="16401" r="13776" b="6601"/>
          <a:stretch/>
        </p:blipFill>
        <p:spPr>
          <a:xfrm>
            <a:off x="827584" y="1846897"/>
            <a:ext cx="7704856" cy="48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Подготовка к проведению ГИА </a:t>
            </a:r>
            <a:r>
              <a:rPr lang="ru-RU" sz="2800" dirty="0" smtClean="0"/>
              <a:t>2024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831775"/>
            <a:ext cx="612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182" y="764704"/>
            <a:ext cx="8768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Продолжительность выполнения экзаменационной </a:t>
            </a:r>
            <a:r>
              <a:rPr lang="ru-RU" sz="3200" dirty="0" smtClean="0"/>
              <a:t>работы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45309"/>
              </p:ext>
            </p:extLst>
          </p:nvPr>
        </p:nvGraphicFramePr>
        <p:xfrm>
          <a:off x="133639" y="1988840"/>
          <a:ext cx="8876721" cy="4629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6271"/>
                <a:gridCol w="2448272"/>
                <a:gridCol w="2382178"/>
              </a:tblGrid>
              <a:tr h="2966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95880" algn="l"/>
                        </a:tabLst>
                      </a:pPr>
                      <a:r>
                        <a:rPr lang="ru-RU" sz="900" dirty="0">
                          <a:effectLst/>
                        </a:rPr>
                        <a:t>Название учебного предмета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95880" algn="l"/>
                        </a:tabLst>
                      </a:pPr>
                      <a:r>
                        <a:rPr lang="ru-RU" sz="900" dirty="0">
                          <a:effectLst/>
                        </a:rPr>
                        <a:t>участниками ЕГЭ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95880" algn="l"/>
                        </a:tabLst>
                      </a:pPr>
                      <a:r>
                        <a:rPr lang="ru-RU" sz="900">
                          <a:effectLst/>
                        </a:rPr>
                        <a:t>участниками ЕГЭ - обучающимися с ОВЗ, детьми-инвалидами и инвалидами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 anchor="ctr"/>
                </a:tc>
              </a:tr>
              <a:tr h="353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Иностранные языки (раздел «Говорение» по китайскому языку)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 минут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 минуты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262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Иностранные языки (раздел «Говорение», кроме ЕГЭ по китайскому языку)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 минут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 минут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353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Китайский язык (за исключением раздела «Говорение»)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часа (180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часа 30 минут (270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 (базовый уровень)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часа (180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часа 30 минут (270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География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(180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часа 30 минут (270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29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59588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Иностранные языки (английский, немецкий, французский, испанский языки) за исключением раздела «Говорение»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10 минут (190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часа 40 минут (280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История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30 минут (210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(300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Обществознание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30 минут (210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(300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Русский язык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30 минут (210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(300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Химия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30 минут (210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(300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Биология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55 минут (235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25 минут (325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Информатика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55 минут (235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25 минут (325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Литература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55 минут (235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25 минут (325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 (профильный уровень)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55 минут (235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25 минут (325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176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часа 55 минут (235 минут)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часов 25 минут (325 минут)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8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287751" y="2637823"/>
            <a:ext cx="2701636" cy="3743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40191" y="951706"/>
            <a:ext cx="77632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Если участнику </a:t>
            </a:r>
            <a:r>
              <a:rPr lang="ru-RU" sz="28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ВЫДАЕТСЯ</a:t>
            </a:r>
            <a:r>
              <a:rPr lang="ru-RU" sz="2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ДБО, </a:t>
            </a:r>
            <a:r>
              <a:rPr lang="ru-RU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переносит номер ДБО</a:t>
            </a:r>
            <a:br>
              <a:rPr lang="ru-RU" sz="2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sz="2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на лист 2 бланка ответов №2: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3114415" y="2636912"/>
            <a:ext cx="270165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>
            <a:off x="6084515" y="2635399"/>
            <a:ext cx="2703318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27518" y="3973682"/>
            <a:ext cx="19882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Номер листа 2 впечатан автоматически и связывает две страницы бланка №2 между собой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1150" y="3987091"/>
            <a:ext cx="3401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Вписываем номер ДБО на лист 2 бланка №2, указываем № листа на ДБО.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Нумерация листов ДБО начинается с №3.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00392" y="2857831"/>
            <a:ext cx="504056" cy="335487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9612" y="2924944"/>
            <a:ext cx="1080120" cy="26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 rot="10800000">
            <a:off x="1069788" y="3769613"/>
            <a:ext cx="1918035" cy="2271101"/>
          </a:xfrm>
          <a:prstGeom prst="wedgeRectCallout">
            <a:avLst>
              <a:gd name="adj1" fmla="val 9931"/>
              <a:gd name="adj2" fmla="val 739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72546" y="3184562"/>
            <a:ext cx="1080120" cy="26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031090" y="2961370"/>
            <a:ext cx="1116974" cy="26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звернутая стрелка 16"/>
          <p:cNvSpPr/>
          <p:nvPr/>
        </p:nvSpPr>
        <p:spPr>
          <a:xfrm flipH="1">
            <a:off x="4308139" y="2336701"/>
            <a:ext cx="2411015" cy="83568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158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2643"/>
            <a:ext cx="92789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1559</Words>
  <Application>Microsoft Office PowerPoint</Application>
  <PresentationFormat>Экран (4:3)</PresentationFormat>
  <Paragraphs>234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Обязательно ставится номер страницы!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Неявка общественного наблюдателя и другие ситуации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Шиляева Татьяна Витальевна</cp:lastModifiedBy>
  <cp:revision>54</cp:revision>
  <dcterms:created xsi:type="dcterms:W3CDTF">2022-12-02T11:55:44Z</dcterms:created>
  <dcterms:modified xsi:type="dcterms:W3CDTF">2024-05-17T09:39:03Z</dcterms:modified>
</cp:coreProperties>
</file>