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81"/>
  </p:notesMasterIdLst>
  <p:handoutMasterIdLst>
    <p:handoutMasterId r:id="rId82"/>
  </p:handoutMasterIdLst>
  <p:sldIdLst>
    <p:sldId id="256" r:id="rId2"/>
    <p:sldId id="343" r:id="rId3"/>
    <p:sldId id="305" r:id="rId4"/>
    <p:sldId id="344" r:id="rId5"/>
    <p:sldId id="346" r:id="rId6"/>
    <p:sldId id="306" r:id="rId7"/>
    <p:sldId id="338" r:id="rId8"/>
    <p:sldId id="411" r:id="rId9"/>
    <p:sldId id="413" r:id="rId10"/>
    <p:sldId id="303" r:id="rId11"/>
    <p:sldId id="393" r:id="rId12"/>
    <p:sldId id="429" r:id="rId13"/>
    <p:sldId id="430" r:id="rId14"/>
    <p:sldId id="267" r:id="rId15"/>
    <p:sldId id="347" r:id="rId16"/>
    <p:sldId id="348" r:id="rId17"/>
    <p:sldId id="422" r:id="rId18"/>
    <p:sldId id="268" r:id="rId19"/>
    <p:sldId id="419" r:id="rId20"/>
    <p:sldId id="314" r:id="rId21"/>
    <p:sldId id="414" r:id="rId22"/>
    <p:sldId id="415" r:id="rId23"/>
    <p:sldId id="421" r:id="rId24"/>
    <p:sldId id="416" r:id="rId25"/>
    <p:sldId id="384" r:id="rId26"/>
    <p:sldId id="417" r:id="rId27"/>
    <p:sldId id="425" r:id="rId28"/>
    <p:sldId id="298" r:id="rId29"/>
    <p:sldId id="349" r:id="rId30"/>
    <p:sldId id="313" r:id="rId31"/>
    <p:sldId id="350" r:id="rId32"/>
    <p:sldId id="351" r:id="rId33"/>
    <p:sldId id="352" r:id="rId34"/>
    <p:sldId id="341" r:id="rId35"/>
    <p:sldId id="353" r:id="rId36"/>
    <p:sldId id="354" r:id="rId37"/>
    <p:sldId id="333" r:id="rId38"/>
    <p:sldId id="395" r:id="rId39"/>
    <p:sldId id="396" r:id="rId40"/>
    <p:sldId id="342" r:id="rId41"/>
    <p:sldId id="406" r:id="rId42"/>
    <p:sldId id="355" r:id="rId43"/>
    <p:sldId id="322" r:id="rId44"/>
    <p:sldId id="323" r:id="rId45"/>
    <p:sldId id="398" r:id="rId46"/>
    <p:sldId id="427" r:id="rId47"/>
    <p:sldId id="356" r:id="rId48"/>
    <p:sldId id="426" r:id="rId49"/>
    <p:sldId id="407" r:id="rId50"/>
    <p:sldId id="408" r:id="rId51"/>
    <p:sldId id="409" r:id="rId52"/>
    <p:sldId id="410" r:id="rId53"/>
    <p:sldId id="295" r:id="rId54"/>
    <p:sldId id="428" r:id="rId55"/>
    <p:sldId id="359" r:id="rId56"/>
    <p:sldId id="386" r:id="rId57"/>
    <p:sldId id="339" r:id="rId58"/>
    <p:sldId id="360" r:id="rId59"/>
    <p:sldId id="404" r:id="rId60"/>
    <p:sldId id="405" r:id="rId61"/>
    <p:sldId id="400" r:id="rId62"/>
    <p:sldId id="436" r:id="rId63"/>
    <p:sldId id="435" r:id="rId64"/>
    <p:sldId id="365" r:id="rId65"/>
    <p:sldId id="432" r:id="rId66"/>
    <p:sldId id="433" r:id="rId67"/>
    <p:sldId id="362" r:id="rId68"/>
    <p:sldId id="366" r:id="rId69"/>
    <p:sldId id="382" r:id="rId70"/>
    <p:sldId id="367" r:id="rId71"/>
    <p:sldId id="368" r:id="rId72"/>
    <p:sldId id="369" r:id="rId73"/>
    <p:sldId id="399" r:id="rId74"/>
    <p:sldId id="437" r:id="rId75"/>
    <p:sldId id="438" r:id="rId76"/>
    <p:sldId id="373" r:id="rId77"/>
    <p:sldId id="431" r:id="rId78"/>
    <p:sldId id="337" r:id="rId79"/>
    <p:sldId id="423" r:id="rId8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3DD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6" autoAdjust="0"/>
    <p:restoredTop sz="94660"/>
  </p:normalViewPr>
  <p:slideViewPr>
    <p:cSldViewPr>
      <p:cViewPr>
        <p:scale>
          <a:sx n="120" d="100"/>
          <a:sy n="120" d="100"/>
        </p:scale>
        <p:origin x="-88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18867-F7B1-47E8-9734-8FD737D90AFC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A8A42-1E13-4535-9595-1FA4D707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81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50C7B-D035-42EB-9ED8-9555F819C76B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0A3A2-3FC8-46EF-9FCB-27D3206B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1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0A3A2-3FC8-46EF-9FCB-27D3206BBEB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2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0A3A2-3FC8-46EF-9FCB-27D3206BBEB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0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32AC926-7288-4A27-A1D7-7A47915A35C1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0E044F0-065F-4BAC-B3AD-8492C8CB7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7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mailto:rcoi_67@inbox.ru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7882136" cy="453197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проведение государственной итоговой аттестации </a:t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образовательным программам основного общего образования</a:t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4581128"/>
            <a:ext cx="7992888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80827"/>
            <a:ext cx="271237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Подготовка аудиторий ППЭ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15" y="1412776"/>
            <a:ext cx="7565135" cy="4385520"/>
          </a:xfrm>
        </p:spPr>
      </p:pic>
      <p:sp>
        <p:nvSpPr>
          <p:cNvPr id="5" name="Прямоугольник 4"/>
          <p:cNvSpPr/>
          <p:nvPr/>
        </p:nvSpPr>
        <p:spPr>
          <a:xfrm>
            <a:off x="1035122" y="5660542"/>
            <a:ext cx="813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Должны </a:t>
            </a:r>
            <a:r>
              <a:rPr lang="ru-RU" sz="2400" b="1" dirty="0">
                <a:solidFill>
                  <a:srgbClr val="FF0000"/>
                </a:solidFill>
              </a:rPr>
              <a:t>быть закрыты ВСЕ </a:t>
            </a:r>
            <a:r>
              <a:rPr lang="ru-RU" sz="2400" b="1" dirty="0" smtClean="0">
                <a:solidFill>
                  <a:srgbClr val="FF0000"/>
                </a:solidFill>
              </a:rPr>
              <a:t>стенды, плакаты и иные материалы со справочно-познавательной информацией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во </a:t>
            </a:r>
            <a:r>
              <a:rPr lang="ru-RU" sz="2400" b="1" dirty="0">
                <a:solidFill>
                  <a:srgbClr val="FF0000"/>
                </a:solidFill>
              </a:rPr>
              <a:t>всех </a:t>
            </a:r>
            <a:r>
              <a:rPr lang="ru-RU" sz="2400" b="1" dirty="0" smtClean="0">
                <a:solidFill>
                  <a:srgbClr val="FF0000"/>
                </a:solidFill>
              </a:rPr>
              <a:t>аудиториях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Специализированные</a:t>
            </a:r>
            <a:r>
              <a:rPr lang="ru-RU" dirty="0" smtClean="0"/>
              <a:t> аудитории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7992888" cy="4800600"/>
          </a:xfrm>
        </p:spPr>
        <p:txBody>
          <a:bodyPr>
            <a:noAutofit/>
          </a:bodyPr>
          <a:lstStyle/>
          <a:p>
            <a:pPr marL="82296" indent="0" algn="just">
              <a:spcBef>
                <a:spcPts val="0"/>
              </a:spcBef>
              <a:buNone/>
            </a:pPr>
            <a:r>
              <a:rPr lang="ru-RU" sz="1600" dirty="0"/>
              <a:t>Для участников ГИА с ограниченными возможностями здоровья, для обучающихся на дому и обучающихся в медицинских организациях (при предъявлении копии рекомендаций ПМПК), для участников ГИА -детей-инвалидов и инвалидов (при предъявлении справки, подтверждающей инвалидность, и копии рекомендаций ПМПК</a:t>
            </a:r>
            <a:r>
              <a:rPr lang="ru-RU" sz="1600" dirty="0" smtClean="0"/>
              <a:t>) обеспечивается создание </a:t>
            </a:r>
            <a:r>
              <a:rPr lang="ru-RU" sz="1600" dirty="0"/>
              <a:t>следующих специальных условий, учитывающих состояние здоровья, особенности психофизического развития:</a:t>
            </a:r>
          </a:p>
          <a:p>
            <a:pPr algn="just">
              <a:spcBef>
                <a:spcPts val="0"/>
              </a:spcBef>
            </a:pPr>
            <a:r>
              <a:rPr lang="ru-RU" sz="1600" dirty="0" smtClean="0"/>
              <a:t>использование </a:t>
            </a:r>
            <a:r>
              <a:rPr lang="ru-RU" sz="1600" dirty="0"/>
              <a:t>на ГИА необходимых для выполнения заданий технических средств;</a:t>
            </a:r>
          </a:p>
          <a:p>
            <a:pPr algn="just">
              <a:spcBef>
                <a:spcPts val="0"/>
              </a:spcBef>
            </a:pPr>
            <a:r>
              <a:rPr lang="ru-RU" sz="1600" dirty="0"/>
              <a:t>оборудование аудитории для проведения экзамена звукоусиливающей аппаратурой как коллективного, так и индивидуального пользования (для слабослышащих участников ГИА);</a:t>
            </a:r>
          </a:p>
          <a:p>
            <a:pPr algn="just">
              <a:spcBef>
                <a:spcPts val="0"/>
              </a:spcBef>
            </a:pPr>
            <a:r>
              <a:rPr lang="ru-RU" sz="1600" dirty="0"/>
              <a:t>привлечение при необходимости ассистента-</a:t>
            </a:r>
            <a:r>
              <a:rPr lang="ru-RU" sz="1600" dirty="0" err="1"/>
              <a:t>сурдопереводчика</a:t>
            </a:r>
            <a:r>
              <a:rPr lang="ru-RU" sz="1600" dirty="0"/>
              <a:t> (для глухих и слабослышащих участников ГИА);</a:t>
            </a:r>
          </a:p>
          <a:p>
            <a:pPr algn="just">
              <a:spcBef>
                <a:spcPts val="0"/>
              </a:spcBef>
            </a:pPr>
            <a:r>
              <a:rPr lang="ru-RU" sz="1600" dirty="0"/>
              <a:t>оформление экзаменационных материалов рельефно-точечным шрифтом Брайля или в виде электронного документа, доступного с помощью компьютера; выполнение письменной экзаменационной работы рельефно-точечным шрифтом Брайля или на компьютере; обеспечение достаточным количеством специальных принадлежностей для оформления ответов рельефно-точечным шрифтом Брайля, компьютером (для слепых участников ГИА);</a:t>
            </a:r>
          </a:p>
          <a:p>
            <a:pPr algn="just">
              <a:spcBef>
                <a:spcPts val="0"/>
              </a:spcBef>
            </a:pPr>
            <a:r>
              <a:rPr lang="ru-RU" sz="1600" dirty="0"/>
              <a:t>копирование экзаменационных материалов в день проведения экзамена в аудитории в присутствии членов ГЭК в увеличенном размере; обеспечение аудиторий для проведения экзаменов увеличительными устройствами; индивидуальное равномерное освещение не менее 300 люкс (для слабовидящих участников ГИА</a:t>
            </a:r>
            <a:r>
              <a:rPr lang="ru-RU" sz="1600" dirty="0" smtClean="0"/>
              <a:t>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268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ГВЭ по русскому языку в письменной форме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12776"/>
            <a:ext cx="7704856" cy="5112568"/>
          </a:xfrm>
        </p:spPr>
        <p:txBody>
          <a:bodyPr>
            <a:noAutofit/>
          </a:bodyPr>
          <a:lstStyle/>
          <a:p>
            <a:r>
              <a:rPr lang="ru-RU" sz="2000" dirty="0"/>
              <a:t>В зависимости от выбора формата ГВЭ по русскому языку </a:t>
            </a:r>
            <a:r>
              <a:rPr lang="ru-RU" sz="2000" dirty="0" smtClean="0"/>
              <a:t>осуществлена </a:t>
            </a:r>
            <a:r>
              <a:rPr lang="ru-RU" sz="2000" b="1" dirty="0" smtClean="0">
                <a:solidFill>
                  <a:srgbClr val="FF0000"/>
                </a:solidFill>
              </a:rPr>
              <a:t>рассадка </a:t>
            </a:r>
            <a:r>
              <a:rPr lang="ru-RU" sz="2000" b="1" dirty="0">
                <a:solidFill>
                  <a:srgbClr val="FF0000"/>
                </a:solidFill>
              </a:rPr>
              <a:t>участников экзамена по </a:t>
            </a:r>
            <a:r>
              <a:rPr lang="ru-RU" sz="2000" b="1" dirty="0" smtClean="0">
                <a:solidFill>
                  <a:srgbClr val="FF0000"/>
                </a:solidFill>
              </a:rPr>
              <a:t>аудиториям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При </a:t>
            </a:r>
            <a:r>
              <a:rPr lang="ru-RU" sz="2000" dirty="0"/>
              <a:t>организации экзамена следует </a:t>
            </a:r>
            <a:r>
              <a:rPr lang="ru-RU" sz="2000" dirty="0" smtClean="0"/>
              <a:t>учесть, что </a:t>
            </a:r>
            <a:r>
              <a:rPr lang="ru-RU" sz="2000" dirty="0"/>
              <a:t>для его проведения необходимы </a:t>
            </a:r>
            <a:r>
              <a:rPr lang="ru-RU" sz="2000" b="1" dirty="0">
                <a:solidFill>
                  <a:srgbClr val="FF0000"/>
                </a:solidFill>
              </a:rPr>
              <a:t>разные аудитории</a:t>
            </a:r>
            <a:r>
              <a:rPr lang="ru-RU" sz="2000" dirty="0"/>
              <a:t> для </a:t>
            </a:r>
            <a:r>
              <a:rPr lang="ru-RU" sz="2000" dirty="0" smtClean="0"/>
              <a:t>проведения:</a:t>
            </a:r>
          </a:p>
          <a:p>
            <a:pPr lvl="1"/>
            <a:r>
              <a:rPr lang="ru-RU" sz="2000" dirty="0" smtClean="0"/>
              <a:t>Сжатого изложения с творческим заданием</a:t>
            </a:r>
            <a:r>
              <a:rPr lang="ru-RU" sz="2000" dirty="0"/>
              <a:t> </a:t>
            </a:r>
            <a:r>
              <a:rPr lang="ru-RU" sz="2000" dirty="0" smtClean="0"/>
              <a:t>с (</a:t>
            </a:r>
            <a:r>
              <a:rPr lang="ru-RU" sz="2000" dirty="0"/>
              <a:t>разные аудитории: </a:t>
            </a:r>
            <a:endParaRPr lang="ru-RU" sz="2000" dirty="0" smtClean="0"/>
          </a:p>
          <a:p>
            <a:pPr lvl="2"/>
            <a:r>
              <a:rPr lang="ru-RU" sz="2000" dirty="0" smtClean="0"/>
              <a:t>аудитории</a:t>
            </a:r>
            <a:r>
              <a:rPr lang="ru-RU" sz="2000" dirty="0"/>
              <a:t>, в которых </a:t>
            </a:r>
            <a:r>
              <a:rPr lang="ru-RU" sz="2000" dirty="0" smtClean="0"/>
              <a:t>изложение читается организатором;</a:t>
            </a:r>
          </a:p>
          <a:p>
            <a:pPr lvl="2"/>
            <a:r>
              <a:rPr lang="ru-RU" sz="2000" dirty="0" smtClean="0"/>
              <a:t>аудитории</a:t>
            </a:r>
            <a:r>
              <a:rPr lang="ru-RU" sz="2000" dirty="0"/>
              <a:t>, в которых текст изложения выдается для </a:t>
            </a:r>
            <a:r>
              <a:rPr lang="ru-RU" sz="2000" dirty="0" smtClean="0"/>
              <a:t>прочтения участникам </a:t>
            </a:r>
            <a:r>
              <a:rPr lang="ru-RU" sz="2000" dirty="0"/>
              <a:t>ГВЭ; </a:t>
            </a:r>
            <a:endParaRPr lang="ru-RU" sz="2000" dirty="0" smtClean="0"/>
          </a:p>
          <a:p>
            <a:pPr lvl="2"/>
            <a:r>
              <a:rPr lang="ru-RU" sz="2000" dirty="0" smtClean="0"/>
              <a:t>аудитории, в которых </a:t>
            </a:r>
            <a:r>
              <a:rPr lang="ru-RU" sz="2000" dirty="0" smtClean="0"/>
              <a:t>текст </a:t>
            </a:r>
            <a:r>
              <a:rPr lang="ru-RU" sz="2000" dirty="0" smtClean="0"/>
              <a:t>изложения выдается для прочтения участникам ГВЭ и читается организатором;</a:t>
            </a:r>
          </a:p>
          <a:p>
            <a:pPr lvl="2"/>
            <a:r>
              <a:rPr lang="ru-RU" sz="2000" dirty="0" smtClean="0"/>
              <a:t>аудитории</a:t>
            </a:r>
            <a:r>
              <a:rPr lang="ru-RU" sz="2000" dirty="0"/>
              <a:t>, в которых осуществляется </a:t>
            </a:r>
            <a:r>
              <a:rPr lang="ru-RU" sz="2000" dirty="0" err="1"/>
              <a:t>сурдоперевод</a:t>
            </a:r>
            <a:r>
              <a:rPr lang="ru-RU" sz="2000" dirty="0"/>
              <a:t> текста), </a:t>
            </a:r>
            <a:endParaRPr lang="ru-RU" sz="2000" dirty="0" smtClean="0"/>
          </a:p>
          <a:p>
            <a:pPr lvl="2"/>
            <a:r>
              <a:rPr lang="ru-RU" sz="2000" dirty="0" smtClean="0"/>
              <a:t>аудитория </a:t>
            </a:r>
            <a:r>
              <a:rPr lang="ru-RU" sz="2000" dirty="0"/>
              <a:t>для проведения осложненного списывания.</a:t>
            </a:r>
          </a:p>
          <a:p>
            <a:pPr lvl="2"/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51511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ГВЭ по математике в письменной форме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Письменный экзамен ГВЭ по математике проводится в нескольких форматах в </a:t>
            </a:r>
            <a:r>
              <a:rPr lang="ru-RU" sz="2300" dirty="0" smtClean="0"/>
              <a:t>целях учета </a:t>
            </a:r>
            <a:r>
              <a:rPr lang="ru-RU" sz="2300" dirty="0"/>
              <a:t>возможностей разных категорий его </a:t>
            </a:r>
            <a:r>
              <a:rPr lang="ru-RU" sz="2300" dirty="0" smtClean="0"/>
              <a:t>участников.</a:t>
            </a:r>
            <a:endParaRPr lang="ru-RU" sz="2300" dirty="0"/>
          </a:p>
          <a:p>
            <a:pPr algn="just"/>
            <a:r>
              <a:rPr lang="ru-RU" sz="2300" dirty="0"/>
              <a:t>Участники </a:t>
            </a:r>
            <a:r>
              <a:rPr lang="ru-RU" sz="2300" dirty="0" smtClean="0"/>
              <a:t>ГВЭ </a:t>
            </a:r>
            <a:r>
              <a:rPr lang="ru-RU" sz="2300" b="1" dirty="0" smtClean="0"/>
              <a:t>могут </a:t>
            </a:r>
            <a:r>
              <a:rPr lang="ru-RU" sz="2300" b="1" dirty="0"/>
              <a:t>быть распределены в одну аудиторию</a:t>
            </a:r>
            <a:r>
              <a:rPr lang="ru-RU" sz="2300" dirty="0"/>
              <a:t>. </a:t>
            </a:r>
            <a:endParaRPr lang="ru-RU" sz="2300" dirty="0" smtClean="0"/>
          </a:p>
          <a:p>
            <a:pPr algn="just"/>
            <a:r>
              <a:rPr lang="ru-RU" sz="2300" b="1" dirty="0" smtClean="0"/>
              <a:t>Необходимые справочные материалы, содержащие основные формулы курса математики </a:t>
            </a:r>
            <a:r>
              <a:rPr lang="ru-RU" sz="2300" dirty="0" smtClean="0"/>
              <a:t>образовательной программы основного общего образования, выдаются вместе с КИМ. 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31513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024" y="33265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Лица, привлекаемые к проведению ГИА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1305"/>
            <a:ext cx="7632848" cy="39290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Порядок ГИА-9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п. 56.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В день проведения экзамена в ППЭ присутствуют: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руководитель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образовательной организации, в помещениях которой организован ППЭ, или уполномоченное им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лицо;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руководитель и организаторы ППЭ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член ГЭК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технический специалист по работе с программным обеспечением, оказывающий информационно-техническую помощь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руководителю,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организаторам ППЭ, члену ГЭК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сотрудники, осуществляющие охрану правопорядка, и (или) сотрудники органов внутренних дел (полиции);</a:t>
            </a:r>
          </a:p>
          <a:p>
            <a:pPr algn="just">
              <a:buFont typeface="Arial" pitchFamily="34" charset="0"/>
              <a:buChar char="•"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None/>
            </a:pP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None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://pcsecrets.ru/wp-content/uploads/2013/10/user-group-ic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5373216"/>
            <a:ext cx="1368152" cy="136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14356"/>
            <a:ext cx="7758034" cy="1066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Лица, привлекаемые к проведению ГИА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785926"/>
            <a:ext cx="7632848" cy="286721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медицинские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работники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специалист по проведению инструктажа и обеспечению лабораторных работ (при необходимости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);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экзаменаторы-собеседники (при проведении ГВЭ в устной форме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);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ассистенты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(при необходимости).</a:t>
            </a:r>
          </a:p>
          <a:p>
            <a:pPr>
              <a:buFont typeface="Arial" pitchFamily="34" charset="0"/>
              <a:buChar char="•"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://pcsecrets.ru/wp-content/uploads/2013/10/user-group-ic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328" y="5157192"/>
            <a:ext cx="1368152" cy="136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8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Допуск в ППЭ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>
            <a:noAutofit/>
          </a:bodyPr>
          <a:lstStyle/>
          <a:p>
            <a:pPr marL="82296" indent="0">
              <a:lnSpc>
                <a:spcPct val="170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Порядок ГИА-9</a:t>
            </a:r>
          </a:p>
          <a:p>
            <a:pPr marL="82296" indent="0" algn="just">
              <a:lnSpc>
                <a:spcPct val="17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58.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Допуск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участников ГИА, а также лиц, перечисленных в подпунктах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2-4, 7-10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пункта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56 Порядка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в ППЭ осуществляется </a:t>
            </a:r>
            <a:r>
              <a:rPr lang="ru-RU" sz="16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 наличии у них документов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удостоверяющих личность,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 наличии их в списках распределения в данный </a:t>
            </a:r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ППЭ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82296" indent="0" algn="just">
              <a:lnSpc>
                <a:spcPct val="170000"/>
              </a:lnSpc>
              <a:buNone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Проверка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указанных документов, установление соответствия личности представленным документам, проверка наличия лиц в списках распределения в данный ППЭ осуществляются при входе в ППЭ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организаторами совместно с сотрудниками, осуществляющими охрану правопорядка.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1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13" y="188640"/>
            <a:ext cx="813690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01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614018" cy="10668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день проведения экзамена в ППЭ могут присутствовать: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145266" y="1325389"/>
            <a:ext cx="58579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аккредитованные представители средств массовой информации (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присутствуют 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в ППЭ только до момента 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получения</a:t>
            </a:r>
            <a:r>
              <a:rPr lang="ru-RU" i="1" dirty="0" smtClean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участниками 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ГИА индивидуальных комплектов 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ЭМ)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аккредитованные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общественные наблюдатели (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свободно 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перемещаются по 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ППЭ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п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ри 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этом в аудитории может находиться один общественный 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наблюдатель</a:t>
            </a:r>
            <a:r>
              <a:rPr lang="ru-RU" dirty="0">
                <a:latin typeface="Calibri" pitchFamily="34" charset="0"/>
                <a:ea typeface="Verdana" pitchFamily="34" charset="0"/>
                <a:cs typeface="Calibri" pitchFamily="34" charset="0"/>
              </a:rPr>
              <a:t>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;</a:t>
            </a:r>
            <a:endParaRPr lang="ru-RU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должностные лица Рособрнадзора, а также иные лица, определенные Рособрнадзором;</a:t>
            </a:r>
            <a:endParaRPr lang="ru-RU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должностные лица Министерства.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2127" y="4187711"/>
            <a:ext cx="52864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Допуск в ППЭ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указанных выше лиц, а также сотрудников, осуществляющих охрану правопорядка, и (или) сотрудников органов внутренних дел (полиции) 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осуществляется только при наличии у них документов, удостоверяющих личность и подтверждающих их полномочия.</a:t>
            </a:r>
            <a:endParaRPr lang="ru-RU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8" y="1571611"/>
            <a:ext cx="1357322" cy="1598247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1" y="3143248"/>
            <a:ext cx="1566919" cy="1571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4572008"/>
            <a:ext cx="2243906" cy="185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ПОВТОРНО НЕ допускаются в ППЭ в день экзамена: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00808"/>
            <a:ext cx="7498080" cy="33493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лица, указанные в п. 56 Порядка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общественные наблюдатели</a:t>
            </a:r>
          </a:p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участники ГИА, </a:t>
            </a:r>
          </a:p>
          <a:p>
            <a:pPr marL="82296"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покинувшие ППЭ в день проведения экзамена, повторно в ППЭ в указанный день не допускаются ( п. 58 Порядка).  </a:t>
            </a:r>
            <a:endParaRPr lang="ru-RU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1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ГИА-9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7920881" cy="500141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Порядок проведения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государственной итоговой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аттестации по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образовательным программам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основного общего образования, утверждённый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приказом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Минпросвещения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и Рособрнадзора от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04.04.2023 № 232/551</a:t>
            </a:r>
          </a:p>
          <a:p>
            <a:pPr algn="just"/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Приказ Минпросвещения и Рособрнадзора от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11.11.2024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788/2090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«Об утверждении единого расписания и продолжительности проведения основного государственного экзамена по каждому учебному предмету, требований к использованию средств обучения и воспитания при его проведении в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2024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году» </a:t>
            </a:r>
            <a:endParaRPr lang="ru-RU" sz="2900" b="1" dirty="0" smtClean="0"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  <a:p>
            <a:pPr algn="just"/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Приказ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Минпросвещения и Рособрнадзора от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11.11.2024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789/2091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«Об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утверждении единого расписания и продолжительности проведения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государственного выпускного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экзамена по образовательным программам основного общего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и среднего общего образования по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каждому учебному предмету, требований к использованию средств обучения и воспитания при его проведении в 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9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</a:t>
            </a:r>
            <a:r>
              <a:rPr lang="ru-RU" sz="29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»</a:t>
            </a:r>
            <a:endParaRPr lang="ru-RU" sz="2900" b="1" dirty="0" smtClean="0"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1403648" y="260648"/>
            <a:ext cx="758152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200" b="1" cap="all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организация входа участников в ППЭ</a:t>
            </a:r>
            <a:br>
              <a:rPr lang="ru-RU" altLang="ru-RU" sz="2200" b="1" cap="all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altLang="ru-RU" sz="2200" b="1" cap="all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Нестандартные ситуации</a:t>
            </a:r>
            <a:endParaRPr lang="ru-RU" altLang="ru-RU" sz="2200" b="1" cap="all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7858120" cy="5376664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2300" b="1" u="sng" dirty="0"/>
              <a:t>ОТСУТСТВИЕ В СПИСКАХ АВТОМАТИЗИРОВАННОГО РАСПРЕДЕЛЕНИЯ УЧАСТНИКА ГИА: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900" b="1" dirty="0">
                <a:solidFill>
                  <a:srgbClr val="FF0000"/>
                </a:solidFill>
              </a:rPr>
              <a:t>НЕДОПУСК</a:t>
            </a:r>
            <a:r>
              <a:rPr lang="ru-RU" sz="1900" b="1" dirty="0"/>
              <a:t> участника ГИА в ППЭ;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900" b="1" dirty="0" smtClean="0">
                <a:solidFill>
                  <a:srgbClr val="FF0000"/>
                </a:solidFill>
              </a:rPr>
              <a:t>Фиксация </a:t>
            </a:r>
            <a:r>
              <a:rPr lang="ru-RU" sz="1900" b="1" dirty="0">
                <a:solidFill>
                  <a:srgbClr val="FF0000"/>
                </a:solidFill>
              </a:rPr>
              <a:t>данного факта для дальнейшего принятия решения</a:t>
            </a:r>
            <a:r>
              <a:rPr lang="ru-RU" sz="1900" b="1" dirty="0"/>
              <a:t>.</a:t>
            </a:r>
          </a:p>
          <a:p>
            <a:pPr marL="82296" indent="0" algn="ctr">
              <a:buNone/>
            </a:pPr>
            <a:r>
              <a:rPr lang="ru-RU" sz="2300" b="1" u="sng" dirty="0"/>
              <a:t>ЯВКА УЧАСТНИКА ГИА БЕЗ ДОКУМЕНТА, </a:t>
            </a:r>
          </a:p>
          <a:p>
            <a:pPr marL="82296" indent="0" algn="ctr">
              <a:buNone/>
            </a:pPr>
            <a:r>
              <a:rPr lang="ru-RU" sz="2300" b="1" u="sng" dirty="0"/>
              <a:t>УДОСТОВЕРЯЮЩЕГО ЛИЧНОСТЬ: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900" dirty="0"/>
              <a:t>Идентификация личности участника;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900" dirty="0"/>
              <a:t>Составление акта об идентификации личности участника ГИА (форма ППЭ-20) сопровождающим в присутствии члена ГЭК;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900" dirty="0"/>
              <a:t>Допуск участника на </a:t>
            </a:r>
            <a:r>
              <a:rPr lang="ru-RU" sz="1900" dirty="0" smtClean="0"/>
              <a:t>экзамен (время окончания экзамена, зафиксированное на доске (информационном стенде) организаторами – не продлевается, о чем сообщается участнику ГИА);</a:t>
            </a:r>
            <a:endParaRPr lang="ru-RU" sz="19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900" dirty="0"/>
              <a:t>Участник ГИА отдает акт организатору в </a:t>
            </a:r>
            <a:r>
              <a:rPr lang="ru-RU" sz="1900" dirty="0" smtClean="0"/>
              <a:t>аудитории.</a:t>
            </a:r>
            <a:endParaRPr lang="ru-RU" sz="1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7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ЗАПРЕЩАЕТСЯ: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82296" indent="0">
              <a:lnSpc>
                <a:spcPct val="170000"/>
              </a:lnSpc>
              <a:buNone/>
            </a:pPr>
            <a:r>
              <a:rPr lang="ru-RU" b="1" dirty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Порядок ГИА-9</a:t>
            </a:r>
          </a:p>
          <a:p>
            <a:pPr marL="82296" indent="0" algn="just">
              <a:lnSpc>
                <a:spcPct val="170000"/>
              </a:lnSpc>
              <a:buNone/>
            </a:pPr>
            <a:r>
              <a:rPr lang="ru-RU" b="1" dirty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одпункты 1-2 п. 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63 </a:t>
            </a: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  день проведения в ППЭ запрещается иметь при себе </a:t>
            </a:r>
            <a:r>
              <a:rPr lang="ru-RU" dirty="0"/>
              <a:t>средства связи, фото-, аудио- и </a:t>
            </a:r>
            <a:r>
              <a:rPr lang="ru-RU" dirty="0" smtClean="0"/>
              <a:t>видеоаппаратуру, электронно-вычислительную </a:t>
            </a:r>
            <a:r>
              <a:rPr lang="ru-RU" dirty="0"/>
              <a:t>технику</a:t>
            </a:r>
            <a:r>
              <a:rPr lang="ru-RU" dirty="0" smtClean="0"/>
              <a:t>, </a:t>
            </a:r>
            <a:r>
              <a:rPr lang="ru-RU" dirty="0"/>
              <a:t>справочные материалы, письменные заметки и иные средства хранения и передачи </a:t>
            </a:r>
            <a:r>
              <a:rPr lang="ru-RU" dirty="0" smtClean="0"/>
              <a:t>информации </a:t>
            </a:r>
            <a:r>
              <a:rPr lang="ru-RU" dirty="0"/>
              <a:t>(за исключением средств обучения и </a:t>
            </a:r>
            <a:r>
              <a:rPr lang="ru-RU" dirty="0" smtClean="0"/>
              <a:t>воспитания, </a:t>
            </a:r>
            <a:r>
              <a:rPr lang="ru-RU" dirty="0"/>
              <a:t>разрешенных к использованию для выполнения заданий КИМ по соответствующим учебным предметам)</a:t>
            </a:r>
            <a:r>
              <a:rPr lang="ru-RU" dirty="0" smtClean="0"/>
              <a:t>, </a:t>
            </a:r>
            <a:r>
              <a:rPr lang="ru-RU" dirty="0"/>
              <a:t>выносить из аудиторий и ППЭ черновики, экзаменационные материалы на бумажном и (или) электронном </a:t>
            </a:r>
            <a:r>
              <a:rPr lang="ru-RU" dirty="0" smtClean="0"/>
              <a:t>носителях (за исключением случаев, установленных пунктами 68 и 69 Порядка), фотографировать </a:t>
            </a:r>
            <a:r>
              <a:rPr lang="ru-RU" dirty="0"/>
              <a:t>экзаменационные материалы, черновики.</a:t>
            </a:r>
          </a:p>
          <a:p>
            <a:pPr marL="82296" indent="0" algn="just">
              <a:lnSpc>
                <a:spcPct val="17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287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РАЗРЕШАЕТСЯ: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052736"/>
            <a:ext cx="7498080" cy="5400600"/>
          </a:xfrm>
        </p:spPr>
        <p:txBody>
          <a:bodyPr>
            <a:normAutofit fontScale="40000" lnSpcReduction="20000"/>
          </a:bodyPr>
          <a:lstStyle/>
          <a:p>
            <a:pPr marL="82296" indent="0">
              <a:lnSpc>
                <a:spcPct val="170000"/>
              </a:lnSpc>
              <a:buNone/>
            </a:pP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Порядок ГИА-9</a:t>
            </a:r>
          </a:p>
          <a:p>
            <a:pPr marL="82296" indent="0" algn="just">
              <a:lnSpc>
                <a:spcPct val="120000"/>
              </a:lnSpc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подпункт 3 п. </a:t>
            </a: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63 </a:t>
            </a:r>
            <a:r>
              <a:rPr lang="ru-RU" sz="4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Разрешается  использование средств 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связи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, фото-, аудио- и 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видеоаппаратуры, электронно-вычислительной техники, справочных материалов, письменных заметок 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иных средств 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хранения и передачи информации </a:t>
            </a:r>
            <a:r>
              <a:rPr lang="ru-RU" sz="4000" b="1" u="sng" dirty="0" smtClean="0">
                <a:latin typeface="Calibri" pitchFamily="34" charset="0"/>
                <a:cs typeface="Calibri" pitchFamily="34" charset="0"/>
              </a:rPr>
              <a:t>только в связи со служебной необходимостью в Штабе ППЭ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руководителю 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организации, в помещениях которой организован ППЭ, или уполномоченному им 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лицу;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руководителю ППЭ; 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членам ГЭК; 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техническим специалистам; 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сотрудникам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, осуществляющим охрану правопорядка, и (или) сотрудникам органов внутренних дел (полиции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аккредитованным представителям средств массовой информации и общественным 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наблюдателям;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должностным лицам </a:t>
            </a:r>
            <a:r>
              <a:rPr lang="ru-RU" sz="4000" dirty="0" err="1">
                <a:latin typeface="Calibri" pitchFamily="34" charset="0"/>
                <a:cs typeface="Calibri" pitchFamily="34" charset="0"/>
              </a:rPr>
              <a:t>Рособрнадзора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, иным лицам, определенным </a:t>
            </a:r>
            <a:r>
              <a:rPr lang="ru-RU" sz="4000" dirty="0" err="1" smtClean="0">
                <a:latin typeface="Calibri" pitchFamily="34" charset="0"/>
                <a:cs typeface="Calibri" pitchFamily="34" charset="0"/>
              </a:rPr>
              <a:t>Рособрнадзором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должностным лицам 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>Министерства образования и науки Смоленской области.</a:t>
            </a:r>
            <a:endParaRPr lang="ru-RU" sz="4000" dirty="0">
              <a:latin typeface="Calibri" pitchFamily="34" charset="0"/>
              <a:cs typeface="Calibri" pitchFamily="34" charset="0"/>
            </a:endParaRPr>
          </a:p>
          <a:p>
            <a:pPr marL="82296" indent="0" algn="just">
              <a:lnSpc>
                <a:spcPct val="17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993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Член ГЭК: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Получает ЭМ, </a:t>
            </a:r>
            <a:r>
              <a:rPr lang="ru-RU" dirty="0" smtClean="0"/>
              <a:t>пакет </a:t>
            </a:r>
            <a:r>
              <a:rPr lang="ru-RU" dirty="0" smtClean="0"/>
              <a:t>руководителя в РЦОИ (либо уполномоченное лицо по доверенности от ОМСУ</a:t>
            </a:r>
            <a:r>
              <a:rPr lang="ru-RU" dirty="0" smtClean="0"/>
              <a:t>)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Несет ответственность за целостность, полноту и сохранность ЭМ при передаче их в ППЭ в день экзамена и из ППЭ  в </a:t>
            </a:r>
            <a:r>
              <a:rPr lang="ru-RU" b="1" dirty="0" smtClean="0">
                <a:solidFill>
                  <a:srgbClr val="FF0000"/>
                </a:solidFill>
              </a:rPr>
              <a:t>РЦОИ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О</a:t>
            </a:r>
            <a:r>
              <a:rPr lang="ru-RU" dirty="0" smtClean="0"/>
              <a:t>существляет контроль за соблюдением требований Порядка.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07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Нарушение требований Порядка: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052736"/>
            <a:ext cx="7498080" cy="5400600"/>
          </a:xfrm>
        </p:spPr>
        <p:txBody>
          <a:bodyPr>
            <a:normAutofit fontScale="77500" lnSpcReduction="20000"/>
          </a:bodyPr>
          <a:lstStyle/>
          <a:p>
            <a:pPr marL="82296" indent="0">
              <a:lnSpc>
                <a:spcPct val="170000"/>
              </a:lnSpc>
              <a:buNone/>
            </a:pP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Порядок ГИА-9</a:t>
            </a:r>
          </a:p>
          <a:p>
            <a:pPr marL="82296" indent="0" algn="just">
              <a:lnSpc>
                <a:spcPct val="120000"/>
              </a:lnSpc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п. 64. </a:t>
            </a:r>
            <a:r>
              <a:rPr lang="ru-RU" dirty="0"/>
              <a:t>Лица, допустившие нарушение требований, установленных </a:t>
            </a:r>
            <a:r>
              <a:rPr lang="ru-RU" dirty="0" smtClean="0"/>
              <a:t>пунктом  </a:t>
            </a:r>
            <a:r>
              <a:rPr lang="ru-RU" dirty="0"/>
              <a:t>63 Порядка, удаляются из ППЭ. Акт об удалении из ППЭ составляется в Штабе ППЭ в присутствии члена ГЭК, руководителя ППЭ, организатора, общественного наблюдателя (при наличии). Для этого организаторы, руководитель ППЭ или общественные наблюдатели приглашают члена ГЭК, который составляет акт об удалении из ППЭ и удаляет лиц, нарушивших Порядок, из </a:t>
            </a:r>
            <a:r>
              <a:rPr lang="ru-RU" dirty="0" smtClean="0"/>
              <a:t>ППЭ.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54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Нарушение Порядка ГИА-9</a:t>
            </a:r>
            <a:endParaRPr lang="ru-RU" dirty="0"/>
          </a:p>
        </p:txBody>
      </p:sp>
      <p:pic>
        <p:nvPicPr>
          <p:cNvPr id="2050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88843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Нарушение требований Порядка: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052736"/>
            <a:ext cx="7498080" cy="54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6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 случае удаления участника ГИА:</a:t>
            </a:r>
          </a:p>
          <a:p>
            <a:pPr>
              <a:buFont typeface="Arial" pitchFamily="34" charset="0"/>
              <a:buChar char="•"/>
            </a:pPr>
            <a:r>
              <a:rPr lang="ru-RU" sz="2600" dirty="0"/>
              <a:t>с</a:t>
            </a:r>
            <a:r>
              <a:rPr lang="ru-RU" sz="2600" dirty="0" smtClean="0"/>
              <a:t>оставление Акта об удалении (форма ППЭ-21);</a:t>
            </a:r>
          </a:p>
          <a:p>
            <a:pPr>
              <a:buFont typeface="Arial" pitchFamily="34" charset="0"/>
              <a:buChar char="•"/>
            </a:pPr>
            <a:r>
              <a:rPr lang="ru-RU" sz="2600" dirty="0"/>
              <a:t>м</a:t>
            </a:r>
            <a:r>
              <a:rPr lang="ru-RU" sz="2600" dirty="0" smtClean="0"/>
              <a:t>етка «Х» в бланке ответов № 1;</a:t>
            </a:r>
            <a:endParaRPr lang="ru-RU" sz="2600" dirty="0"/>
          </a:p>
          <a:p>
            <a:pPr>
              <a:buFont typeface="Arial" pitchFamily="34" charset="0"/>
              <a:buChar char="•"/>
            </a:pPr>
            <a:endParaRPr lang="ru-RU" sz="3600" dirty="0" smtClean="0"/>
          </a:p>
          <a:p>
            <a:pPr>
              <a:buFont typeface="Arial" pitchFamily="34" charset="0"/>
              <a:buChar char="•"/>
            </a:pPr>
            <a:endParaRPr lang="ru-RU" sz="3600" dirty="0"/>
          </a:p>
          <a:p>
            <a:pPr>
              <a:buFont typeface="Arial" pitchFamily="34" charset="0"/>
              <a:buChar char="•"/>
            </a:pPr>
            <a:r>
              <a:rPr lang="ru-RU" sz="2600" dirty="0"/>
              <a:t>о</a:t>
            </a:r>
            <a:r>
              <a:rPr lang="ru-RU" sz="2600" dirty="0" smtClean="0"/>
              <a:t>тметка в форме ППЭ 05-02</a:t>
            </a: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47881" r="31795" b="39856"/>
          <a:stretch/>
        </p:blipFill>
        <p:spPr bwMode="auto">
          <a:xfrm>
            <a:off x="760019" y="2509125"/>
            <a:ext cx="8383980" cy="127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952188" y="2509125"/>
            <a:ext cx="2360918" cy="6399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946419" y="2762674"/>
            <a:ext cx="79119" cy="148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946419" y="2762674"/>
            <a:ext cx="79119" cy="148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Елена\Desktop\Сним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8" y="4149080"/>
            <a:ext cx="79978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7769553" y="4509120"/>
            <a:ext cx="402847" cy="16561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99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Досрочное завершение экзамена по объективным причинам</a:t>
            </a:r>
          </a:p>
        </p:txBody>
      </p:sp>
      <p:pic>
        <p:nvPicPr>
          <p:cNvPr id="5" name="Picture 2" descr="C:\Users\Елена\Desktop\Сним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10" y="1406090"/>
            <a:ext cx="2743333" cy="37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943" y="1484784"/>
            <a:ext cx="4824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случае если участник ГИА по состоянию здоровья или другим объективным причинам не может завершить выполнение экзаменационной работы, он досрочно покидает ППЭ. </a:t>
            </a:r>
            <a:endParaRPr lang="ru-RU" dirty="0" smtClean="0"/>
          </a:p>
          <a:p>
            <a:pPr algn="just"/>
            <a:r>
              <a:rPr lang="ru-RU" dirty="0"/>
              <a:t>Акт о досрочном завершении экзамена по объективным причинам является документом, подтверждающим уважительность причины </a:t>
            </a:r>
            <a:r>
              <a:rPr lang="ru-RU" dirty="0" err="1"/>
              <a:t>незавершения</a:t>
            </a:r>
            <a:r>
              <a:rPr lang="ru-RU" dirty="0"/>
              <a:t> выполнения экзаменационной работы, и основанием повторного допуска такого участника ГИА к сдаче экзамена по соответствующему учебному предмету в резервные сроки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47881" r="31795" b="39856"/>
          <a:stretch/>
        </p:blipFill>
        <p:spPr bwMode="auto">
          <a:xfrm>
            <a:off x="1350879" y="5301208"/>
            <a:ext cx="7197155" cy="13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1403648" y="5877272"/>
            <a:ext cx="2232248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231951" y="6093296"/>
            <a:ext cx="58525" cy="1500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3224184" y="6054294"/>
            <a:ext cx="66292" cy="1890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5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Руководитель ППЭ заблаговременно проводит </a:t>
            </a:r>
            <a:r>
              <a:rPr lang="ru-RU" sz="2400" b="1" i="1" dirty="0" smtClean="0">
                <a:solidFill>
                  <a:srgbClr val="FF0000"/>
                </a:solidFill>
              </a:rPr>
              <a:t>инструктаж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u="sng" dirty="0" smtClean="0">
                <a:solidFill>
                  <a:srgbClr val="FF0000"/>
                </a:solidFill>
              </a:rPr>
              <a:t>под подпись </a:t>
            </a:r>
            <a:r>
              <a:rPr lang="ru-RU" sz="2400" b="1" i="1" dirty="0" smtClean="0">
                <a:solidFill>
                  <a:schemeClr val="tx1"/>
                </a:solidFill>
              </a:rPr>
              <a:t>со всеми работниками ППЭ по порядку и процедуре проведения ГИА и знакомит: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Calibri" pitchFamily="34" charset="0"/>
                <a:cs typeface="Calibri" pitchFamily="34" charset="0"/>
              </a:rPr>
              <a:t>с нормативными правовыми документами, регламентирующими проведение ГИА;</a:t>
            </a:r>
          </a:p>
          <a:p>
            <a:pPr algn="just"/>
            <a:r>
              <a:rPr lang="ru-RU" sz="2800" dirty="0" smtClean="0">
                <a:latin typeface="Calibri" pitchFamily="34" charset="0"/>
                <a:cs typeface="Calibri" pitchFamily="34" charset="0"/>
              </a:rPr>
              <a:t>с инструкциями, определяющими порядок работы организаторов и других лиц, привлекаемых к проведению ГИА в ППЭ;</a:t>
            </a:r>
          </a:p>
          <a:p>
            <a:pPr algn="just"/>
            <a:r>
              <a:rPr lang="ru-RU" sz="2800" dirty="0" smtClean="0">
                <a:latin typeface="Calibri" pitchFamily="34" charset="0"/>
                <a:cs typeface="Calibri" pitchFamily="34" charset="0"/>
              </a:rPr>
              <a:t>с правилами заполнения бланков ОГЭ и ГВЭ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.</a:t>
            </a:r>
            <a:endParaRPr lang="ru-RU" sz="28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Действия руководителя ППЭ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1. Проверить готовность ППЭ.</a:t>
            </a:r>
          </a:p>
          <a:p>
            <a:pPr algn="just"/>
            <a:r>
              <a:rPr lang="ru-RU" dirty="0" smtClean="0"/>
              <a:t>2. Получить в Штабе ППЭ от члена ГЭК ЭМ и пакет руководителя.</a:t>
            </a:r>
            <a:endParaRPr lang="ru-RU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3. Назначить ответственного за регистрацию лиц, привлекаемых к проведению экзаменов в ППЭ,                 </a:t>
            </a:r>
            <a:r>
              <a:rPr lang="ru-RU" b="1" dirty="0" smtClean="0">
                <a:solidFill>
                  <a:srgbClr val="FF0000"/>
                </a:solidFill>
              </a:rPr>
              <a:t>в соответствии с формой ППЭ-07</a:t>
            </a:r>
            <a:r>
              <a:rPr lang="ru-RU" dirty="0" smtClean="0"/>
              <a:t>, обеспечить регистрацию.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98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ГИА-9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27585" y="1268760"/>
            <a:ext cx="7992888" cy="485740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Письмо Рособрнадзора от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22.01.2025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04-15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 методических документах, рекомендуемых к использованию при организации и проведении государственной итоговой аттестации по образовательным программам основного общего и среднего общего образования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году:</a:t>
            </a:r>
          </a:p>
          <a:p>
            <a:pPr algn="just"/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Приложение № 1  «Методические рекомендации по подготовке и проведению государственной итоговой аттестации по образовательным программам основного общего образования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году»</a:t>
            </a:r>
          </a:p>
          <a:p>
            <a:pPr algn="just"/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Приложение №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15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«Методические рекомендации по организации и проведению государственной итоговой аттестации по образовательным программам основного общего и среднего общего образования для лиц с ограниченными возможностями здоровья, детей-инвалидов и инвалидов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году»</a:t>
            </a:r>
            <a:endParaRPr lang="ru-RU" sz="2200" b="1" dirty="0"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5240" y="1510443"/>
            <a:ext cx="468052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60648"/>
            <a:ext cx="7498080" cy="48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4. Произвести в форме ППЭ-07 назначение ответственных организаторов в аудиториях ППЭ, дежурных на входе в ППЭ и в коридорах ППЭ.</a:t>
            </a:r>
          </a:p>
          <a:p>
            <a:pPr algn="just"/>
            <a:r>
              <a:rPr lang="ru-RU" dirty="0" smtClean="0"/>
              <a:t>В случае необходимости замены организаторов произвести корректировку </a:t>
            </a:r>
            <a:r>
              <a:rPr lang="ru-RU" dirty="0"/>
              <a:t>и заполнить </a:t>
            </a:r>
            <a:endParaRPr lang="ru-RU" dirty="0" smtClean="0"/>
          </a:p>
          <a:p>
            <a:pPr marL="82296" indent="0" algn="just">
              <a:buNone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форму </a:t>
            </a:r>
            <a:r>
              <a:rPr lang="ru-RU" dirty="0">
                <a:solidFill>
                  <a:srgbClr val="FF0000"/>
                </a:solidFill>
              </a:rPr>
              <a:t>ППЭ-19 </a:t>
            </a:r>
            <a:r>
              <a:rPr lang="ru-RU" dirty="0" smtClean="0"/>
              <a:t>«Контроль </a:t>
            </a:r>
            <a:r>
              <a:rPr lang="ru-RU" dirty="0"/>
              <a:t>изменения </a:t>
            </a:r>
            <a:r>
              <a:rPr lang="ru-RU" dirty="0" smtClean="0"/>
              <a:t>   состава </a:t>
            </a:r>
            <a:r>
              <a:rPr lang="ru-RU" dirty="0"/>
              <a:t>работников в день </a:t>
            </a:r>
            <a:r>
              <a:rPr lang="ru-RU" dirty="0" smtClean="0"/>
              <a:t>экзамена».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3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686" t="19743" r="43266" b="20257"/>
          <a:stretch/>
        </p:blipFill>
        <p:spPr bwMode="auto">
          <a:xfrm>
            <a:off x="1115616" y="188640"/>
            <a:ext cx="7920880" cy="62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1403648" y="1700808"/>
            <a:ext cx="1512168" cy="21602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170080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</a:rPr>
              <a:t>Организатор вне аудитории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07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Бланки ОГЭ </a:t>
            </a:r>
            <a:r>
              <a:rPr lang="ru-RU" dirty="0" smtClean="0">
                <a:solidFill>
                  <a:srgbClr val="002060"/>
                </a:solidFill>
              </a:rPr>
              <a:t>2025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Елена\Desktop\Сним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8" y="1124744"/>
            <a:ext cx="292913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Снимок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483081" cy="41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Снимо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14974"/>
            <a:ext cx="4547964" cy="10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411760" y="4941167"/>
            <a:ext cx="1512168" cy="33528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164288" y="4797152"/>
            <a:ext cx="1512168" cy="25202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779912" y="5445224"/>
            <a:ext cx="2736304" cy="9361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4067944" y="5711741"/>
            <a:ext cx="66292" cy="1385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067944" y="5711741"/>
            <a:ext cx="66292" cy="129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04048" y="578100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подпись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8056" y="5661248"/>
            <a:ext cx="7884581" cy="720080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Нарушать комплектацию индивидуального комплекта категорически ЗАПРЕЩЕНО!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64" t="8205" r="1596" b="5384"/>
          <a:stretch/>
        </p:blipFill>
        <p:spPr bwMode="auto">
          <a:xfrm>
            <a:off x="1151915" y="260649"/>
            <a:ext cx="7776864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6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Контрольный лист ОГЭ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1763" t="17949" r="23878" b="9400"/>
          <a:stretch/>
        </p:blipFill>
        <p:spPr bwMode="auto">
          <a:xfrm>
            <a:off x="1331640" y="1268760"/>
            <a:ext cx="7499350" cy="4121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58924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Нарушать комплектацию </a:t>
            </a:r>
            <a:r>
              <a:rPr lang="ru-RU" b="1" dirty="0" smtClean="0">
                <a:solidFill>
                  <a:srgbClr val="FF0000"/>
                </a:solidFill>
              </a:rPr>
              <a:t>индивидуального комплекта категорически </a:t>
            </a:r>
            <a:r>
              <a:rPr lang="ru-RU" b="1" dirty="0">
                <a:solidFill>
                  <a:srgbClr val="FF0000"/>
                </a:solidFill>
              </a:rPr>
              <a:t>ЗАПРЕЩЕНО!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555776" y="4005064"/>
            <a:ext cx="2232248" cy="1584176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44" t="8462" r="1597" b="5385"/>
          <a:stretch/>
        </p:blipFill>
        <p:spPr bwMode="auto">
          <a:xfrm>
            <a:off x="1475656" y="620688"/>
            <a:ext cx="7488832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59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5006" y="5157192"/>
            <a:ext cx="7498080" cy="1451248"/>
          </a:xfrm>
        </p:spPr>
        <p:txBody>
          <a:bodyPr>
            <a:normAutofit fontScale="85000" lnSpcReduction="10000"/>
          </a:bodyPr>
          <a:lstStyle/>
          <a:p>
            <a:pPr marL="82296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 компьютерах не должно быть материалов прошлых лет, обучающих материалов, материалов тренировочных экзаменов!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45" t="8718" r="1756" b="6923"/>
          <a:stretch/>
        </p:blipFill>
        <p:spPr bwMode="auto">
          <a:xfrm>
            <a:off x="1403648" y="260648"/>
            <a:ext cx="7272806" cy="4752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/>
          <p:cNvSpPr/>
          <p:nvPr/>
        </p:nvSpPr>
        <p:spPr>
          <a:xfrm>
            <a:off x="7092280" y="3609020"/>
            <a:ext cx="720080" cy="4413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63888" y="338328"/>
            <a:ext cx="5122912" cy="1252728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односторонние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26155" t="16879" r="45900" b="11147"/>
          <a:stretch/>
        </p:blipFill>
        <p:spPr bwMode="auto">
          <a:xfrm>
            <a:off x="2688282" y="1453228"/>
            <a:ext cx="3275366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628800"/>
            <a:ext cx="122413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6333" t="14331" r="45363" b="14013"/>
          <a:stretch/>
        </p:blipFill>
        <p:spPr bwMode="auto">
          <a:xfrm>
            <a:off x="218820" y="1453228"/>
            <a:ext cx="3240360" cy="5048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25975" t="23885" r="45542" b="4778"/>
          <a:stretch/>
        </p:blipFill>
        <p:spPr bwMode="auto">
          <a:xfrm>
            <a:off x="5436096" y="1477783"/>
            <a:ext cx="3437473" cy="5048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643040" y="200500"/>
            <a:ext cx="284958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Бланки ОГЭ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187624" y="1453228"/>
            <a:ext cx="1512168" cy="53561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084168" y="1477783"/>
            <a:ext cx="2376264" cy="53561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456910" y="1525236"/>
            <a:ext cx="1979186" cy="53561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2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Бланки заполняются </a:t>
            </a:r>
            <a:r>
              <a:rPr lang="ru-RU" dirty="0" err="1" smtClean="0"/>
              <a:t>гелевой</a:t>
            </a:r>
            <a:r>
              <a:rPr lang="ru-RU" dirty="0" smtClean="0"/>
              <a:t> или капиллярной ручкой!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40004"/>
            <a:ext cx="4145012" cy="233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5008848" cy="288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84" y="836712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3962" y="4551511"/>
            <a:ext cx="25903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ЧЕРНИЛА</a:t>
            </a:r>
          </a:p>
          <a:p>
            <a:pPr algn="ctr"/>
            <a:r>
              <a:rPr lang="ru-RU" sz="4000" b="1" u="sng" dirty="0" smtClean="0"/>
              <a:t>ЧЁРНОГО</a:t>
            </a:r>
            <a:r>
              <a:rPr lang="ru-RU" sz="4000" b="1" dirty="0" smtClean="0"/>
              <a:t> </a:t>
            </a:r>
          </a:p>
          <a:p>
            <a:pPr algn="ctr"/>
            <a:r>
              <a:rPr lang="ru-RU" sz="4000" b="1" dirty="0" smtClean="0"/>
              <a:t>ЦВЕТА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406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4680520" cy="624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5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72554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Приказы Министерства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науки Смоленской области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115616" y="1844824"/>
            <a:ext cx="7848872" cy="442535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от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25.02.2025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204-ОД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«Об утверждении Положения об организации общественного наблюдения при проведении государственной итоговой аттестации по образовательным программам основного общего и среднего общего образования в Смоленской области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году»</a:t>
            </a:r>
          </a:p>
          <a:p>
            <a:pPr algn="just"/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т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28.03.2025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339-ОД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«Об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утверждении инструкций для лиц, привлекаемых к подготовке и проведению государственной итоговой аттестации по образовательным программам основного общего образования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в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Смоленской области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году»</a:t>
            </a:r>
          </a:p>
          <a:p>
            <a:pPr algn="just"/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т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26.03.2025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317-ОД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«О создании государственной экзаменационной комиссии Смоленской области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по проведению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государственной итоговой аттестации по образовательным программам основного общего образования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»</a:t>
            </a:r>
            <a:endParaRPr lang="ru-RU" sz="2200" b="1" dirty="0"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ДБО №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448280"/>
            <a:ext cx="3915956" cy="5005056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ru-RU" sz="3200" dirty="0" smtClean="0"/>
              <a:t>ДБО </a:t>
            </a:r>
            <a:r>
              <a:rPr lang="ru-RU" sz="3200" dirty="0"/>
              <a:t>№2 не привязан к предмету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Запрещается </a:t>
            </a:r>
            <a:r>
              <a:rPr lang="ru-RU" sz="3600" b="1" dirty="0">
                <a:solidFill>
                  <a:srgbClr val="FF0000"/>
                </a:solidFill>
              </a:rPr>
              <a:t>копирование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ДБО № 2!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268760"/>
            <a:ext cx="3804649" cy="536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93" y="1988840"/>
            <a:ext cx="1112743" cy="36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93" y="1283317"/>
            <a:ext cx="723161" cy="70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9" y="1298869"/>
            <a:ext cx="288032" cy="105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1262364"/>
            <a:ext cx="1440160" cy="18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ДБО №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1262364"/>
            <a:ext cx="1440160" cy="18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44302"/>
          <a:stretch/>
        </p:blipFill>
        <p:spPr bwMode="auto">
          <a:xfrm>
            <a:off x="1331641" y="4162882"/>
            <a:ext cx="7488832" cy="237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000"/>
          <a:stretch/>
        </p:blipFill>
        <p:spPr bwMode="auto">
          <a:xfrm>
            <a:off x="1583161" y="1448279"/>
            <a:ext cx="7560839" cy="228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779912" y="2428470"/>
            <a:ext cx="3528392" cy="56848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301208"/>
            <a:ext cx="432048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31641" y="1262364"/>
            <a:ext cx="1656184" cy="1446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1511300" cy="159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4" y="282171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11960" y="2852936"/>
            <a:ext cx="3096344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/>
                </a:solidFill>
              </a:rPr>
              <a:t>Выдача дополнительного бланка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24744"/>
            <a:ext cx="7498080" cy="1621160"/>
          </a:xfrm>
        </p:spPr>
        <p:txBody>
          <a:bodyPr/>
          <a:lstStyle/>
          <a:p>
            <a:r>
              <a:rPr lang="ru-RU" dirty="0" smtClean="0"/>
              <a:t>Небольшое количество ДБО № 2 выдается в аудитории </a:t>
            </a:r>
            <a:r>
              <a:rPr lang="ru-RU" b="1" dirty="0" smtClean="0">
                <a:solidFill>
                  <a:srgbClr val="FF0000"/>
                </a:solidFill>
              </a:rPr>
              <a:t>до начала </a:t>
            </a:r>
            <a:r>
              <a:rPr lang="ru-RU" dirty="0" smtClean="0"/>
              <a:t>экзамена вместе с ЭМ</a:t>
            </a:r>
            <a:endParaRPr lang="ru-RU" dirty="0"/>
          </a:p>
        </p:txBody>
      </p:sp>
      <p:pic>
        <p:nvPicPr>
          <p:cNvPr id="4" name="Объект 5"/>
          <p:cNvPicPr>
            <a:picLocks/>
          </p:cNvPicPr>
          <p:nvPr/>
        </p:nvPicPr>
        <p:blipFill rotWithShape="1">
          <a:blip r:embed="rId2"/>
          <a:srcRect l="8974" t="19234" r="9775" b="39994"/>
          <a:stretch/>
        </p:blipFill>
        <p:spPr bwMode="auto">
          <a:xfrm>
            <a:off x="1043608" y="2868563"/>
            <a:ext cx="5328592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5508104" y="4077072"/>
            <a:ext cx="432048" cy="504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 descr="C:\Users\Елена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04864"/>
            <a:ext cx="2671104" cy="391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619671" y="188640"/>
            <a:ext cx="7055355" cy="6480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+mn-ea"/>
                <a:cs typeface="Arial" charset="0"/>
              </a:rPr>
              <a:t>Выдача ДБО № 2</a:t>
            </a:r>
            <a:endParaRPr lang="ru-RU" sz="3200" b="1" cap="all" dirty="0">
              <a:solidFill>
                <a:srgbClr val="002060"/>
              </a:solidFill>
              <a:latin typeface="Cambria" panose="02040503050406030204" pitchFamily="18" charset="0"/>
              <a:ea typeface="+mn-ea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3537" y="1052736"/>
            <a:ext cx="7811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Если участнику </a:t>
            </a:r>
            <a:r>
              <a:rPr lang="ru-RU" sz="2000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ВЫДАЕТСЯ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ДБО № 2, 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переносит номер ДБО № 2 на лист 2 бланка ответов №2: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1"/>
          <a:stretch/>
        </p:blipFill>
        <p:spPr>
          <a:xfrm>
            <a:off x="6144181" y="2168289"/>
            <a:ext cx="2703318" cy="3005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8144678" y="2435747"/>
            <a:ext cx="504056" cy="33548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9612" y="2924944"/>
            <a:ext cx="1080120" cy="26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031090" y="2961370"/>
            <a:ext cx="1116974" cy="26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3467267"/>
            <a:ext cx="25202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Номер листа 2 впечатан автоматически и связывает две страницы бланка №2 между собой</a:t>
            </a:r>
            <a:endParaRPr lang="ru-RU" b="1" dirty="0"/>
          </a:p>
        </p:txBody>
      </p:sp>
      <p:pic>
        <p:nvPicPr>
          <p:cNvPr id="21" name="Рисунок 20"/>
          <p:cNvPicPr/>
          <p:nvPr/>
        </p:nvPicPr>
        <p:blipFill rotWithShape="1">
          <a:blip r:embed="rId3"/>
          <a:srcRect l="25975" t="23885" r="45542" b="30735"/>
          <a:stretch/>
        </p:blipFill>
        <p:spPr bwMode="auto">
          <a:xfrm>
            <a:off x="3091290" y="2082125"/>
            <a:ext cx="3018916" cy="3211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Объект 6"/>
          <p:cNvPicPr/>
          <p:nvPr/>
        </p:nvPicPr>
        <p:blipFill rotWithShape="1">
          <a:blip r:embed="rId4"/>
          <a:srcRect l="26155" t="16879" r="45900" b="69148"/>
          <a:stretch/>
        </p:blipFill>
        <p:spPr bwMode="auto">
          <a:xfrm>
            <a:off x="467545" y="2072154"/>
            <a:ext cx="2736304" cy="1126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ая выноска 22"/>
          <p:cNvSpPr/>
          <p:nvPr/>
        </p:nvSpPr>
        <p:spPr>
          <a:xfrm rot="10800000">
            <a:off x="467540" y="3458620"/>
            <a:ext cx="2520279" cy="2005798"/>
          </a:xfrm>
          <a:prstGeom prst="wedgeRectCallout">
            <a:avLst>
              <a:gd name="adj1" fmla="val -194"/>
              <a:gd name="adj2" fmla="val 706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Развернутая стрелка 23"/>
          <p:cNvSpPr/>
          <p:nvPr/>
        </p:nvSpPr>
        <p:spPr>
          <a:xfrm flipH="1">
            <a:off x="4427984" y="1986916"/>
            <a:ext cx="2411015" cy="83568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158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43623" y="5174041"/>
            <a:ext cx="3401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Вписываем номер ДБО на лист 2 бланка №2, указываем № листа на ДБО.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Нумерация листов ДБО начинается с №3.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210991" y="2760751"/>
            <a:ext cx="1080120" cy="2683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259632" y="2603490"/>
            <a:ext cx="1296144" cy="357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031090" y="2537058"/>
            <a:ext cx="1296144" cy="357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" name="Прямая со стрелкой 2"/>
          <p:cNvCxnSpPr>
            <a:stCxn id="5" idx="5"/>
          </p:cNvCxnSpPr>
          <p:nvPr/>
        </p:nvCxnSpPr>
        <p:spPr>
          <a:xfrm>
            <a:off x="2365960" y="2908960"/>
            <a:ext cx="981904" cy="12016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347864" y="2822598"/>
            <a:ext cx="792088" cy="2729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39952" y="2568117"/>
            <a:ext cx="1187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2749900119143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3" grpId="0" animBg="1"/>
      <p:bldP spid="24" grpId="0" animBg="1"/>
      <p:bldP spid="25" grpId="0"/>
      <p:bldP spid="26" grpId="0" animBg="1"/>
      <p:bldP spid="5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32040" y="332656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mbria" panose="02040503050406030204" pitchFamily="18" charset="0"/>
              </a:rPr>
              <a:t>Если ДБО участнику не выдаётся, то это поле остается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4632" y="1108674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пустым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765959" y="1779722"/>
            <a:ext cx="4330824" cy="122413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/>
              <a:buNone/>
            </a:pPr>
            <a:r>
              <a:rPr lang="ru-RU" sz="2400" b="1" cap="all" dirty="0" smtClean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Категорически запрещается писать на оборотной стороне бланков ответов №2, </a:t>
            </a:r>
          </a:p>
          <a:p>
            <a:pPr marL="0" indent="0" algn="ctr">
              <a:buFont typeface="Georgia"/>
              <a:buNone/>
            </a:pPr>
            <a:r>
              <a:rPr lang="ru-RU" sz="2400" b="1" cap="all" dirty="0" smtClean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в т.ч. ДБО №2</a:t>
            </a:r>
            <a:endParaRPr lang="ru-RU" sz="2400" b="1" cap="all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25975" t="23885" r="45542" b="4778"/>
          <a:stretch/>
        </p:blipFill>
        <p:spPr bwMode="auto">
          <a:xfrm>
            <a:off x="539552" y="764704"/>
            <a:ext cx="3437473" cy="5048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вал 2"/>
          <p:cNvSpPr/>
          <p:nvPr/>
        </p:nvSpPr>
        <p:spPr>
          <a:xfrm>
            <a:off x="1619672" y="1196752"/>
            <a:ext cx="1440160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 стрелкой 12"/>
          <p:cNvCxnSpPr>
            <a:endCxn id="3" idx="5"/>
          </p:cNvCxnSpPr>
          <p:nvPr/>
        </p:nvCxnSpPr>
        <p:spPr>
          <a:xfrm flipH="1">
            <a:off x="2848925" y="1124744"/>
            <a:ext cx="2083115" cy="4407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16016" y="3212976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Бланки ОГЭ и бланки ГВЭ односторонние!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\\Erbd67\$методический отдел\$$Татьяна Витальевна\образец\image0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3390"/>
            <a:ext cx="7344816" cy="2471554"/>
          </a:xfrm>
          <a:prstGeom prst="rect">
            <a:avLst/>
          </a:prstGeom>
          <a:noFill/>
          <a:ln>
            <a:solidFill>
              <a:srgbClr val="002060"/>
            </a:solidFill>
          </a:ln>
          <a:extLst/>
        </p:spPr>
      </p:pic>
      <p:pic>
        <p:nvPicPr>
          <p:cNvPr id="6" name="Picture 3" descr="C:\Users\User\Desktop\образец\image0008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09" y="4791987"/>
            <a:ext cx="5848350" cy="2018030"/>
          </a:xfrm>
          <a:prstGeom prst="rect">
            <a:avLst/>
          </a:prstGeom>
          <a:noFill/>
          <a:ln>
            <a:solidFill>
              <a:srgbClr val="002060"/>
            </a:solidFill>
          </a:ln>
          <a:extLst/>
        </p:spPr>
      </p:pic>
      <p:pic>
        <p:nvPicPr>
          <p:cNvPr id="8" name="Picture 4" descr="C:\Users\User\Desktop\образец\image0009.tif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74" y="2697639"/>
            <a:ext cx="6192688" cy="2232248"/>
          </a:xfrm>
          <a:prstGeom prst="rect">
            <a:avLst/>
          </a:prstGeom>
          <a:noFill/>
          <a:ln>
            <a:solidFill>
              <a:srgbClr val="002060"/>
            </a:solidFill>
          </a:ln>
          <a:extLst/>
        </p:spPr>
      </p:pic>
      <p:sp>
        <p:nvSpPr>
          <p:cNvPr id="9" name="Овал 8"/>
          <p:cNvSpPr/>
          <p:nvPr/>
        </p:nvSpPr>
        <p:spPr>
          <a:xfrm>
            <a:off x="1691680" y="2060849"/>
            <a:ext cx="225025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78358" y="3645024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2106000257722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9832" y="5517232"/>
            <a:ext cx="20882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379925" y="4221088"/>
            <a:ext cx="3052489" cy="335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01725" y="1196752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67       01      РУС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5049" y="142755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 rot="16200000" flipV="1">
            <a:off x="3461697" y="4874981"/>
            <a:ext cx="960467" cy="324036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endCxn id="10" idx="0"/>
          </p:cNvCxnSpPr>
          <p:nvPr/>
        </p:nvCxnSpPr>
        <p:spPr>
          <a:xfrm>
            <a:off x="3941932" y="2312879"/>
            <a:ext cx="1691550" cy="1332145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4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БЛАНКИ ОГЭ.</a:t>
            </a:r>
            <a:br>
              <a:rPr lang="ru-RU" dirty="0" smtClean="0"/>
            </a:br>
            <a:r>
              <a:rPr lang="ru-RU" dirty="0" smtClean="0"/>
              <a:t>Бланк регистрации </a:t>
            </a:r>
            <a:br>
              <a:rPr lang="ru-RU" dirty="0" smtClean="0"/>
            </a:br>
            <a:r>
              <a:rPr lang="ru-RU" dirty="0" smtClean="0"/>
              <a:t>иностранных языков (устный)</a:t>
            </a:r>
            <a:endParaRPr lang="ru-RU" dirty="0"/>
          </a:p>
        </p:txBody>
      </p:sp>
      <p:pic>
        <p:nvPicPr>
          <p:cNvPr id="2050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700808"/>
            <a:ext cx="3756918" cy="489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700808"/>
            <a:ext cx="360041" cy="8640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7051" y="1700064"/>
            <a:ext cx="588565" cy="4320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0301" y="2132112"/>
            <a:ext cx="936104" cy="360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Елена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5157192"/>
            <a:ext cx="5157539" cy="7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627784" y="5733256"/>
            <a:ext cx="963141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11560" y="6165304"/>
            <a:ext cx="3672409" cy="426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0925" y="5229200"/>
            <a:ext cx="5157539" cy="7200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572000" y="2780928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Заполняется ответственным организатором </a:t>
            </a:r>
            <a:r>
              <a:rPr lang="ru-RU" sz="2400" b="1" u="sng" dirty="0" smtClean="0">
                <a:solidFill>
                  <a:srgbClr val="FF0000"/>
                </a:solidFill>
              </a:rPr>
              <a:t>ТОЛЬКО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</a:rPr>
              <a:t>в случае, если участник ГИА удален или не завершил экзамен по объективным причинам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9354" y="2132856"/>
            <a:ext cx="814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</a:rPr>
              <a:t>подпись</a:t>
            </a:r>
            <a:endParaRPr lang="ru-RU" sz="14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77281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Подпись участника ГИА-9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endCxn id="13" idx="1"/>
          </p:cNvCxnSpPr>
          <p:nvPr/>
        </p:nvCxnSpPr>
        <p:spPr>
          <a:xfrm flipV="1">
            <a:off x="3779912" y="1957482"/>
            <a:ext cx="792088" cy="3546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99992" y="609329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 ЗАПОЛНЯЕТСЯ!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81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Отчетные формы ППЭ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6925"/>
            <a:ext cx="7431088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1916832"/>
            <a:ext cx="3096344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779912" y="3068960"/>
            <a:ext cx="1872208" cy="19442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87624" y="5157192"/>
            <a:ext cx="40324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0" y="435190"/>
            <a:ext cx="4198598" cy="594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6530" y="65858"/>
            <a:ext cx="338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/>
              <a:t>Форма </a:t>
            </a:r>
            <a:r>
              <a:rPr lang="ru-RU" b="1" dirty="0"/>
              <a:t>ППЭ-12-04 МАШ </a:t>
            </a:r>
            <a:r>
              <a:rPr lang="ru-RU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2430" y="2006743"/>
            <a:ext cx="6361804" cy="36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Номер бланка ответов № 1 (13 знаков)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2861696" y="2047134"/>
            <a:ext cx="1860734" cy="14432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60032" y="1060667"/>
            <a:ext cx="375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</a:rPr>
              <a:t>Обязательно</a:t>
            </a:r>
            <a:r>
              <a:rPr lang="ru-RU" sz="2400" dirty="0" smtClean="0">
                <a:solidFill>
                  <a:srgbClr val="FF0000"/>
                </a:solidFill>
              </a:rPr>
              <a:t> ставится номер страницы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4211960" y="1314056"/>
            <a:ext cx="756083" cy="987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04756" y="105915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" y="2691167"/>
            <a:ext cx="35353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644008" y="2416464"/>
            <a:ext cx="3888432" cy="3365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ЗАПРЕЩАЕТСЯ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latin typeface="+mj-lt"/>
                <a:ea typeface="+mj-ea"/>
                <a:cs typeface="+mj-cs"/>
              </a:rPr>
              <a:t>г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асить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ведомость знаком«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lang="ru-RU" sz="3200" dirty="0" smtClean="0">
                <a:latin typeface="+mj-lt"/>
                <a:ea typeface="+mj-ea"/>
                <a:cs typeface="+mj-cs"/>
              </a:rPr>
              <a:t>, если она полностью/частично не заполнена!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4512" y="116632"/>
            <a:ext cx="401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709962" y="379623"/>
            <a:ext cx="511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Копируется в день проведения </a:t>
            </a:r>
            <a:r>
              <a:rPr lang="ru-RU" b="1" u="sng" dirty="0" smtClean="0">
                <a:solidFill>
                  <a:srgbClr val="FF0000"/>
                </a:solidFill>
              </a:rPr>
              <a:t>соответствующего</a:t>
            </a:r>
            <a:r>
              <a:rPr lang="ru-RU" dirty="0" smtClean="0">
                <a:solidFill>
                  <a:srgbClr val="FF0000"/>
                </a:solidFill>
              </a:rPr>
              <a:t> экзамена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76179"/>
            <a:ext cx="1080120" cy="188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4283968" y="702788"/>
            <a:ext cx="684075" cy="13392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131840" y="1025954"/>
            <a:ext cx="122413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72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bright="13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13" b="31266"/>
          <a:stretch/>
        </p:blipFill>
        <p:spPr bwMode="auto">
          <a:xfrm>
            <a:off x="755183" y="2492896"/>
            <a:ext cx="8136904" cy="383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187624" y="3645024"/>
            <a:ext cx="3744416" cy="252028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97552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Приказы Министерства образования и науки Смоленской области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27584" y="1844824"/>
            <a:ext cx="7992888" cy="4425355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т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28.03.2025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340-ОД</a:t>
            </a:r>
            <a:r>
              <a:rPr lang="ru-RU" sz="2200" b="1" dirty="0" smtClean="0">
                <a:solidFill>
                  <a:srgbClr val="FF0000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«Об определении мест расположения пунктов проведения экзаменов при проведении государственной итоговой аттестации по образовательным программам основного общего образования в Смоленской области в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2025 </a:t>
            </a:r>
            <a:r>
              <a:rPr lang="ru-RU" sz="2200" b="1" dirty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»</a:t>
            </a:r>
          </a:p>
          <a:p>
            <a:pPr algn="just"/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от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23.04.2024 </a:t>
            </a:r>
            <a:r>
              <a:rPr lang="ru-RU" sz="2200" b="1" dirty="0" smtClean="0"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410-ОД «Об утверждении Порядка организации видеонаблюдения при проведении государственной итоговой аттестации по образовательным программам основного общего образования в Смоленской области»</a:t>
            </a:r>
            <a:endParaRPr lang="ru-RU" sz="2200" b="1" dirty="0"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31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44701" b="29254"/>
          <a:stretch/>
        </p:blipFill>
        <p:spPr bwMode="auto">
          <a:xfrm>
            <a:off x="1766421" y="1903713"/>
            <a:ext cx="6453962" cy="454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28" y="2708917"/>
            <a:ext cx="1079055" cy="7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1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brightnessContrast bright="47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04" r="43918" b="44328"/>
          <a:stretch/>
        </p:blipFill>
        <p:spPr bwMode="auto">
          <a:xfrm>
            <a:off x="1343199" y="2420888"/>
            <a:ext cx="6837528" cy="334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85" y="3674254"/>
            <a:ext cx="2473126" cy="83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2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brightnessContrast bright="35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92" r="47276" b="41493"/>
          <a:stretch/>
        </p:blipFill>
        <p:spPr bwMode="auto">
          <a:xfrm>
            <a:off x="1357158" y="2222350"/>
            <a:ext cx="6428096" cy="338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177908"/>
            <a:ext cx="95021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94824"/>
            <a:ext cx="633165" cy="67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85" y="2293577"/>
            <a:ext cx="1023019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94037"/>
            <a:ext cx="6334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29552" cy="64294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Форма ППЭ 13-02 МАШ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46010" y="1447800"/>
            <a:ext cx="687752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3394067" y="4035429"/>
            <a:ext cx="321471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42844" y="364331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ЗАПРЕЩАЕТСЯ!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sz="2400" dirty="0" smtClean="0"/>
              <a:t>Гасить ведомость знаком «</a:t>
            </a:r>
            <a:r>
              <a:rPr lang="en-US" sz="2400" dirty="0" smtClean="0"/>
              <a:t>Z</a:t>
            </a:r>
            <a:r>
              <a:rPr lang="ru-RU" sz="2400" dirty="0" smtClean="0"/>
              <a:t>», если она полностью не заполнена!</a:t>
            </a:r>
            <a:endParaRPr lang="ru-RU" sz="2400" dirty="0"/>
          </a:p>
        </p:txBody>
      </p:sp>
      <p:sp>
        <p:nvSpPr>
          <p:cNvPr id="3" name="Овал 2"/>
          <p:cNvSpPr/>
          <p:nvPr/>
        </p:nvSpPr>
        <p:spPr>
          <a:xfrm>
            <a:off x="2428844" y="5085184"/>
            <a:ext cx="3151268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26763" y="5085184"/>
            <a:ext cx="1669573" cy="23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Форма ППЭ-18МАШ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06893"/>
            <a:ext cx="4291012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1772816"/>
            <a:ext cx="115212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843808" y="2132856"/>
            <a:ext cx="1008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860032" y="2132856"/>
            <a:ext cx="1008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79712" y="4869160"/>
            <a:ext cx="316835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80916" y="597593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</a:rPr>
              <a:t>подпись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4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Неявка общественного наблюдателя и другие ситуации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3932" t="22124" r="69739" b="15551"/>
          <a:stretch/>
        </p:blipFill>
        <p:spPr bwMode="auto">
          <a:xfrm>
            <a:off x="971600" y="1400893"/>
            <a:ext cx="3244797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4509120"/>
            <a:ext cx="3240360" cy="1728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4070" t="62733" r="69739" b="15265"/>
          <a:stretch/>
        </p:blipFill>
        <p:spPr bwMode="auto">
          <a:xfrm>
            <a:off x="827584" y="1412776"/>
            <a:ext cx="7848872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09854" y="2687251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Иванова М.И.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44408" y="162880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21328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подпись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4674" y="26872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подпись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Упаковка материалов в ППЭ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Поаудиторно</a:t>
            </a:r>
            <a:r>
              <a:rPr lang="ru-RU" dirty="0" smtClean="0"/>
              <a:t> в ВДП</a:t>
            </a:r>
          </a:p>
          <a:p>
            <a:pPr lvl="1"/>
            <a:r>
              <a:rPr lang="ru-RU" dirty="0" smtClean="0"/>
              <a:t>бланки № 1 (вся аудитория)</a:t>
            </a:r>
          </a:p>
          <a:p>
            <a:pPr lvl="1"/>
            <a:r>
              <a:rPr lang="ru-RU" dirty="0" smtClean="0"/>
              <a:t>бланки № 2 + ДБО № 2 (вс</a:t>
            </a:r>
            <a:r>
              <a:rPr lang="ru-RU" dirty="0"/>
              <a:t>я</a:t>
            </a:r>
            <a:r>
              <a:rPr lang="ru-RU" dirty="0" smtClean="0"/>
              <a:t> аудитория)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4369" t="15327" r="2612" b="36374"/>
          <a:stretch/>
        </p:blipFill>
        <p:spPr bwMode="auto">
          <a:xfrm>
            <a:off x="1115616" y="3284984"/>
            <a:ext cx="7704856" cy="2985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7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509520" cy="85725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Передача ЭМ из ППЭ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3562" y="1124744"/>
            <a:ext cx="7860926" cy="4518834"/>
          </a:xfrm>
        </p:spPr>
        <p:txBody>
          <a:bodyPr>
            <a:noAutofit/>
          </a:bodyPr>
          <a:lstStyle/>
          <a:p>
            <a:pPr marL="0" indent="447675"/>
            <a:r>
              <a:rPr lang="ru-RU" sz="3200" dirty="0" smtClean="0">
                <a:latin typeface="Calibri" pitchFamily="34" charset="0"/>
                <a:cs typeface="Calibri" pitchFamily="34" charset="0"/>
              </a:rPr>
              <a:t>После проведения экзамена член ГЭК составляет </a:t>
            </a:r>
            <a:r>
              <a:rPr lang="ru-RU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отчет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 о проведении экзамена в ППЭ, который в тот же день передается в ГЭК.</a:t>
            </a:r>
          </a:p>
          <a:p>
            <a:pPr marL="0" indent="447675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Член ГЭК в день экзамена передает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в РЦОИ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полученные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от руководителя ППЭ запечатанные пакеты с экзаменационными работами и другими материалами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ППЭ.</a:t>
            </a:r>
            <a:endParaRPr lang="ru-RU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C:\Users\oyukhnovich\Desktop\для презентации\ксерокопирова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5517232"/>
            <a:ext cx="87947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3714744" y="5643578"/>
            <a:ext cx="1143008" cy="61753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6" name="Picture 6" descr="http://seo.in.ua/blog/wp-content/uploads/2011/11/check-po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6487" y="5485123"/>
            <a:ext cx="1500198" cy="106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физике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0" t="21199" r="25172" b="8431"/>
          <a:stretch/>
        </p:blipFill>
        <p:spPr bwMode="auto">
          <a:xfrm>
            <a:off x="1111882" y="965577"/>
            <a:ext cx="3532126" cy="439734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532373"/>
            <a:ext cx="6912768" cy="4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8" y="974975"/>
            <a:ext cx="43204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материалах для экспертов примеры возможных </a:t>
            </a:r>
            <a:r>
              <a:rPr lang="ru-RU" dirty="0" smtClean="0"/>
              <a:t>ответов на </a:t>
            </a:r>
            <a:r>
              <a:rPr lang="ru-RU" dirty="0"/>
              <a:t>экспериментальные задания приведены в соответствии с </a:t>
            </a:r>
            <a:r>
              <a:rPr lang="ru-RU" dirty="0" smtClean="0"/>
              <a:t>рекомендуемыми характеристиками </a:t>
            </a:r>
            <a:r>
              <a:rPr lang="ru-RU" dirty="0"/>
              <a:t>оборудования, указанными в описании комплектов.</a:t>
            </a:r>
          </a:p>
          <a:p>
            <a:r>
              <a:rPr lang="ru-RU" dirty="0"/>
              <a:t>При использовании элементов оборудования </a:t>
            </a:r>
            <a:r>
              <a:rPr lang="ru-RU" b="1" dirty="0">
                <a:solidFill>
                  <a:srgbClr val="C00000"/>
                </a:solidFill>
              </a:rPr>
              <a:t>с другими </a:t>
            </a:r>
            <a:r>
              <a:rPr lang="ru-RU" b="1" dirty="0" smtClean="0">
                <a:solidFill>
                  <a:srgbClr val="C00000"/>
                </a:solidFill>
              </a:rPr>
              <a:t>характеристиками </a:t>
            </a:r>
            <a:r>
              <a:rPr lang="ru-RU" dirty="0" smtClean="0"/>
              <a:t>необходимо </a:t>
            </a:r>
            <a:r>
              <a:rPr lang="ru-RU" dirty="0"/>
              <a:t>внести соответствующие изменения в перечень комплектов </a:t>
            </a:r>
            <a:r>
              <a:rPr lang="ru-RU" dirty="0" smtClean="0"/>
              <a:t>перед проведением экзамена и </a:t>
            </a:r>
            <a:r>
              <a:rPr lang="ru-RU" dirty="0"/>
              <a:t>довести информацию о внесённых </a:t>
            </a:r>
            <a:r>
              <a:rPr lang="ru-RU" dirty="0" smtClean="0"/>
              <a:t>изменениях до </a:t>
            </a:r>
            <a:r>
              <a:rPr lang="ru-RU" dirty="0"/>
              <a:t>сведения экспертов, проверяющих задания с развёрнутым ответом. </a:t>
            </a:r>
          </a:p>
        </p:txBody>
      </p:sp>
      <p:sp>
        <p:nvSpPr>
          <p:cNvPr id="9" name="Овал 8"/>
          <p:cNvSpPr/>
          <p:nvPr/>
        </p:nvSpPr>
        <p:spPr>
          <a:xfrm>
            <a:off x="2051720" y="5013176"/>
            <a:ext cx="1708466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9008"/>
            <a:ext cx="1224136" cy="26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27" y="1448779"/>
            <a:ext cx="539353" cy="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4352" y="5445224"/>
            <a:ext cx="7720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Дополнительные бланки ответов № 2 по физике включены в настроечный комплект станции печати. </a:t>
            </a:r>
            <a:r>
              <a:rPr lang="ru-RU" dirty="0" smtClean="0"/>
              <a:t>Данные </a:t>
            </a:r>
            <a:r>
              <a:rPr lang="ru-RU" dirty="0" smtClean="0"/>
              <a:t>бланки не передаются участникам, они предназначены для  специалистов </a:t>
            </a:r>
            <a:r>
              <a:rPr lang="ru-RU" dirty="0"/>
              <a:t>по проведению инструктажа и обеспечению лабораторных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31941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физике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5" t="26087" r="19420" b="15585"/>
          <a:stretch/>
        </p:blipFill>
        <p:spPr bwMode="auto">
          <a:xfrm>
            <a:off x="4860032" y="1179594"/>
            <a:ext cx="4195051" cy="53090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6364" t="13189" r="50661" b="22441"/>
          <a:stretch/>
        </p:blipFill>
        <p:spPr bwMode="auto">
          <a:xfrm>
            <a:off x="1115616" y="1124744"/>
            <a:ext cx="3528392" cy="4320480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93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cap="all" dirty="0">
                <a:solidFill>
                  <a:srgbClr val="002060"/>
                </a:solidFill>
                <a:latin typeface="Cambria" pitchFamily="18" charset="0"/>
              </a:rPr>
              <a:t>Подготовка </a:t>
            </a:r>
            <a:r>
              <a:rPr lang="ru-RU" b="1" cap="all" dirty="0" err="1" smtClean="0">
                <a:solidFill>
                  <a:srgbClr val="002060"/>
                </a:solidFill>
                <a:latin typeface="Cambria" pitchFamily="18" charset="0"/>
              </a:rPr>
              <a:t>ппэ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02128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Пожарные </a:t>
            </a:r>
            <a:r>
              <a:rPr lang="ru-RU" b="1" dirty="0">
                <a:solidFill>
                  <a:srgbClr val="FF0000"/>
                </a:solidFill>
              </a:rPr>
              <a:t>выходы, наличие средств первичного </a:t>
            </a:r>
            <a:r>
              <a:rPr lang="ru-RU" b="1" dirty="0" smtClean="0">
                <a:solidFill>
                  <a:srgbClr val="FF0000"/>
                </a:solidFill>
              </a:rPr>
              <a:t>пожаротушения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5753332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Место стационарных и (или) переносных  металлоискателей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1" name="Объект 10"/>
          <p:cNvPicPr>
            <a:picLocks noGrp="1"/>
          </p:cNvPicPr>
          <p:nvPr>
            <p:ph idx="1"/>
          </p:nvPr>
        </p:nvPicPr>
        <p:blipFill rotWithShape="1">
          <a:blip r:embed="rId2"/>
          <a:srcRect l="25346" t="30708" r="13995" b="12403"/>
          <a:stretch/>
        </p:blipFill>
        <p:spPr bwMode="auto">
          <a:xfrm>
            <a:off x="971600" y="1196752"/>
            <a:ext cx="7848872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4067944" y="3284984"/>
            <a:ext cx="0" cy="2592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1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физике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272" t="10040" r="11289" b="6693"/>
          <a:stretch/>
        </p:blipFill>
        <p:spPr bwMode="auto">
          <a:xfrm>
            <a:off x="1117650" y="1052736"/>
            <a:ext cx="7270774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84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химии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3501008"/>
            <a:ext cx="20882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24329" y="4087180"/>
            <a:ext cx="792088" cy="2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11"/>
          <p:cNvPicPr>
            <a:picLocks noGrp="1"/>
          </p:cNvPicPr>
          <p:nvPr>
            <p:ph idx="1"/>
          </p:nvPr>
        </p:nvPicPr>
        <p:blipFill rotWithShape="1">
          <a:blip r:embed="rId2"/>
          <a:srcRect l="52783" t="50198" r="20148" b="20865"/>
          <a:stretch/>
        </p:blipFill>
        <p:spPr bwMode="auto">
          <a:xfrm>
            <a:off x="1691680" y="1196752"/>
            <a:ext cx="6552728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76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химии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4360528" cy="48006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Оценка в аудитории </a:t>
            </a:r>
            <a:r>
              <a:rPr lang="ru-RU" b="1" dirty="0" smtClean="0">
                <a:solidFill>
                  <a:srgbClr val="FF0000"/>
                </a:solidFill>
              </a:rPr>
              <a:t>не ставится!</a:t>
            </a:r>
          </a:p>
          <a:p>
            <a:pPr marL="82296" indent="0">
              <a:buNone/>
            </a:pPr>
            <a:r>
              <a:rPr lang="ru-RU" dirty="0"/>
              <a:t>Результаты выполнения задания 23 участники экзамена вносят в бланк ответов. </a:t>
            </a: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Оценивание </a:t>
            </a:r>
            <a:r>
              <a:rPr lang="ru-RU" dirty="0"/>
              <a:t>выполнения заданий 20-23 экзаменационной работы, внесенных в бланки ответов, осуществляется экспертами </a:t>
            </a:r>
            <a:r>
              <a:rPr lang="ru-RU" dirty="0" smtClean="0"/>
              <a:t>ПК.</a:t>
            </a:r>
          </a:p>
          <a:p>
            <a:pPr marL="82296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44" t="15517" r="55530" b="5141"/>
          <a:stretch/>
        </p:blipFill>
        <p:spPr bwMode="auto">
          <a:xfrm>
            <a:off x="5724128" y="1628800"/>
            <a:ext cx="3286428" cy="4916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14770" y="1246890"/>
            <a:ext cx="206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Задание 23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3501008"/>
            <a:ext cx="20882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24329" y="4087180"/>
            <a:ext cx="792088" cy="2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8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химии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4360528" cy="4800600"/>
          </a:xfrm>
        </p:spPr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ru-RU" dirty="0" smtClean="0"/>
              <a:t>Набор </a:t>
            </a:r>
            <a:r>
              <a:rPr lang="ru-RU" dirty="0"/>
              <a:t>реактивов, входящий в индивидуальный комплект участника ОГЭ по химии, состоит из пяти реактивов, перечисленных в условии задания 23, поэтому зависит от выполняемого участником ОГЭ варианта КИМ. </a:t>
            </a:r>
            <a:endParaRPr lang="ru-RU" dirty="0" smtClean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dirty="0" smtClean="0"/>
              <a:t>Надписи </a:t>
            </a:r>
            <a:r>
              <a:rPr lang="ru-RU" dirty="0"/>
              <a:t>(формула и (или) название) на склянках с веществами, выдаваемых участникам ОГЭ для проведения реакций, должны полностью соответствовать перечню реактивов, который указан в условии задания.</a:t>
            </a:r>
          </a:p>
          <a:p>
            <a:pPr marL="82296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44" t="15517" r="55530" b="5141"/>
          <a:stretch/>
        </p:blipFill>
        <p:spPr bwMode="auto">
          <a:xfrm>
            <a:off x="5724128" y="1628800"/>
            <a:ext cx="3286428" cy="4916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14770" y="1246890"/>
            <a:ext cx="206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Задание 23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3501008"/>
            <a:ext cx="20882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24329" y="4087180"/>
            <a:ext cx="792088" cy="2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№ комплекта оборудования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522356" cy="45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химии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5400600" cy="4800600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Рекомендуемая </a:t>
            </a:r>
            <a:r>
              <a:rPr lang="ru-RU" sz="2000" dirty="0"/>
              <a:t>процедура проведения химического эксперимента и организации подготовки индивидуальных комплектов участников ОГЭ по химии для проведения химического эксперимента, перечни веществ и лабораторного оборудования, включаемых в комплекты для выполнения экспериментальных заданий, условия проведения работы, а также инструкция участника (-</a:t>
            </a:r>
            <a:r>
              <a:rPr lang="ru-RU" sz="2000" dirty="0" err="1"/>
              <a:t>ов</a:t>
            </a:r>
            <a:r>
              <a:rPr lang="ru-RU" sz="2000" dirty="0"/>
              <a:t>) экзамена по технике безопасности при обращении с лабораторным оборудованием и реактивами, система оценивания выполнения отдельных заданий и экзаменационной работы в целом приведены в </a:t>
            </a:r>
            <a:r>
              <a:rPr lang="ru-RU" sz="2000" b="1" dirty="0">
                <a:solidFill>
                  <a:srgbClr val="FF0000"/>
                </a:solidFill>
              </a:rPr>
              <a:t>Спецификации КИМ 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для проведения ОГЭ по химии в 2025 году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17685" r="60296" b="20365"/>
          <a:stretch/>
        </p:blipFill>
        <p:spPr bwMode="auto">
          <a:xfrm>
            <a:off x="6084168" y="3068960"/>
            <a:ext cx="2843808" cy="32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4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04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ОГЭ по химии в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2025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268760"/>
            <a:ext cx="7240848" cy="48006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Перед </a:t>
            </a:r>
            <a:r>
              <a:rPr lang="ru-RU" dirty="0"/>
              <a:t>началом экзаменационной работы или перед началом выполнения задания 23 </a:t>
            </a:r>
            <a:r>
              <a:rPr lang="ru-RU" b="1" dirty="0"/>
              <a:t>специалист по проведению инструктажа и обеспечению лабораторных работ </a:t>
            </a:r>
            <a:r>
              <a:rPr lang="ru-RU" dirty="0"/>
              <a:t>проводит </a:t>
            </a:r>
            <a:r>
              <a:rPr lang="ru-RU" b="1" dirty="0">
                <a:solidFill>
                  <a:srgbClr val="FF0000"/>
                </a:solidFill>
              </a:rPr>
              <a:t>инструктаж </a:t>
            </a:r>
            <a:r>
              <a:rPr lang="ru-RU" dirty="0"/>
              <a:t>участника (-</a:t>
            </a:r>
            <a:r>
              <a:rPr lang="ru-RU" dirty="0" err="1"/>
              <a:t>ов</a:t>
            </a:r>
            <a:r>
              <a:rPr lang="ru-RU" dirty="0"/>
              <a:t>) экзамена </a:t>
            </a:r>
            <a:r>
              <a:rPr lang="ru-RU" b="1" dirty="0"/>
              <a:t>по технике безопасности при обращении с лабораторным оборудованием и реактивами</a:t>
            </a:r>
            <a:r>
              <a:rPr lang="ru-RU" dirty="0"/>
              <a:t> </a:t>
            </a:r>
            <a:endParaRPr lang="ru-RU" dirty="0" smtClean="0"/>
          </a:p>
          <a:p>
            <a:pPr marL="82296" indent="0" algn="ctr"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под </a:t>
            </a:r>
            <a:r>
              <a:rPr lang="ru-RU" b="1" u="sng" dirty="0">
                <a:solidFill>
                  <a:srgbClr val="FF0000"/>
                </a:solidFill>
              </a:rPr>
              <a:t>подпись </a:t>
            </a:r>
            <a:r>
              <a:rPr lang="ru-RU" dirty="0"/>
              <a:t>каждого участника экзамена. </a:t>
            </a:r>
            <a:endParaRPr lang="ru-RU" dirty="0" smtClean="0"/>
          </a:p>
          <a:p>
            <a:pPr marL="82296" indent="0" algn="ctr">
              <a:buNone/>
            </a:pPr>
            <a:r>
              <a:rPr lang="ru-RU" b="1" dirty="0" smtClean="0"/>
              <a:t>К </a:t>
            </a:r>
            <a:r>
              <a:rPr lang="ru-RU" b="1" dirty="0"/>
              <a:t>выполнению задания 23 не допускаются участники экзамена, не прошедшие инструктажа по технике </a:t>
            </a:r>
            <a:r>
              <a:rPr lang="ru-RU" b="1" dirty="0" smtClean="0"/>
              <a:t>безопасности!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57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60648"/>
            <a:ext cx="864096" cy="360040"/>
          </a:xfrm>
          <a:prstGeom prst="rect">
            <a:avLst/>
          </a:prstGeom>
          <a:solidFill>
            <a:srgbClr val="2203DD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Еле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484784"/>
            <a:ext cx="80867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3140968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69719" y="30590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ОГЭ по устным иностранным языкам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Для проведения устной части ОГЭ по иностранным языкам используется </a:t>
            </a:r>
            <a:r>
              <a:rPr lang="ru-RU" sz="2400" b="1" dirty="0">
                <a:solidFill>
                  <a:srgbClr val="FF0000"/>
                </a:solidFill>
              </a:rPr>
              <a:t>два </a:t>
            </a:r>
            <a:r>
              <a:rPr lang="ru-RU" sz="2400" b="1" dirty="0" smtClean="0">
                <a:solidFill>
                  <a:srgbClr val="FF0000"/>
                </a:solidFill>
              </a:rPr>
              <a:t>типа аудиторий</a:t>
            </a:r>
            <a:r>
              <a:rPr lang="ru-RU" sz="2400" dirty="0"/>
              <a:t>:</a:t>
            </a:r>
          </a:p>
          <a:p>
            <a:pPr lvl="1"/>
            <a:r>
              <a:rPr lang="ru-RU" sz="2000" dirty="0"/>
              <a:t>а) </a:t>
            </a:r>
            <a:r>
              <a:rPr lang="ru-RU" sz="2000" b="1" dirty="0"/>
              <a:t>аудитория подготовки</a:t>
            </a:r>
            <a:r>
              <a:rPr lang="ru-RU" sz="2000" dirty="0"/>
              <a:t>, в которой участники экзамена ожидают своей </a:t>
            </a:r>
            <a:r>
              <a:rPr lang="ru-RU" sz="2000" dirty="0" smtClean="0"/>
              <a:t>очереди сдачи </a:t>
            </a:r>
            <a:r>
              <a:rPr lang="ru-RU" sz="2000" dirty="0"/>
              <a:t>экзамена. Дополнительное оборудование для аудиторий подготовки не требуется;</a:t>
            </a:r>
          </a:p>
          <a:p>
            <a:pPr lvl="1"/>
            <a:r>
              <a:rPr lang="ru-RU" sz="2000" dirty="0"/>
              <a:t>б) </a:t>
            </a:r>
            <a:r>
              <a:rPr lang="ru-RU" sz="2000" b="1" dirty="0"/>
              <a:t>аудитория проведения</a:t>
            </a:r>
            <a:r>
              <a:rPr lang="ru-RU" sz="2000" dirty="0"/>
              <a:t>, в которой проводится инструктаж </a:t>
            </a:r>
            <a:r>
              <a:rPr lang="ru-RU" sz="2000" dirty="0" smtClean="0"/>
              <a:t>участников экзамена</a:t>
            </a:r>
            <a:r>
              <a:rPr lang="ru-RU" sz="2000" dirty="0"/>
              <a:t>, выдаются КИМ. В аудитории проведения должны быть подготовлены </a:t>
            </a:r>
            <a:r>
              <a:rPr lang="ru-RU" sz="2000" dirty="0" smtClean="0"/>
              <a:t>средства аудиозаписи </a:t>
            </a:r>
            <a:r>
              <a:rPr lang="ru-RU" sz="2000" dirty="0"/>
              <a:t>и воспроизведения аудиозаписей.</a:t>
            </a:r>
          </a:p>
          <a:p>
            <a:r>
              <a:rPr lang="ru-RU" sz="2400" dirty="0"/>
              <a:t>В аудитории подготовки и в аудитории проведения должно </a:t>
            </a:r>
            <a:r>
              <a:rPr lang="ru-RU" sz="2400" dirty="0" smtClean="0"/>
              <a:t>присутствовать </a:t>
            </a:r>
            <a:r>
              <a:rPr lang="ru-RU" sz="2400" b="1" dirty="0" smtClean="0">
                <a:solidFill>
                  <a:srgbClr val="FF0000"/>
                </a:solidFill>
              </a:rPr>
              <a:t>не </a:t>
            </a:r>
            <a:r>
              <a:rPr lang="ru-RU" sz="2400" b="1" dirty="0">
                <a:solidFill>
                  <a:srgbClr val="FF0000"/>
                </a:solidFill>
              </a:rPr>
              <a:t>менее 2 организаторов</a:t>
            </a:r>
            <a:r>
              <a:rPr lang="ru-RU" sz="2400" dirty="0" smtClean="0"/>
              <a:t>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Сопровождение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участников экзамена из аудитории подготовки в </a:t>
            </a:r>
            <a:r>
              <a:rPr lang="ru-RU" sz="2400" dirty="0" smtClean="0"/>
              <a:t>аудиторию проведения </a:t>
            </a:r>
            <a:r>
              <a:rPr lang="ru-RU" sz="2400" dirty="0"/>
              <a:t>осуществляется </a:t>
            </a:r>
            <a:r>
              <a:rPr lang="ru-RU" sz="2400" b="1" dirty="0"/>
              <a:t>организатором вне аудитории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7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/>
          </p:cNvPicPr>
          <p:nvPr/>
        </p:nvPicPr>
        <p:blipFill rotWithShape="1">
          <a:blip r:embed="rId2"/>
          <a:srcRect l="3480" t="8566" r="2028" b="7923"/>
          <a:stretch/>
        </p:blipFill>
        <p:spPr bwMode="auto">
          <a:xfrm>
            <a:off x="1187624" y="1268760"/>
            <a:ext cx="7715374" cy="4646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2443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338328"/>
            <a:ext cx="7848872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Предварительная подготовка помещений ППЭ</a:t>
            </a:r>
            <a:endParaRPr lang="ru-RU" sz="32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1340768"/>
            <a:ext cx="7704856" cy="468052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здании, где расположен ППЭ,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выделяются:</a:t>
            </a:r>
          </a:p>
          <a:p>
            <a:pPr marL="0" indent="0" algn="just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 До 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входа в 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ППЭ:</a:t>
            </a:r>
          </a:p>
          <a:p>
            <a:pPr marL="0" indent="0" algn="just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      - место (помещение)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для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хранения личных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вещей участников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ГИА;</a:t>
            </a:r>
          </a:p>
          <a:p>
            <a:pPr marL="0" indent="0" algn="just">
              <a:buNone/>
            </a:pP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место (помещение) для хранения личных вещей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организаторов, медицинских работников, специалистов по проведению инструктажа и обеспечению лабораторных работ,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экзаменаторов-собеседников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, ассистентов, аккредитованных представителей средств массовой информации;</a:t>
            </a:r>
          </a:p>
          <a:p>
            <a:pPr marL="0" indent="0" algn="just">
              <a:buNone/>
            </a:pP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     - помещение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для представителей образовательных организаций, сопровождающих участников ГИА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     Место входа в ППЭ оборудуется стационарным и (или) переносным металлоискателем.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  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212" t="8566" r="1225" b="5568"/>
          <a:stretch/>
        </p:blipFill>
        <p:spPr bwMode="auto">
          <a:xfrm>
            <a:off x="1403648" y="260648"/>
            <a:ext cx="7499350" cy="4829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42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212" t="8993" r="1627" b="7923"/>
          <a:stretch/>
        </p:blipFill>
        <p:spPr bwMode="auto">
          <a:xfrm>
            <a:off x="1115616" y="908720"/>
            <a:ext cx="7818834" cy="5040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54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ОГЭ по информатике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4357" y="1231776"/>
            <a:ext cx="7498080" cy="3565376"/>
          </a:xfrm>
        </p:spPr>
        <p:txBody>
          <a:bodyPr/>
          <a:lstStyle/>
          <a:p>
            <a:r>
              <a:rPr lang="ru-RU" dirty="0"/>
              <a:t>Число рабочих мест, оборудованных компьютером, должно </a:t>
            </a:r>
            <a:r>
              <a:rPr lang="ru-RU" b="1" dirty="0">
                <a:solidFill>
                  <a:srgbClr val="FF0000"/>
                </a:solidFill>
              </a:rPr>
              <a:t>соответствовать</a:t>
            </a:r>
            <a:r>
              <a:rPr lang="ru-RU" dirty="0"/>
              <a:t> </a:t>
            </a:r>
            <a:r>
              <a:rPr lang="ru-RU" dirty="0" smtClean="0"/>
              <a:t>числу участников </a:t>
            </a:r>
            <a:r>
              <a:rPr lang="ru-RU" dirty="0"/>
              <a:t>экзамена в аудитории, поскольку ряд заданий КИМ ОГЭ по информатике </a:t>
            </a:r>
            <a:r>
              <a:rPr lang="ru-RU" dirty="0" smtClean="0"/>
              <a:t>требует </a:t>
            </a:r>
            <a:r>
              <a:rPr lang="ru-RU" dirty="0"/>
              <a:t>выполнения на компьютере.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70065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7152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6" y="4797152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Задания </a:t>
            </a:r>
            <a:r>
              <a:rPr lang="ru-RU" sz="6600" dirty="0" smtClean="0"/>
              <a:t>11</a:t>
            </a:r>
            <a:r>
              <a:rPr lang="ru-RU" dirty="0" smtClean="0"/>
              <a:t> – </a:t>
            </a:r>
            <a:r>
              <a:rPr lang="ru-RU" sz="7300" dirty="0" smtClean="0"/>
              <a:t>16</a:t>
            </a:r>
            <a:r>
              <a:rPr lang="ru-RU" sz="3100" dirty="0" smtClean="0"/>
              <a:t> </a:t>
            </a:r>
            <a:r>
              <a:rPr lang="ru-RU" sz="3100" dirty="0" smtClean="0"/>
              <a:t>выполняются </a:t>
            </a:r>
            <a:r>
              <a:rPr lang="ru-RU" sz="3100" dirty="0"/>
              <a:t>на компьютере с использованием дополнительных материалов 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799"/>
            <a:ext cx="7096832" cy="4632555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endParaRPr lang="ru-RU" dirty="0" smtClean="0"/>
          </a:p>
          <a:p>
            <a:r>
              <a:rPr lang="ru-RU" dirty="0" smtClean="0"/>
              <a:t>Ответы к заданиям </a:t>
            </a:r>
            <a:r>
              <a:rPr lang="ru-RU" u="sng" dirty="0" smtClean="0"/>
              <a:t>11,12</a:t>
            </a:r>
            <a:r>
              <a:rPr lang="ru-RU" dirty="0" smtClean="0"/>
              <a:t> – записываются в </a:t>
            </a:r>
            <a:r>
              <a:rPr lang="ru-RU" b="1" dirty="0" smtClean="0">
                <a:solidFill>
                  <a:srgbClr val="FF0000"/>
                </a:solidFill>
              </a:rPr>
              <a:t>бланк ответов № 1 .</a:t>
            </a:r>
          </a:p>
          <a:p>
            <a:r>
              <a:rPr lang="ru-RU" dirty="0" smtClean="0"/>
              <a:t>Результатом выполнения заданий </a:t>
            </a:r>
            <a:r>
              <a:rPr lang="ru-RU" dirty="0" smtClean="0"/>
              <a:t>13-16 </a:t>
            </a:r>
            <a:r>
              <a:rPr lang="ru-RU" dirty="0" smtClean="0"/>
              <a:t>– является отдельный файл (для одного задания – один файл).</a:t>
            </a:r>
          </a:p>
          <a:p>
            <a:r>
              <a:rPr lang="ru-RU" b="1" u="sng" dirty="0"/>
              <a:t>Участники экзамена </a:t>
            </a:r>
            <a:r>
              <a:rPr lang="ru-RU" dirty="0"/>
              <a:t>сохраняют данные файлы в каталог под именами, указанными организатором или техническим специалистом.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2836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26170"/>
          </a:xfrm>
        </p:spPr>
        <p:txBody>
          <a:bodyPr>
            <a:normAutofit/>
          </a:bodyPr>
          <a:lstStyle/>
          <a:p>
            <a:r>
              <a:rPr lang="ru-RU" dirty="0" smtClean="0"/>
              <a:t>Задания </a:t>
            </a:r>
            <a:r>
              <a:rPr lang="ru-RU" sz="6600" dirty="0" smtClean="0"/>
              <a:t>13</a:t>
            </a:r>
            <a:r>
              <a:rPr lang="ru-RU" dirty="0" smtClean="0"/>
              <a:t> </a:t>
            </a:r>
            <a:r>
              <a:rPr lang="ru-RU" dirty="0" smtClean="0"/>
              <a:t>– </a:t>
            </a:r>
            <a:r>
              <a:rPr lang="ru-RU" sz="7300" dirty="0" smtClean="0"/>
              <a:t>16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799"/>
            <a:ext cx="7096832" cy="463255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компьютере </a:t>
            </a:r>
            <a:r>
              <a:rPr lang="ru-RU" dirty="0" smtClean="0"/>
              <a:t>должны быть </a:t>
            </a:r>
            <a:r>
              <a:rPr lang="ru-RU" dirty="0"/>
              <a:t>установлены знакомые экзаменуемым программы.</a:t>
            </a:r>
          </a:p>
          <a:p>
            <a:r>
              <a:rPr lang="ru-RU" dirty="0"/>
              <a:t>Для выполнения </a:t>
            </a:r>
            <a:r>
              <a:rPr lang="ru-RU" b="1" dirty="0">
                <a:solidFill>
                  <a:srgbClr val="FF0000"/>
                </a:solidFill>
              </a:rPr>
              <a:t>задания 13.1 </a:t>
            </a:r>
            <a:r>
              <a:rPr lang="ru-RU" dirty="0"/>
              <a:t>необходима программа для </a:t>
            </a:r>
            <a:r>
              <a:rPr lang="ru-RU" dirty="0" smtClean="0"/>
              <a:t>работы с </a:t>
            </a:r>
            <a:r>
              <a:rPr lang="ru-RU" dirty="0"/>
              <a:t>презентациями. Допустимые форматы файла ответа: *.</a:t>
            </a:r>
            <a:r>
              <a:rPr lang="ru-RU" dirty="0" err="1"/>
              <a:t>odp</a:t>
            </a:r>
            <a:r>
              <a:rPr lang="ru-RU" dirty="0"/>
              <a:t>, *.</a:t>
            </a:r>
            <a:r>
              <a:rPr lang="ru-RU" dirty="0" err="1"/>
              <a:t>ppt</a:t>
            </a:r>
            <a:r>
              <a:rPr lang="ru-RU" dirty="0"/>
              <a:t>, *.</a:t>
            </a:r>
            <a:r>
              <a:rPr lang="ru-RU" dirty="0" err="1"/>
              <a:t>pptx</a:t>
            </a:r>
            <a:r>
              <a:rPr lang="ru-RU" dirty="0"/>
              <a:t>.</a:t>
            </a:r>
          </a:p>
          <a:p>
            <a:r>
              <a:rPr lang="ru-RU" dirty="0"/>
              <a:t>Для выполнения </a:t>
            </a:r>
            <a:r>
              <a:rPr lang="ru-RU" b="1" dirty="0">
                <a:solidFill>
                  <a:srgbClr val="FF0000"/>
                </a:solidFill>
              </a:rPr>
              <a:t>задания 13.2 </a:t>
            </a:r>
            <a:r>
              <a:rPr lang="ru-RU" dirty="0"/>
              <a:t>необходим текстовый процессор</a:t>
            </a:r>
            <a:r>
              <a:rPr lang="ru-RU" dirty="0" smtClean="0"/>
              <a:t>. Допустимые </a:t>
            </a:r>
            <a:r>
              <a:rPr lang="ru-RU" dirty="0"/>
              <a:t>форматы файла ответа: *.</a:t>
            </a:r>
            <a:r>
              <a:rPr lang="ru-RU" dirty="0" err="1"/>
              <a:t>odt</a:t>
            </a:r>
            <a:r>
              <a:rPr lang="ru-RU" dirty="0"/>
              <a:t>, *.</a:t>
            </a:r>
            <a:r>
              <a:rPr lang="ru-RU" dirty="0" err="1"/>
              <a:t>doc</a:t>
            </a:r>
            <a:r>
              <a:rPr lang="ru-RU" dirty="0"/>
              <a:t>, *.</a:t>
            </a:r>
            <a:r>
              <a:rPr lang="ru-RU" dirty="0" err="1"/>
              <a:t>docx</a:t>
            </a:r>
            <a:r>
              <a:rPr lang="ru-RU" dirty="0"/>
              <a:t>.</a:t>
            </a:r>
          </a:p>
          <a:p>
            <a:r>
              <a:rPr lang="ru-RU" dirty="0"/>
              <a:t>Для выполнения </a:t>
            </a:r>
            <a:r>
              <a:rPr lang="ru-RU" b="1" dirty="0">
                <a:solidFill>
                  <a:srgbClr val="FF0000"/>
                </a:solidFill>
              </a:rPr>
              <a:t>задания 14 </a:t>
            </a:r>
            <a:r>
              <a:rPr lang="ru-RU" dirty="0"/>
              <a:t>необходима программа для </a:t>
            </a:r>
            <a:r>
              <a:rPr lang="ru-RU" dirty="0" smtClean="0"/>
              <a:t>работы с </a:t>
            </a:r>
            <a:r>
              <a:rPr lang="ru-RU" dirty="0"/>
              <a:t>электронными таблицами.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3998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26170"/>
          </a:xfrm>
        </p:spPr>
        <p:txBody>
          <a:bodyPr>
            <a:normAutofit/>
          </a:bodyPr>
          <a:lstStyle/>
          <a:p>
            <a:r>
              <a:rPr lang="ru-RU" dirty="0" smtClean="0"/>
              <a:t>Задания </a:t>
            </a:r>
            <a:r>
              <a:rPr lang="ru-RU" sz="6600" dirty="0" smtClean="0"/>
              <a:t>13</a:t>
            </a:r>
            <a:r>
              <a:rPr lang="ru-RU" dirty="0" smtClean="0"/>
              <a:t> </a:t>
            </a:r>
            <a:r>
              <a:rPr lang="ru-RU" dirty="0" smtClean="0"/>
              <a:t>– </a:t>
            </a:r>
            <a:r>
              <a:rPr lang="ru-RU" sz="7300" dirty="0" smtClean="0"/>
              <a:t>16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799"/>
            <a:ext cx="7096832" cy="4632555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Задание 15</a:t>
            </a:r>
            <a:r>
              <a:rPr lang="ru-RU" dirty="0"/>
              <a:t> предусматривает разработку алгоритма для </a:t>
            </a:r>
            <a:r>
              <a:rPr lang="ru-RU" dirty="0" smtClean="0"/>
              <a:t>исполнителя «</a:t>
            </a:r>
            <a:r>
              <a:rPr lang="ru-RU" dirty="0"/>
              <a:t>Робот». Для выполнения задания 15 рекомендуется использование </a:t>
            </a:r>
            <a:r>
              <a:rPr lang="ru-RU" dirty="0" smtClean="0"/>
              <a:t>учебной среды </a:t>
            </a:r>
            <a:r>
              <a:rPr lang="ru-RU" dirty="0"/>
              <a:t>исполнителя «Робот». В качестве такой среды может использоваться</a:t>
            </a:r>
            <a:r>
              <a:rPr lang="ru-RU" dirty="0" smtClean="0"/>
              <a:t>, например</a:t>
            </a:r>
            <a:r>
              <a:rPr lang="ru-RU" dirty="0"/>
              <a:t>, учебная среда разработки «Кумир», разработанная в НИИСИ </a:t>
            </a:r>
            <a:r>
              <a:rPr lang="ru-RU" dirty="0" smtClean="0"/>
              <a:t>РАН (</a:t>
            </a:r>
            <a:r>
              <a:rPr lang="ru-RU" dirty="0"/>
              <a:t>http://www.niisi.ru/kumir), или любая другая среда, </a:t>
            </a:r>
            <a:r>
              <a:rPr lang="ru-RU" dirty="0" smtClean="0"/>
              <a:t>позволяющая моделировать </a:t>
            </a:r>
            <a:r>
              <a:rPr lang="ru-RU" dirty="0"/>
              <a:t>исполнителя «Робот». В случае, если синтаксис </a:t>
            </a:r>
            <a:r>
              <a:rPr lang="ru-RU" dirty="0" smtClean="0"/>
              <a:t>команд исполнителя </a:t>
            </a:r>
            <a:r>
              <a:rPr lang="ru-RU" dirty="0"/>
              <a:t>в используемой среде отличается от того, который дан в задании</a:t>
            </a:r>
            <a:r>
              <a:rPr lang="ru-RU" dirty="0" smtClean="0"/>
              <a:t>, допускается </a:t>
            </a:r>
            <a:r>
              <a:rPr lang="ru-RU" dirty="0"/>
              <a:t>внесение изменений в текст задания в части </a:t>
            </a:r>
            <a:r>
              <a:rPr lang="ru-RU" dirty="0" smtClean="0"/>
              <a:t>описания исполнителя </a:t>
            </a:r>
            <a:r>
              <a:rPr lang="ru-RU" dirty="0"/>
              <a:t>«Робот». При отсутствии учебной среды исполнителя «Робот</a:t>
            </a:r>
            <a:r>
              <a:rPr lang="ru-RU" dirty="0" smtClean="0"/>
              <a:t>» решение </a:t>
            </a:r>
            <a:r>
              <a:rPr lang="ru-RU" dirty="0"/>
              <a:t>задания 15 записывается в простом текстовом редакторе.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Задание 16 </a:t>
            </a:r>
            <a:r>
              <a:rPr lang="ru-RU" dirty="0"/>
              <a:t>предусматривает запись алгоритма на универсальном </a:t>
            </a:r>
            <a:r>
              <a:rPr lang="ru-RU" dirty="0" smtClean="0"/>
              <a:t>языке программирования</a:t>
            </a:r>
            <a:r>
              <a:rPr lang="ru-RU" dirty="0"/>
              <a:t>. В этом случае для выполнения задания </a:t>
            </a:r>
            <a:r>
              <a:rPr lang="ru-RU" dirty="0" smtClean="0"/>
              <a:t>необходима система </a:t>
            </a:r>
            <a:r>
              <a:rPr lang="ru-RU" dirty="0"/>
              <a:t>программирования, используемая при обучении.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1726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ответов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</a:t>
            </a:r>
            <a:r>
              <a:rPr lang="ru-RU" dirty="0"/>
              <a:t>окончании сдачи экзамена всеми участниками </a:t>
            </a:r>
            <a:r>
              <a:rPr lang="ru-RU" b="1" dirty="0">
                <a:solidFill>
                  <a:srgbClr val="FF0000"/>
                </a:solidFill>
              </a:rPr>
              <a:t>ответы (файлы) </a:t>
            </a:r>
            <a:r>
              <a:rPr lang="ru-RU" dirty="0" smtClean="0"/>
              <a:t>собираются техническим </a:t>
            </a:r>
            <a:r>
              <a:rPr lang="ru-RU" dirty="0"/>
              <a:t>специалистом в каталоги </a:t>
            </a:r>
            <a:r>
              <a:rPr lang="ru-RU" b="1" dirty="0" err="1">
                <a:solidFill>
                  <a:srgbClr val="FF0000"/>
                </a:solidFill>
              </a:rPr>
              <a:t>поаудиторно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и направляются в </a:t>
            </a:r>
            <a:r>
              <a:rPr lang="ru-RU" dirty="0" smtClean="0"/>
              <a:t>РЦОИ.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4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Неявка участников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В случае если в </a:t>
            </a:r>
            <a:r>
              <a:rPr lang="ru-RU" b="1" u="sng" dirty="0">
                <a:solidFill>
                  <a:srgbClr val="FF0000"/>
                </a:solidFill>
              </a:rPr>
              <a:t>течение двух часов </a:t>
            </a:r>
            <a:r>
              <a:rPr lang="ru-RU" dirty="0"/>
              <a:t>от начала экзамена, устанавливаемого едиными расписаниями проведения ОГЭ, </a:t>
            </a:r>
            <a:r>
              <a:rPr lang="ru-RU" dirty="0" smtClean="0"/>
              <a:t>ГВЭ, </a:t>
            </a:r>
            <a:r>
              <a:rPr lang="ru-RU" dirty="0"/>
              <a:t>ни один из участников ГИА, распределенных в ППЭ и (или) отдельные аудитории ППЭ, не явился в ППЭ (отдельные аудитории ППЭ), член ГЭК по согласованию с председателем ГЭК принимает решение об остановке экзамена в ППЭ или отдельных аудиториях ППЭ. По факту остановки экзамена в ППЭ или отдельных аудиториях ППЭ членом ГЭК составляется акт, который в тот же день передается председателю ГЭК для принятия решения о повторном допуске таких участников ГИА к сдаче экзамена по соответствующему учебному </a:t>
            </a:r>
            <a:r>
              <a:rPr lang="ru-RU" dirty="0" smtClean="0"/>
              <a:t>предмету.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381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0486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Контактная информация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971600" y="1556792"/>
            <a:ext cx="7920880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ОГАУ СРЦОКО</a:t>
            </a:r>
          </a:p>
          <a:p>
            <a:pPr marL="0" indent="0" algn="ctr">
              <a:buNone/>
            </a:pPr>
            <a:r>
              <a:rPr lang="ru-RU" sz="3600" dirty="0" smtClean="0">
                <a:latin typeface="Calibri" pitchFamily="34" charset="0"/>
                <a:cs typeface="Calibri" pitchFamily="34" charset="0"/>
              </a:rPr>
              <a:t>8(4812)24-50-11 технический отдел</a:t>
            </a:r>
            <a:endParaRPr lang="en-US" sz="36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Calibri" pitchFamily="34" charset="0"/>
                <a:cs typeface="Calibri" pitchFamily="34" charset="0"/>
              </a:rPr>
              <a:t>8(4812)24-50-1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ru-RU" sz="3600" dirty="0" smtClean="0">
                <a:latin typeface="Calibri" pitchFamily="34" charset="0"/>
                <a:cs typeface="Calibri" pitchFamily="34" charset="0"/>
              </a:rPr>
              <a:t> методический отдел</a:t>
            </a:r>
          </a:p>
          <a:p>
            <a:pPr marL="0" indent="0" algn="ctr">
              <a:buNone/>
            </a:pPr>
            <a:r>
              <a:rPr lang="en-US" sz="3600" dirty="0" smtClean="0">
                <a:latin typeface="Calibri" pitchFamily="34" charset="0"/>
                <a:cs typeface="Calibri" pitchFamily="34" charset="0"/>
                <a:hlinkClick r:id="rId2"/>
              </a:rPr>
              <a:t>rcoi_67@inbox.ru</a:t>
            </a:r>
            <a:endParaRPr lang="ru-RU" sz="36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Calibri" pitchFamily="34" charset="0"/>
                <a:cs typeface="Calibri" pitchFamily="34" charset="0"/>
              </a:rPr>
              <a:t>ч</a:t>
            </a:r>
            <a:r>
              <a:rPr lang="ru-RU" sz="3600" dirty="0" smtClean="0">
                <a:latin typeface="Calibri" pitchFamily="34" charset="0"/>
                <a:cs typeface="Calibri" pitchFamily="34" charset="0"/>
              </a:rPr>
              <a:t>ат </a:t>
            </a:r>
            <a:r>
              <a:rPr lang="ru-RU" sz="3600" dirty="0" err="1" smtClean="0">
                <a:latin typeface="Calibri" pitchFamily="34" charset="0"/>
                <a:cs typeface="Calibri" pitchFamily="34" charset="0"/>
              </a:rPr>
              <a:t>Сферум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dirty="0" smtClean="0">
                <a:latin typeface="Calibri" pitchFamily="34" charset="0"/>
                <a:cs typeface="Calibri" pitchFamily="34" charset="0"/>
              </a:rPr>
              <a:t>«Координаторы </a:t>
            </a:r>
            <a:r>
              <a:rPr lang="ru-RU" sz="3600" dirty="0" smtClean="0">
                <a:latin typeface="Calibri" pitchFamily="34" charset="0"/>
                <a:cs typeface="Calibri" pitchFamily="34" charset="0"/>
              </a:rPr>
              <a:t>ГИА» </a:t>
            </a:r>
            <a:endParaRPr lang="ru-RU" sz="3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9168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4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Предварительная подготовка помещений ППЭ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 Штаб 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ППЭ</a:t>
            </a:r>
            <a:r>
              <a:rPr lang="ru-RU" dirty="0">
                <a:latin typeface="Calibri" pitchFamily="34" charset="0"/>
                <a:cs typeface="Calibri" pitchFamily="34" charset="0"/>
              </a:rPr>
              <a:t> -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помещение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для руководителя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ППЭ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с телефоном, сейфом, компьютером, принтером, столом для приема-передачи ЭМ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; в нем организуется: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      -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место для хранения личных вещей членов ГЭК, руководителя организации, в помещении которого организован ППЭ, или уполномоченного им лица, руководителя ППЭ, технических специалистов, общественных наблюдателей, должностных лиц Рособрнадзора, должностных лиц Министерства образования и науки Смоленской области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0" indent="0" algn="just">
              <a:buNone/>
            </a:pPr>
            <a:r>
              <a:rPr lang="ru-RU" dirty="0">
                <a:latin typeface="Calibri" pitchFamily="34" charset="0"/>
                <a:cs typeface="Calibri" pitchFamily="34" charset="0"/>
              </a:rPr>
              <a:t> -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место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для руководителя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образовательной организации</a:t>
            </a:r>
            <a:r>
              <a:rPr lang="ru-RU" dirty="0">
                <a:latin typeface="Calibri" pitchFamily="34" charset="0"/>
                <a:cs typeface="Calibri" pitchFamily="34" charset="0"/>
              </a:rPr>
              <a:t>, в помещениях которой организован ППЭ, или уполномоченного им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лица;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 М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едицинский 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кабинет</a:t>
            </a:r>
            <a:r>
              <a:rPr lang="ru-RU" dirty="0">
                <a:latin typeface="Calibri" pitchFamily="34" charset="0"/>
                <a:cs typeface="Calibri" pitchFamily="34" charset="0"/>
              </a:rPr>
              <a:t>, который изолируется от аудиторий, используемых для проведения экзаменов.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Запереть и опечатать 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помещения, не задействованные при проведении ГИА</a:t>
            </a:r>
            <a:r>
              <a:rPr lang="ru-RU" dirty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17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downlo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0968"/>
            <a:ext cx="3312366" cy="31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Предварительная подготовка помещений ППЭ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Обеспечить Штаб ППЭ и аудитории для проведения ГИА</a:t>
            </a:r>
          </a:p>
          <a:p>
            <a:pPr marL="82296" indent="0">
              <a:buNone/>
            </a:pPr>
            <a:r>
              <a:rPr lang="ru-RU" dirty="0" smtClean="0"/>
              <a:t>заметными </a:t>
            </a:r>
          </a:p>
          <a:p>
            <a:pPr marL="82296" indent="0">
              <a:buNone/>
            </a:pPr>
            <a:r>
              <a:rPr lang="ru-RU" dirty="0" smtClean="0"/>
              <a:t>информационными </a:t>
            </a:r>
          </a:p>
          <a:p>
            <a:pPr marL="82296" indent="0">
              <a:buNone/>
            </a:pPr>
            <a:r>
              <a:rPr lang="ru-RU" dirty="0" smtClean="0"/>
              <a:t>плакатами о ведении </a:t>
            </a:r>
          </a:p>
          <a:p>
            <a:pPr marL="82296" indent="0">
              <a:buNone/>
            </a:pPr>
            <a:r>
              <a:rPr lang="ru-RU" dirty="0" smtClean="0"/>
              <a:t>видеонаблюдения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5724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9970</TotalTime>
  <Words>3255</Words>
  <Application>Microsoft Office PowerPoint</Application>
  <PresentationFormat>Экран (4:3)</PresentationFormat>
  <Paragraphs>274</Paragraphs>
  <Slides>79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Солнцестояние</vt:lpstr>
      <vt:lpstr>Организация и проведение государственной итоговой аттестации  по образовательным программам основного общего образования  в 2025 году </vt:lpstr>
      <vt:lpstr>ГИА-9</vt:lpstr>
      <vt:lpstr>ГИА-9</vt:lpstr>
      <vt:lpstr>Приказы Министерства образования и науки Смоленской области</vt:lpstr>
      <vt:lpstr>Приказы Министерства образования и науки Смоленской области</vt:lpstr>
      <vt:lpstr>Подготовка ппэ</vt:lpstr>
      <vt:lpstr>Предварительная подготовка помещений ППЭ</vt:lpstr>
      <vt:lpstr>Предварительная подготовка помещений ППЭ</vt:lpstr>
      <vt:lpstr>Предварительная подготовка помещений ППЭ</vt:lpstr>
      <vt:lpstr>Подготовка аудиторий ППЭ</vt:lpstr>
      <vt:lpstr>Специализированные аудитории</vt:lpstr>
      <vt:lpstr>Особенности ГВЭ по русскому языку в письменной форме</vt:lpstr>
      <vt:lpstr>Особенности ГВЭ по математике в письменной форме</vt:lpstr>
      <vt:lpstr>Лица, привлекаемые к проведению ГИА</vt:lpstr>
      <vt:lpstr>Лица, привлекаемые к проведению ГИА</vt:lpstr>
      <vt:lpstr>Допуск в ППЭ</vt:lpstr>
      <vt:lpstr>Презентация PowerPoint</vt:lpstr>
      <vt:lpstr>В день проведения экзамена в ППЭ могут присутствовать:</vt:lpstr>
      <vt:lpstr>ПОВТОРНО НЕ допускаются в ППЭ в день экзамена:</vt:lpstr>
      <vt:lpstr>организация входа участников в ППЭ Нестандартные ситуации</vt:lpstr>
      <vt:lpstr>ЗАПРЕЩАЕТСЯ:</vt:lpstr>
      <vt:lpstr>РАЗРЕШАЕТСЯ:</vt:lpstr>
      <vt:lpstr>Член ГЭК:</vt:lpstr>
      <vt:lpstr>Нарушение требований Порядка:</vt:lpstr>
      <vt:lpstr>Нарушение Порядка ГИА-9</vt:lpstr>
      <vt:lpstr>Нарушение требований Порядка:</vt:lpstr>
      <vt:lpstr>Досрочное завершение экзамена по объективным причинам</vt:lpstr>
      <vt:lpstr>Руководитель ППЭ заблаговременно проводит инструктаж под подпись со всеми работниками ППЭ по порядку и процедуре проведения ГИА и знакомит:</vt:lpstr>
      <vt:lpstr>Действия руководителя ППЭ</vt:lpstr>
      <vt:lpstr>Презентация PowerPoint</vt:lpstr>
      <vt:lpstr>Презентация PowerPoint</vt:lpstr>
      <vt:lpstr>Бланки ОГЭ 2025</vt:lpstr>
      <vt:lpstr>Презентация PowerPoint</vt:lpstr>
      <vt:lpstr>Контрольный лист ОГЭ</vt:lpstr>
      <vt:lpstr>Презентация PowerPoint</vt:lpstr>
      <vt:lpstr>Презентация PowerPoint</vt:lpstr>
      <vt:lpstr>односторонние </vt:lpstr>
      <vt:lpstr>Бланки заполняются гелевой или капиллярной ручкой!</vt:lpstr>
      <vt:lpstr>Презентация PowerPoint</vt:lpstr>
      <vt:lpstr>ДБО № 2</vt:lpstr>
      <vt:lpstr>ДБО № 2</vt:lpstr>
      <vt:lpstr>Выдача дополнительного бланка</vt:lpstr>
      <vt:lpstr>Выдача ДБО № 2</vt:lpstr>
      <vt:lpstr>Презентация PowerPoint</vt:lpstr>
      <vt:lpstr>Презентация PowerPoint</vt:lpstr>
      <vt:lpstr>БЛАНКИ ОГЭ. Бланк регистрации  иностранных языков (устный)</vt:lpstr>
      <vt:lpstr>Отчетные формы ППЭ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 ППЭ 13-02 МАШ</vt:lpstr>
      <vt:lpstr>Форма ППЭ-18МАШ</vt:lpstr>
      <vt:lpstr>Неявка общественного наблюдателя и другие ситуации</vt:lpstr>
      <vt:lpstr>Упаковка материалов в ППЭ</vt:lpstr>
      <vt:lpstr>Передача ЭМ из ППЭ</vt:lpstr>
      <vt:lpstr>ОГЭ по физике в 2025 году</vt:lpstr>
      <vt:lpstr>ОГЭ по физике в 2025 году</vt:lpstr>
      <vt:lpstr>ОГЭ по физике в 2025 году</vt:lpstr>
      <vt:lpstr>ОГЭ по химии в 2025 году</vt:lpstr>
      <vt:lpstr>ОГЭ по химии в 2025 году</vt:lpstr>
      <vt:lpstr>ОГЭ по химии в 2025 году</vt:lpstr>
      <vt:lpstr>№ комплекта оборудования</vt:lpstr>
      <vt:lpstr>ОГЭ по химии в 2025 году</vt:lpstr>
      <vt:lpstr>ОГЭ по химии в 2025 году</vt:lpstr>
      <vt:lpstr>Презентация PowerPoint</vt:lpstr>
      <vt:lpstr>ОГЭ по устным иностранным языкам</vt:lpstr>
      <vt:lpstr>Презентация PowerPoint</vt:lpstr>
      <vt:lpstr>Презентация PowerPoint</vt:lpstr>
      <vt:lpstr>Презентация PowerPoint</vt:lpstr>
      <vt:lpstr>ОГЭ по информатике </vt:lpstr>
      <vt:lpstr>Задания 11 – 16 выполняются на компьютере с использованием дополнительных материалов  </vt:lpstr>
      <vt:lpstr>Задания 13 – 16</vt:lpstr>
      <vt:lpstr>Задания 13 – 16</vt:lpstr>
      <vt:lpstr>Сбор ответов </vt:lpstr>
      <vt:lpstr>Неявка участников</vt:lpstr>
      <vt:lpstr>Контактная информация</vt:lpstr>
      <vt:lpstr>СПАСИБО ЗА ВНИМАНИЕ! </vt:lpstr>
    </vt:vector>
  </TitlesOfParts>
  <Company>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1</dc:creator>
  <cp:lastModifiedBy>Елена</cp:lastModifiedBy>
  <cp:revision>357</cp:revision>
  <cp:lastPrinted>2021-05-11T14:10:35Z</cp:lastPrinted>
  <dcterms:created xsi:type="dcterms:W3CDTF">2017-02-07T16:29:33Z</dcterms:created>
  <dcterms:modified xsi:type="dcterms:W3CDTF">2025-05-12T10:53:40Z</dcterms:modified>
</cp:coreProperties>
</file>