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8" r:id="rId4"/>
    <p:sldId id="300" r:id="rId5"/>
    <p:sldId id="259" r:id="rId6"/>
    <p:sldId id="309" r:id="rId7"/>
    <p:sldId id="310" r:id="rId8"/>
    <p:sldId id="274" r:id="rId9"/>
    <p:sldId id="276" r:id="rId10"/>
    <p:sldId id="277" r:id="rId11"/>
    <p:sldId id="275" r:id="rId12"/>
    <p:sldId id="271" r:id="rId13"/>
    <p:sldId id="261" r:id="rId14"/>
    <p:sldId id="301" r:id="rId15"/>
    <p:sldId id="303" r:id="rId16"/>
    <p:sldId id="302" r:id="rId17"/>
    <p:sldId id="264" r:id="rId18"/>
    <p:sldId id="304" r:id="rId19"/>
    <p:sldId id="278" r:id="rId20"/>
    <p:sldId id="280" r:id="rId21"/>
    <p:sldId id="286" r:id="rId22"/>
    <p:sldId id="279" r:id="rId23"/>
    <p:sldId id="283" r:id="rId24"/>
    <p:sldId id="282" r:id="rId25"/>
    <p:sldId id="284" r:id="rId26"/>
    <p:sldId id="263" r:id="rId27"/>
    <p:sldId id="287" r:id="rId28"/>
    <p:sldId id="265" r:id="rId29"/>
    <p:sldId id="266" r:id="rId30"/>
    <p:sldId id="267" r:id="rId31"/>
    <p:sldId id="268" r:id="rId32"/>
    <p:sldId id="269" r:id="rId33"/>
    <p:sldId id="270" r:id="rId34"/>
    <p:sldId id="288" r:id="rId35"/>
    <p:sldId id="305" r:id="rId36"/>
    <p:sldId id="306" r:id="rId37"/>
    <p:sldId id="307" r:id="rId38"/>
    <p:sldId id="273" r:id="rId39"/>
    <p:sldId id="290" r:id="rId40"/>
    <p:sldId id="292" r:id="rId41"/>
    <p:sldId id="293" r:id="rId42"/>
    <p:sldId id="295" r:id="rId43"/>
    <p:sldId id="294" r:id="rId44"/>
    <p:sldId id="262" r:id="rId45"/>
    <p:sldId id="272" r:id="rId46"/>
    <p:sldId id="299" r:id="rId47"/>
    <p:sldId id="311" r:id="rId48"/>
    <p:sldId id="313" r:id="rId49"/>
    <p:sldId id="314" r:id="rId50"/>
    <p:sldId id="298" r:id="rId51"/>
    <p:sldId id="312" r:id="rId5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20" name="Нижний колонтитул 19"/>
          <p:cNvSpPr>
            <a:spLocks noGrp="1"/>
          </p:cNvSpPr>
          <p:nvPr>
            <p:ph type="ftr" sz="quarter" idx="11"/>
          </p:nvPr>
        </p:nvSpPr>
        <p:spPr/>
        <p:txBody>
          <a:bodyPr/>
          <a:lstStyle/>
          <a:p>
            <a:endParaRPr lang="en-US" dirty="0"/>
          </a:p>
        </p:txBody>
      </p:sp>
      <p:sp>
        <p:nvSpPr>
          <p:cNvPr id="10" name="Номер слайда 9"/>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5C6B4A9-1611-4792-9094-5F34BCA07E0B}" type="datetimeFigureOut">
              <a:rPr lang="en-US" smtClean="0"/>
              <a:pPr/>
              <a:t>11/25/2025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EB712588-04B1-427B-82EE-E8DB90309F08}" type="datetimeFigureOut">
              <a:rPr lang="en-US" smtClean="0"/>
              <a:pPr/>
              <a:t>11/25/2025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2A54C80-263E-416B-A8E0-580EDEADCBDC}" type="datetimeFigureOut">
              <a:rPr lang="en-US" smtClean="0"/>
              <a:pPr/>
              <a:t>11/25/2025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61BEF0D-F0BB-DE4B-95CE-6DB70DBA9567}" type="datetimeFigureOut">
              <a:rPr lang="en-US" smtClean="0"/>
              <a:pPr/>
              <a:t>11/25/2025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61BEF0D-F0BB-DE4B-95CE-6DB70DBA9567}" type="datetimeFigureOut">
              <a:rPr lang="en-US" smtClean="0"/>
              <a:pPr/>
              <a:t>11/25/2025</a:t>
            </a:fld>
            <a:endParaRPr lang="en-US" dirty="0"/>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7F1E4F-1CFF-5643-939E-217C01CDF565}" type="slidenum">
              <a:rPr lang="en-US" smtClean="0"/>
              <a:pPr/>
              <a:t>‹#›</a:t>
            </a:fld>
            <a:endParaRPr lang="en-US" dirty="0"/>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microsoft.com/office/2007/relationships/hdphoto"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DEE501-14A7-4998-B05F-D3CBFD5C60CB}"/>
              </a:ext>
            </a:extLst>
          </p:cNvPr>
          <p:cNvSpPr>
            <a:spLocks noGrp="1"/>
          </p:cNvSpPr>
          <p:nvPr>
            <p:ph type="ctrTitle"/>
          </p:nvPr>
        </p:nvSpPr>
        <p:spPr>
          <a:xfrm>
            <a:off x="636998" y="1229027"/>
            <a:ext cx="10722795" cy="5171773"/>
          </a:xfrm>
        </p:spPr>
        <p:txBody>
          <a:bodyPr>
            <a:normAutofit fontScale="90000"/>
          </a:bodyPr>
          <a:lstStyle/>
          <a:p>
            <a:pPr algn="r"/>
            <a:r>
              <a:rPr lang="ru-RU" sz="4800" b="1" dirty="0">
                <a:solidFill>
                  <a:schemeClr val="accent3">
                    <a:lumMod val="50000"/>
                  </a:schemeClr>
                </a:solidFill>
                <a:latin typeface="Verdana" panose="020B0604030504040204" pitchFamily="34" charset="0"/>
                <a:ea typeface="Verdana" panose="020B0604030504040204" pitchFamily="34" charset="0"/>
              </a:rPr>
              <a:t>Организация и проведение итогового сочинения (изложения)</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3">
                    <a:lumMod val="50000"/>
                  </a:schemeClr>
                </a:solidFill>
                <a:latin typeface="Verdana" panose="020B0604030504040204" pitchFamily="34" charset="0"/>
                <a:ea typeface="Verdana" panose="020B0604030504040204" pitchFamily="34" charset="0"/>
              </a:rPr>
              <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3">
                    <a:lumMod val="50000"/>
                  </a:schemeClr>
                </a:solidFill>
                <a:latin typeface="Verdana" panose="020B0604030504040204" pitchFamily="34" charset="0"/>
                <a:ea typeface="Verdana" panose="020B0604030504040204" pitchFamily="34" charset="0"/>
              </a:rPr>
              <a:t>в 2025/2026 учебном году</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3">
                    <a:lumMod val="50000"/>
                  </a:schemeClr>
                </a:solidFill>
                <a:latin typeface="Verdana" panose="020B0604030504040204" pitchFamily="34" charset="0"/>
                <a:ea typeface="Verdana" panose="020B0604030504040204" pitchFamily="34" charset="0"/>
              </a:rPr>
              <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1800" b="1" i="1" dirty="0">
                <a:solidFill>
                  <a:schemeClr val="accent3">
                    <a:lumMod val="50000"/>
                  </a:schemeClr>
                </a:solidFill>
                <a:latin typeface="Verdana" panose="020B0604030504040204" pitchFamily="34" charset="0"/>
                <a:ea typeface="Verdana" panose="020B0604030504040204" pitchFamily="34" charset="0"/>
              </a:rPr>
              <a:t>Областное государственное автономное учреждение </a:t>
            </a:r>
            <a:br>
              <a:rPr lang="ru-RU" sz="1800" b="1" i="1" dirty="0">
                <a:solidFill>
                  <a:schemeClr val="accent3">
                    <a:lumMod val="50000"/>
                  </a:schemeClr>
                </a:solidFill>
                <a:latin typeface="Verdana" panose="020B0604030504040204" pitchFamily="34" charset="0"/>
                <a:ea typeface="Verdana" panose="020B0604030504040204" pitchFamily="34" charset="0"/>
              </a:rPr>
            </a:br>
            <a:r>
              <a:rPr lang="ru-RU" sz="1800" b="1" i="1" dirty="0">
                <a:solidFill>
                  <a:schemeClr val="accent3">
                    <a:lumMod val="50000"/>
                  </a:schemeClr>
                </a:solidFill>
                <a:latin typeface="Verdana" panose="020B0604030504040204" pitchFamily="34" charset="0"/>
                <a:ea typeface="Verdana" panose="020B0604030504040204" pitchFamily="34" charset="0"/>
              </a:rPr>
              <a:t>«Смоленский региональный центр оценки качества образования»</a:t>
            </a:r>
            <a:r>
              <a:rPr lang="ru-RU" sz="2800" b="1" i="1" dirty="0">
                <a:solidFill>
                  <a:schemeClr val="accent3">
                    <a:lumMod val="50000"/>
                  </a:schemeClr>
                </a:solidFill>
                <a:latin typeface="Verdana" panose="020B0604030504040204" pitchFamily="34" charset="0"/>
                <a:ea typeface="Verdana" panose="020B0604030504040204" pitchFamily="34" charset="0"/>
              </a:rPr>
              <a:t/>
            </a:r>
            <a:br>
              <a:rPr lang="ru-RU" sz="2800" b="1" i="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2">
                    <a:lumMod val="50000"/>
                  </a:schemeClr>
                </a:solidFill>
              </a:rPr>
              <a:t> </a:t>
            </a:r>
          </a:p>
        </p:txBody>
      </p:sp>
    </p:spTree>
    <p:extLst>
      <p:ext uri="{BB962C8B-B14F-4D97-AF65-F5344CB8AC3E}">
        <p14:creationId xmlns:p14="http://schemas.microsoft.com/office/powerpoint/2010/main" val="42425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6334" y="624110"/>
            <a:ext cx="9768278" cy="855369"/>
          </a:xfrm>
        </p:spPr>
        <p:txBody>
          <a:bodyPr>
            <a:normAutofit fontScale="90000"/>
          </a:bodyPr>
          <a:lstStyle/>
          <a:p>
            <a:pPr lvl="0"/>
            <a: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Печать ДБО</a:t>
            </a:r>
            <a: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p>
        </p:txBody>
      </p:sp>
      <p:sp>
        <p:nvSpPr>
          <p:cNvPr id="3" name="Объект 2"/>
          <p:cNvSpPr>
            <a:spLocks noGrp="1"/>
          </p:cNvSpPr>
          <p:nvPr>
            <p:ph sz="half" idx="1"/>
          </p:nvPr>
        </p:nvSpPr>
        <p:spPr>
          <a:xfrm>
            <a:off x="1376737" y="1404134"/>
            <a:ext cx="5702157" cy="4996665"/>
          </a:xfrm>
        </p:spPr>
        <p:txBody>
          <a:bodyPr/>
          <a:lstStyle/>
          <a:p>
            <a:pPr algn="just">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Убрать отметку «</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a:t>
            </a:r>
            <a:r>
              <a:rPr lang="ru-RU" sz="2000" dirty="0">
                <a:latin typeface="Verdana" panose="020B0604030504040204" pitchFamily="34" charset="0"/>
                <a:ea typeface="Verdana" panose="020B0604030504040204" pitchFamily="34" charset="0"/>
                <a:cs typeface="Verdana" panose="020B0604030504040204" pitchFamily="34" charset="0"/>
              </a:rPr>
              <a:t>в поле «Основной    комплект»</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Поставить отметку «</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 в поле «Дополнительные бланки записи»</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Задать количество экземпляров</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Тип печати – </a:t>
            </a:r>
            <a:r>
              <a:rPr lang="ru-RU" sz="2000"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односторонняя печать</a:t>
            </a:r>
          </a:p>
          <a:p>
            <a:endParaRPr lang="ru-RU" dirty="0"/>
          </a:p>
        </p:txBody>
      </p:sp>
      <p:sp>
        <p:nvSpPr>
          <p:cNvPr id="4" name="Объект 3"/>
          <p:cNvSpPr>
            <a:spLocks noGrp="1"/>
          </p:cNvSpPr>
          <p:nvPr>
            <p:ph sz="half" idx="2"/>
          </p:nvPr>
        </p:nvSpPr>
        <p:spPr>
          <a:xfrm>
            <a:off x="7190747" y="1047964"/>
            <a:ext cx="4313864" cy="4855880"/>
          </a:xfrm>
        </p:spPr>
        <p:txBody>
          <a:bodyPr/>
          <a:lstStyle/>
          <a:p>
            <a:endParaRPr lang="ru-RU" dirty="0"/>
          </a:p>
        </p:txBody>
      </p:sp>
      <p:pic>
        <p:nvPicPr>
          <p:cNvPr id="7170"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343" y="394463"/>
            <a:ext cx="4619625" cy="570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4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3591" y="624110"/>
            <a:ext cx="4890499" cy="1280890"/>
          </a:xfrm>
        </p:spPr>
        <p:txBody>
          <a:bodyPr>
            <a:normAutofit fontScale="90000"/>
          </a:bodyPr>
          <a:lstStyle/>
          <a:p>
            <a:pPr lvl="0"/>
            <a: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p>
        </p:txBody>
      </p:sp>
      <p:sp>
        <p:nvSpPr>
          <p:cNvPr id="3" name="Объект 2"/>
          <p:cNvSpPr>
            <a:spLocks noGrp="1"/>
          </p:cNvSpPr>
          <p:nvPr>
            <p:ph idx="1"/>
          </p:nvPr>
        </p:nvSpPr>
        <p:spPr>
          <a:xfrm>
            <a:off x="1705510" y="729465"/>
            <a:ext cx="9799102" cy="5181757"/>
          </a:xfrm>
        </p:spPr>
        <p:txBody>
          <a:bodyPr/>
          <a:lstStyle/>
          <a:p>
            <a:pPr marL="0" indent="0">
              <a:buNone/>
            </a:pPr>
            <a:r>
              <a:rPr lang="ru-RU" sz="4000" b="1" u="sng" dirty="0">
                <a:solidFill>
                  <a:schemeClr val="accent3">
                    <a:lumMod val="50000"/>
                  </a:schemeClr>
                </a:solidFill>
                <a:latin typeface="Verdana" pitchFamily="34" charset="0"/>
                <a:ea typeface="Verdana" pitchFamily="34" charset="0"/>
                <a:cs typeface="Verdana" pitchFamily="34" charset="0"/>
              </a:rPr>
              <a:t>КОПИРОВАНИЕ</a:t>
            </a:r>
            <a:r>
              <a:rPr lang="ru-RU" sz="4000" b="1" dirty="0">
                <a:solidFill>
                  <a:schemeClr val="accent3">
                    <a:lumMod val="50000"/>
                  </a:schemeClr>
                </a:solidFill>
                <a:latin typeface="Verdana" pitchFamily="34" charset="0"/>
                <a:ea typeface="Verdana" pitchFamily="34" charset="0"/>
                <a:cs typeface="Verdana" pitchFamily="34" charset="0"/>
              </a:rPr>
              <a:t> </a:t>
            </a:r>
          </a:p>
          <a:p>
            <a:pPr marL="0" indent="0">
              <a:buNone/>
            </a:pPr>
            <a:r>
              <a:rPr lang="ru-RU" sz="3200" dirty="0">
                <a:latin typeface="Verdana" pitchFamily="34" charset="0"/>
                <a:ea typeface="Verdana" pitchFamily="34" charset="0"/>
                <a:cs typeface="Verdana" pitchFamily="34" charset="0"/>
              </a:rPr>
              <a:t>бланков итогового сочинения (изложения) </a:t>
            </a:r>
            <a:r>
              <a:rPr lang="ru-RU" sz="3200" b="1" u="sng" dirty="0">
                <a:latin typeface="Verdana" pitchFamily="34" charset="0"/>
                <a:ea typeface="Verdana" pitchFamily="34" charset="0"/>
                <a:cs typeface="Verdana" pitchFamily="34" charset="0"/>
              </a:rPr>
              <a:t>при нехватке </a:t>
            </a:r>
            <a:r>
              <a:rPr lang="ru-RU" sz="3200" dirty="0">
                <a:latin typeface="Verdana" pitchFamily="34" charset="0"/>
                <a:ea typeface="Verdana" pitchFamily="34" charset="0"/>
                <a:cs typeface="Verdana" pitchFamily="34" charset="0"/>
              </a:rPr>
              <a:t>распечатанных бланков в местах проведения ИС (И) </a:t>
            </a:r>
            <a:r>
              <a:rPr lang="ru-RU" sz="3200" b="1" u="sng" dirty="0">
                <a:solidFill>
                  <a:schemeClr val="accent3">
                    <a:lumMod val="50000"/>
                  </a:schemeClr>
                </a:solidFill>
                <a:latin typeface="Verdana" pitchFamily="34" charset="0"/>
                <a:ea typeface="Verdana" pitchFamily="34" charset="0"/>
                <a:cs typeface="Verdana" pitchFamily="34" charset="0"/>
              </a:rPr>
              <a:t>ЗАПРЕЩЕНО</a:t>
            </a:r>
            <a:r>
              <a:rPr lang="ru-RU" sz="3200" dirty="0">
                <a:latin typeface="Verdana" pitchFamily="34" charset="0"/>
                <a:ea typeface="Verdana" pitchFamily="34" charset="0"/>
                <a:cs typeface="Verdana" pitchFamily="34" charset="0"/>
              </a:rPr>
              <a:t>!!!</a:t>
            </a:r>
          </a:p>
          <a:p>
            <a:pPr marL="0" indent="0">
              <a:buNone/>
            </a:pPr>
            <a:r>
              <a:rPr lang="ru-RU" sz="3200" dirty="0">
                <a:latin typeface="Verdana" pitchFamily="34" charset="0"/>
                <a:ea typeface="Verdana" pitchFamily="34" charset="0"/>
                <a:cs typeface="Verdana" pitchFamily="34" charset="0"/>
              </a:rPr>
              <a:t>так как все бланки имеют </a:t>
            </a:r>
          </a:p>
          <a:p>
            <a:pPr marL="0" indent="0">
              <a:buNone/>
            </a:pPr>
            <a:r>
              <a:rPr lang="ru-RU" sz="3600" b="1" u="sng" dirty="0">
                <a:solidFill>
                  <a:schemeClr val="accent3">
                    <a:lumMod val="50000"/>
                  </a:schemeClr>
                </a:solidFill>
                <a:latin typeface="Verdana" pitchFamily="34" charset="0"/>
                <a:ea typeface="Verdana" pitchFamily="34" charset="0"/>
                <a:cs typeface="Verdana" pitchFamily="34" charset="0"/>
              </a:rPr>
              <a:t>уникальный код работы</a:t>
            </a:r>
            <a:r>
              <a:rPr lang="ru-RU" sz="3600" b="1" dirty="0">
                <a:solidFill>
                  <a:schemeClr val="accent3">
                    <a:lumMod val="50000"/>
                  </a:schemeClr>
                </a:solidFill>
                <a:latin typeface="Verdana" pitchFamily="34" charset="0"/>
                <a:ea typeface="Verdana" pitchFamily="34" charset="0"/>
                <a:cs typeface="Verdana" pitchFamily="34" charset="0"/>
              </a:rPr>
              <a:t> </a:t>
            </a:r>
          </a:p>
          <a:p>
            <a:pPr marL="0" indent="0">
              <a:buNone/>
            </a:pPr>
            <a:r>
              <a:rPr lang="ru-RU" sz="3200" dirty="0">
                <a:latin typeface="Verdana" pitchFamily="34" charset="0"/>
                <a:ea typeface="Verdana" pitchFamily="34" charset="0"/>
                <a:cs typeface="Verdana" pitchFamily="34" charset="0"/>
              </a:rPr>
              <a:t>и распечатываются посредством специализированного программного обеспечения.</a:t>
            </a:r>
          </a:p>
          <a:p>
            <a:endParaRPr lang="ru-RU" dirty="0"/>
          </a:p>
        </p:txBody>
      </p:sp>
      <p:pic>
        <p:nvPicPr>
          <p:cNvPr id="4098" name="Picture 2" descr="C:\Users\Елен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574" y="3460018"/>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flipH="1">
            <a:off x="9634575" y="3318553"/>
            <a:ext cx="2303996" cy="22845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flipV="1">
            <a:off x="9503596" y="3470953"/>
            <a:ext cx="2434975" cy="21321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92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9BB25A3-384F-49C5-B0BA-2C18BFFC623A}"/>
              </a:ext>
            </a:extLst>
          </p:cNvPr>
          <p:cNvSpPr>
            <a:spLocks noGrp="1"/>
          </p:cNvSpPr>
          <p:nvPr>
            <p:ph idx="1"/>
          </p:nvPr>
        </p:nvSpPr>
        <p:spPr>
          <a:xfrm>
            <a:off x="1782282" y="460740"/>
            <a:ext cx="9788318" cy="4361781"/>
          </a:xfrm>
        </p:spPr>
        <p:txBody>
          <a:bodyPr>
            <a:noAutofit/>
          </a:bodyPr>
          <a:lstStyle/>
          <a:p>
            <a:pPr algn="just"/>
            <a:r>
              <a:rPr lang="ru-RU" sz="2400" b="1" dirty="0">
                <a:effectLst/>
                <a:latin typeface="Verdana" panose="020B0604030504040204" pitchFamily="34" charset="0"/>
                <a:ea typeface="Verdana" panose="020B0604030504040204" pitchFamily="34" charset="0"/>
                <a:cs typeface="Times New Roman" panose="02020603050405020304" pitchFamily="18" charset="0"/>
              </a:rPr>
              <a:t>Комплекты тем итогового сочинения </a:t>
            </a:r>
            <a:r>
              <a:rPr lang="ru-RU" sz="2400" b="1" u="sng" dirty="0">
                <a:effectLst/>
                <a:latin typeface="Verdana" panose="020B0604030504040204" pitchFamily="34" charset="0"/>
                <a:ea typeface="Verdana" panose="020B0604030504040204" pitchFamily="34" charset="0"/>
                <a:cs typeface="Times New Roman" panose="02020603050405020304" pitchFamily="18" charset="0"/>
              </a:rPr>
              <a:t>за 15 минут</a:t>
            </a:r>
            <a:r>
              <a:rPr lang="ru-RU" sz="2400" b="1" dirty="0">
                <a:effectLst/>
                <a:latin typeface="Verdana" panose="020B0604030504040204" pitchFamily="34" charset="0"/>
                <a:ea typeface="Verdana" panose="020B0604030504040204" pitchFamily="34" charset="0"/>
                <a:cs typeface="Times New Roman" panose="02020603050405020304" pitchFamily="18" charset="0"/>
              </a:rPr>
              <a:t> </a:t>
            </a:r>
            <a:r>
              <a:rPr lang="ru-RU" sz="2400" dirty="0">
                <a:effectLst/>
                <a:latin typeface="Verdana" panose="020B0604030504040204" pitchFamily="34" charset="0"/>
                <a:ea typeface="Verdana" panose="020B0604030504040204" pitchFamily="34" charset="0"/>
                <a:cs typeface="Times New Roman" panose="02020603050405020304" pitchFamily="18" charset="0"/>
              </a:rPr>
              <a:t>до проведения итогового сочинения </a:t>
            </a:r>
            <a:r>
              <a:rPr lang="ru-RU" sz="2400" b="1" u="sng" dirty="0">
                <a:effectLst/>
                <a:latin typeface="Verdana" panose="020B0604030504040204" pitchFamily="34" charset="0"/>
                <a:ea typeface="Verdana" panose="020B0604030504040204" pitchFamily="34" charset="0"/>
                <a:cs typeface="Times New Roman" panose="02020603050405020304" pitchFamily="18" charset="0"/>
              </a:rPr>
              <a:t>размещаются</a:t>
            </a:r>
            <a:r>
              <a:rPr lang="ru-RU" sz="2400" dirty="0">
                <a:effectLst/>
                <a:latin typeface="Verdana" panose="020B0604030504040204" pitchFamily="34" charset="0"/>
                <a:ea typeface="Verdana" panose="020B0604030504040204" pitchFamily="34" charset="0"/>
                <a:cs typeface="Times New Roman" panose="02020603050405020304" pitchFamily="18" charset="0"/>
              </a:rPr>
              <a:t> на </a:t>
            </a:r>
            <a:r>
              <a:rPr lang="en-US" sz="2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topic</a:t>
            </a:r>
            <a:r>
              <a:rPr lang="ru-RU" sz="2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2400" b="1" dirty="0" err="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rustest</a:t>
            </a:r>
            <a:r>
              <a:rPr lang="ru-RU" sz="2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
            </a:r>
            <a:r>
              <a:rPr lang="ru-RU" sz="2400" b="1" dirty="0" err="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ru</a:t>
            </a:r>
            <a:r>
              <a:rPr lang="ru-RU" sz="24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ru-RU" sz="2400" dirty="0">
                <a:effectLst/>
                <a:latin typeface="Verdana" panose="020B0604030504040204" pitchFamily="34" charset="0"/>
                <a:ea typeface="Verdana" panose="020B0604030504040204" pitchFamily="34" charset="0"/>
                <a:cs typeface="Times New Roman" panose="02020603050405020304" pitchFamily="18" charset="0"/>
              </a:rPr>
              <a:t>ссылка на данный ресурс также размещается на официальном сайте ФГБУ «ФЦТ» (rustest.ru). </a:t>
            </a:r>
          </a:p>
          <a:p>
            <a:pPr algn="just"/>
            <a:r>
              <a:rPr lang="ru-RU" sz="2400" b="1" dirty="0">
                <a:effectLst/>
                <a:latin typeface="Verdana" panose="020B0604030504040204" pitchFamily="34" charset="0"/>
                <a:ea typeface="Verdana" panose="020B0604030504040204" pitchFamily="34" charset="0"/>
                <a:cs typeface="Times New Roman" panose="02020603050405020304" pitchFamily="18" charset="0"/>
              </a:rPr>
              <a:t>Тексты для итогового изложения </a:t>
            </a:r>
            <a:r>
              <a:rPr lang="ru-RU" sz="2400" dirty="0">
                <a:effectLst/>
                <a:latin typeface="Verdana" panose="020B0604030504040204" pitchFamily="34" charset="0"/>
                <a:ea typeface="Verdana" panose="020B0604030504040204" pitchFamily="34" charset="0"/>
                <a:cs typeface="Times New Roman" panose="02020603050405020304" pitchFamily="18" charset="0"/>
              </a:rPr>
              <a:t>направляются ОГАУ СРЦОКО в ОМСУ до начала проведения итогового изложения. </a:t>
            </a:r>
          </a:p>
          <a:p>
            <a:pPr algn="just"/>
            <a:r>
              <a:rPr lang="ru-RU" sz="2400" dirty="0">
                <a:effectLst/>
                <a:latin typeface="Verdana" panose="020B0604030504040204" pitchFamily="34" charset="0"/>
                <a:ea typeface="Verdana" panose="020B0604030504040204" pitchFamily="34" charset="0"/>
                <a:cs typeface="Times New Roman" panose="02020603050405020304" pitchFamily="18" charset="0"/>
              </a:rPr>
              <a:t>В случае возникновения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нештатных ситуаций </a:t>
            </a:r>
            <a:r>
              <a:rPr lang="ru-RU" sz="2400" dirty="0">
                <a:effectLst/>
                <a:latin typeface="Verdana" panose="020B0604030504040204" pitchFamily="34" charset="0"/>
                <a:ea typeface="Verdana" panose="020B0604030504040204" pitchFamily="34" charset="0"/>
                <a:cs typeface="Times New Roman" panose="02020603050405020304" pitchFamily="18" charset="0"/>
              </a:rPr>
              <a:t>(недоступность или неработоспособность указанного информационного портала, официального сайта) по запросу специалиста Министерства, ответственного за вопросы, связанные с проведением итогового сочинения (изложения), комплекты тем итогового сочинения направляются ФГБУ «ФЦТ» на электронные адреса указанного специалиста.</a:t>
            </a:r>
            <a:endParaRPr lang="ru-RU" sz="3600" dirty="0"/>
          </a:p>
        </p:txBody>
      </p:sp>
    </p:spTree>
    <p:extLst>
      <p:ext uri="{BB962C8B-B14F-4D97-AF65-F5344CB8AC3E}">
        <p14:creationId xmlns:p14="http://schemas.microsoft.com/office/powerpoint/2010/main" val="214338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лена\Desktop\Без названия.jpg"/>
          <p:cNvPicPr>
            <a:picLocks noChangeAspect="1" noChangeArrowheads="1"/>
          </p:cNvPicPr>
          <p:nvPr/>
        </p:nvPicPr>
        <p:blipFill rotWithShape="1">
          <a:blip r:embed="rId2">
            <a:extLst>
              <a:ext uri="{28A0092B-C50C-407E-A947-70E740481C1C}">
                <a14:useLocalDpi xmlns:a14="http://schemas.microsoft.com/office/drawing/2010/main" val="0"/>
              </a:ext>
            </a:extLst>
          </a:blip>
          <a:srcRect l="28614" t="5591" r="24506" b="8005"/>
          <a:stretch/>
        </p:blipFill>
        <p:spPr bwMode="auto">
          <a:xfrm>
            <a:off x="9970719" y="3695178"/>
            <a:ext cx="1678488" cy="29116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7035A3D0-545D-47A9-B298-47A19316F828}"/>
              </a:ext>
            </a:extLst>
          </p:cNvPr>
          <p:cNvSpPr>
            <a:spLocks noGrp="1"/>
          </p:cNvSpPr>
          <p:nvPr>
            <p:ph type="title"/>
          </p:nvPr>
        </p:nvSpPr>
        <p:spPr>
          <a:xfrm>
            <a:off x="1739122" y="1150204"/>
            <a:ext cx="10336695" cy="1280890"/>
          </a:xfrm>
        </p:spPr>
        <p:txBody>
          <a:bodyPr>
            <a:noAutofit/>
          </a:bodyPr>
          <a:lstStyle/>
          <a:p>
            <a:pPr algn="ctr"/>
            <a:r>
              <a:rPr lang="ru-RU" sz="3600" b="1" u="sng" dirty="0">
                <a:solidFill>
                  <a:schemeClr val="tx1"/>
                </a:solidFill>
                <a:latin typeface="Verdana" panose="020B0604030504040204" pitchFamily="34" charset="0"/>
                <a:ea typeface="Verdana" panose="020B0604030504040204" pitchFamily="34" charset="0"/>
              </a:rPr>
              <a:t>ПРОДОЛЖИТЕЛЬНОСТЬ</a:t>
            </a:r>
            <a:r>
              <a:rPr lang="ru-RU" sz="3600" dirty="0">
                <a:solidFill>
                  <a:schemeClr val="tx1"/>
                </a:solidFill>
                <a:latin typeface="Verdana" panose="020B0604030504040204" pitchFamily="34" charset="0"/>
                <a:ea typeface="Verdana" panose="020B0604030504040204" pitchFamily="34" charset="0"/>
              </a:rPr>
              <a:t> </a:t>
            </a:r>
            <a:br>
              <a:rPr lang="ru-RU" sz="3600" dirty="0">
                <a:solidFill>
                  <a:schemeClr val="tx1"/>
                </a:solidFill>
                <a:latin typeface="Verdana" panose="020B0604030504040204" pitchFamily="34" charset="0"/>
                <a:ea typeface="Verdana" panose="020B0604030504040204" pitchFamily="34" charset="0"/>
              </a:rPr>
            </a:br>
            <a:r>
              <a:rPr lang="ru-RU" sz="3600" dirty="0">
                <a:solidFill>
                  <a:schemeClr val="tx1"/>
                </a:solidFill>
                <a:latin typeface="Verdana" panose="020B0604030504040204" pitchFamily="34" charset="0"/>
                <a:ea typeface="Verdana" panose="020B0604030504040204" pitchFamily="34" charset="0"/>
              </a:rPr>
              <a:t>написания ИС (И) </a:t>
            </a:r>
            <a:r>
              <a:rPr lang="ru-RU" sz="3600" b="1" dirty="0">
                <a:solidFill>
                  <a:schemeClr val="tx1"/>
                </a:solidFill>
                <a:latin typeface="Verdana" panose="020B0604030504040204" pitchFamily="34" charset="0"/>
                <a:ea typeface="Verdana" panose="020B0604030504040204" pitchFamily="34" charset="0"/>
              </a:rPr>
              <a:t>– </a:t>
            </a:r>
            <a:br>
              <a:rPr lang="ru-RU" sz="3600" b="1" dirty="0">
                <a:solidFill>
                  <a:schemeClr val="tx1"/>
                </a:solidFill>
                <a:latin typeface="Verdana" panose="020B0604030504040204" pitchFamily="34" charset="0"/>
                <a:ea typeface="Verdana" panose="020B0604030504040204" pitchFamily="34" charset="0"/>
              </a:rPr>
            </a:br>
            <a:r>
              <a:rPr lang="ru-RU" sz="3600" b="1" u="sng" dirty="0">
                <a:solidFill>
                  <a:schemeClr val="tx1"/>
                </a:solidFill>
                <a:latin typeface="Verdana" panose="020B0604030504040204" pitchFamily="34" charset="0"/>
                <a:ea typeface="Verdana" panose="020B0604030504040204" pitchFamily="34" charset="0"/>
              </a:rPr>
              <a:t>3 часа 55 минут (235 минут)</a:t>
            </a:r>
            <a:r>
              <a:rPr lang="ru-RU" sz="3600" b="1" dirty="0">
                <a:solidFill>
                  <a:schemeClr val="tx1"/>
                </a:solidFill>
                <a:latin typeface="Verdana" panose="020B0604030504040204" pitchFamily="34" charset="0"/>
                <a:ea typeface="Verdana" panose="020B0604030504040204" pitchFamily="34" charset="0"/>
              </a:rPr>
              <a:t/>
            </a:r>
            <a:br>
              <a:rPr lang="ru-RU" sz="3600" b="1" dirty="0">
                <a:solidFill>
                  <a:schemeClr val="tx1"/>
                </a:solidFill>
                <a:latin typeface="Verdana" panose="020B0604030504040204" pitchFamily="34" charset="0"/>
                <a:ea typeface="Verdana" panose="020B0604030504040204" pitchFamily="34" charset="0"/>
              </a:rPr>
            </a:br>
            <a:r>
              <a:rPr lang="ru-RU" sz="3600" b="1" dirty="0">
                <a:solidFill>
                  <a:schemeClr val="tx1"/>
                </a:solidFill>
                <a:latin typeface="Verdana" panose="020B0604030504040204" pitchFamily="34" charset="0"/>
                <a:ea typeface="Verdana" panose="020B0604030504040204" pitchFamily="34" charset="0"/>
              </a:rPr>
              <a:t/>
            </a:r>
            <a:br>
              <a:rPr lang="ru-RU" sz="3600" b="1" dirty="0">
                <a:solidFill>
                  <a:schemeClr val="tx1"/>
                </a:solidFill>
                <a:latin typeface="Verdana" panose="020B0604030504040204" pitchFamily="34" charset="0"/>
                <a:ea typeface="Verdana" panose="020B0604030504040204" pitchFamily="34" charset="0"/>
              </a:rPr>
            </a:br>
            <a:endParaRPr lang="ru-RU" sz="3600" dirty="0">
              <a:solidFill>
                <a:schemeClr val="tx1"/>
              </a:solidFill>
            </a:endParaRPr>
          </a:p>
        </p:txBody>
      </p:sp>
      <p:sp>
        <p:nvSpPr>
          <p:cNvPr id="5" name="Прямоугольник 4"/>
          <p:cNvSpPr/>
          <p:nvPr/>
        </p:nvSpPr>
        <p:spPr>
          <a:xfrm>
            <a:off x="1427968" y="2428003"/>
            <a:ext cx="10346498" cy="3139321"/>
          </a:xfrm>
          <a:prstGeom prst="rect">
            <a:avLst/>
          </a:prstGeom>
        </p:spPr>
        <p:txBody>
          <a:bodyPr wrap="square">
            <a:spAutoFit/>
          </a:bodyPr>
          <a:lstStyle/>
          <a:p>
            <a:r>
              <a:rPr lang="ru-RU" sz="3600" dirty="0">
                <a:latin typeface="Verdana" pitchFamily="34" charset="0"/>
                <a:ea typeface="Verdana" pitchFamily="34" charset="0"/>
                <a:cs typeface="Verdana" pitchFamily="34" charset="0"/>
              </a:rPr>
              <a:t>Для участников ИС (И) с ОВЗ, </a:t>
            </a:r>
          </a:p>
          <a:p>
            <a:r>
              <a:rPr lang="ru-RU" sz="3600" dirty="0">
                <a:latin typeface="Verdana" pitchFamily="34" charset="0"/>
                <a:ea typeface="Verdana" pitchFamily="34" charset="0"/>
                <a:cs typeface="Verdana" pitchFamily="34" charset="0"/>
              </a:rPr>
              <a:t>участников ИС (И) – детей-инвалидов и инвалидов продолжительность </a:t>
            </a:r>
          </a:p>
          <a:p>
            <a:r>
              <a:rPr lang="ru-RU" sz="3600" dirty="0">
                <a:latin typeface="Verdana" pitchFamily="34" charset="0"/>
                <a:ea typeface="Verdana" pitchFamily="34" charset="0"/>
                <a:cs typeface="Verdana" pitchFamily="34" charset="0"/>
              </a:rPr>
              <a:t>написания работы может быть </a:t>
            </a:r>
          </a:p>
          <a:p>
            <a:r>
              <a:rPr lang="ru-RU" sz="3600" b="1" dirty="0">
                <a:solidFill>
                  <a:srgbClr val="FF0000"/>
                </a:solidFill>
                <a:latin typeface="Verdana" pitchFamily="34" charset="0"/>
                <a:ea typeface="Verdana" pitchFamily="34" charset="0"/>
                <a:cs typeface="Verdana" pitchFamily="34" charset="0"/>
              </a:rPr>
              <a:t>увеличена на 1,5 часа</a:t>
            </a:r>
            <a:r>
              <a:rPr lang="ru-RU" sz="3600" dirty="0">
                <a:latin typeface="Verdana" pitchFamily="34" charset="0"/>
                <a:ea typeface="Verdana" pitchFamily="34" charset="0"/>
                <a:cs typeface="Verdana" pitchFamily="34" charset="0"/>
              </a:rPr>
              <a:t>.</a:t>
            </a:r>
            <a:r>
              <a:rPr lang="ru-RU" dirty="0">
                <a:latin typeface="Verdana" pitchFamily="34" charset="0"/>
                <a:ea typeface="Verdana" pitchFamily="34" charset="0"/>
                <a:cs typeface="Verdana" pitchFamily="34" charset="0"/>
              </a:rPr>
              <a:t/>
            </a:r>
            <a:br>
              <a:rPr lang="ru-RU" dirty="0">
                <a:latin typeface="Verdana" pitchFamily="34" charset="0"/>
                <a:ea typeface="Verdana" pitchFamily="34" charset="0"/>
                <a:cs typeface="Verdana" pitchFamily="34" charset="0"/>
              </a:rPr>
            </a:br>
            <a:endParaRPr lang="ru-RU"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3263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35A3D0-545D-47A9-B298-47A19316F828}"/>
              </a:ext>
            </a:extLst>
          </p:cNvPr>
          <p:cNvSpPr>
            <a:spLocks noGrp="1"/>
          </p:cNvSpPr>
          <p:nvPr>
            <p:ph type="title"/>
          </p:nvPr>
        </p:nvSpPr>
        <p:spPr>
          <a:xfrm>
            <a:off x="1438496" y="248330"/>
            <a:ext cx="10336695" cy="1280890"/>
          </a:xfrm>
        </p:spPr>
        <p:txBody>
          <a:bodyPr>
            <a:noAutofit/>
          </a:bodyPr>
          <a:lstStyle/>
          <a:p>
            <a:pPr algn="ctr"/>
            <a:r>
              <a:rPr lang="ru-RU" sz="3600" b="1" u="sng" dirty="0">
                <a:solidFill>
                  <a:schemeClr val="tx1"/>
                </a:solidFill>
                <a:latin typeface="Verdana" panose="020B0604030504040204" pitchFamily="34" charset="0"/>
                <a:ea typeface="Verdana" panose="020B0604030504040204" pitchFamily="34" charset="0"/>
              </a:rPr>
              <a:t>ТАЙМИНГ</a:t>
            </a:r>
            <a:r>
              <a:rPr lang="ru-RU" sz="3600" b="1" dirty="0">
                <a:solidFill>
                  <a:schemeClr val="tx1"/>
                </a:solidFill>
                <a:latin typeface="Verdana" panose="020B0604030504040204" pitchFamily="34" charset="0"/>
                <a:ea typeface="Verdana" panose="020B0604030504040204" pitchFamily="34" charset="0"/>
              </a:rPr>
              <a:t>  </a:t>
            </a:r>
            <a:r>
              <a:rPr lang="ru-RU" sz="3600" dirty="0">
                <a:solidFill>
                  <a:schemeClr val="tx1"/>
                </a:solidFill>
                <a:latin typeface="Verdana" panose="020B0604030504040204" pitchFamily="34" charset="0"/>
                <a:ea typeface="Verdana" panose="020B0604030504040204" pitchFamily="34" charset="0"/>
              </a:rPr>
              <a:t>проведения ИС (И)</a:t>
            </a:r>
            <a:endParaRPr lang="ru-RU" sz="3600" dirty="0">
              <a:solidFill>
                <a:schemeClr val="tx1"/>
              </a:solidFill>
            </a:endParaRPr>
          </a:p>
        </p:txBody>
      </p:sp>
      <p:sp>
        <p:nvSpPr>
          <p:cNvPr id="3" name="Объект 2">
            <a:extLst>
              <a:ext uri="{FF2B5EF4-FFF2-40B4-BE49-F238E27FC236}">
                <a16:creationId xmlns="" xmlns:a16="http://schemas.microsoft.com/office/drawing/2014/main" id="{841A93CC-5054-4A60-BFE6-3B9CAFFC95F6}"/>
              </a:ext>
            </a:extLst>
          </p:cNvPr>
          <p:cNvSpPr>
            <a:spLocks noGrp="1"/>
          </p:cNvSpPr>
          <p:nvPr>
            <p:ph idx="1"/>
          </p:nvPr>
        </p:nvSpPr>
        <p:spPr>
          <a:xfrm>
            <a:off x="1488601" y="1444668"/>
            <a:ext cx="10177669" cy="4993710"/>
          </a:xfrm>
        </p:spPr>
        <p:txBody>
          <a:bodyPr>
            <a:normAutofit fontScale="32500" lnSpcReduction="20000"/>
          </a:bodyPr>
          <a:lstStyle/>
          <a:p>
            <a:r>
              <a:rPr lang="ru-RU" sz="9600" b="1" u="sng" dirty="0">
                <a:latin typeface="Verdana" pitchFamily="34" charset="0"/>
                <a:ea typeface="Verdana" pitchFamily="34" charset="0"/>
                <a:cs typeface="Verdana" pitchFamily="34" charset="0"/>
              </a:rPr>
              <a:t>Начиная с 9:00 </a:t>
            </a:r>
            <a:r>
              <a:rPr lang="ru-RU" sz="9600" dirty="0">
                <a:latin typeface="Verdana" pitchFamily="34" charset="0"/>
                <a:ea typeface="Verdana" pitchFamily="34" charset="0"/>
                <a:cs typeface="Verdana" pitchFamily="34" charset="0"/>
              </a:rPr>
              <a:t>– вход участников ИС (И).</a:t>
            </a:r>
          </a:p>
          <a:p>
            <a:endParaRPr lang="ru-RU" sz="9600" b="1" u="sng" dirty="0">
              <a:latin typeface="Verdana" pitchFamily="34" charset="0"/>
              <a:ea typeface="Verdana" pitchFamily="34" charset="0"/>
              <a:cs typeface="Verdana" pitchFamily="34" charset="0"/>
            </a:endParaRPr>
          </a:p>
          <a:p>
            <a:endParaRPr lang="ru-RU" sz="9600" b="1" u="sng" dirty="0">
              <a:latin typeface="Verdana" pitchFamily="34" charset="0"/>
              <a:ea typeface="Verdana" pitchFamily="34" charset="0"/>
              <a:cs typeface="Verdana" pitchFamily="34" charset="0"/>
            </a:endParaRPr>
          </a:p>
          <a:p>
            <a:r>
              <a:rPr lang="ru-RU" sz="9600" b="1" u="sng" dirty="0">
                <a:latin typeface="Verdana" pitchFamily="34" charset="0"/>
                <a:ea typeface="Verdana" pitchFamily="34" charset="0"/>
                <a:cs typeface="Verdana" pitchFamily="34" charset="0"/>
              </a:rPr>
              <a:t>Начиная с 9:45</a:t>
            </a:r>
            <a:r>
              <a:rPr lang="ru-RU" sz="9600" dirty="0">
                <a:latin typeface="Verdana" pitchFamily="34" charset="0"/>
                <a:ea typeface="Verdana" pitchFamily="34" charset="0"/>
                <a:cs typeface="Verdana" pitchFamily="34" charset="0"/>
              </a:rPr>
              <a:t> – члены комиссии по проведению ИС (И) принимают у руководителя темы ИС, тексты изложения.</a:t>
            </a:r>
            <a:endParaRPr lang="ru-RU" sz="2800" dirty="0"/>
          </a:p>
          <a:p>
            <a:pPr algn="just"/>
            <a:endParaRPr lang="ru-RU" sz="9600" b="1" u="sng" dirty="0">
              <a:latin typeface="Verdana" pitchFamily="34" charset="0"/>
              <a:ea typeface="Verdana" pitchFamily="34" charset="0"/>
              <a:cs typeface="Verdana" pitchFamily="34" charset="0"/>
            </a:endParaRPr>
          </a:p>
          <a:p>
            <a:pPr algn="just"/>
            <a:endParaRPr lang="ru-RU" sz="9600" b="1" u="sng" dirty="0">
              <a:latin typeface="Verdana" pitchFamily="34" charset="0"/>
              <a:ea typeface="Verdana" pitchFamily="34" charset="0"/>
              <a:cs typeface="Verdana" pitchFamily="34" charset="0"/>
            </a:endParaRPr>
          </a:p>
          <a:p>
            <a:pPr algn="just"/>
            <a:r>
              <a:rPr lang="ru-RU" sz="9600" b="1" u="sng" dirty="0">
                <a:latin typeface="Verdana" pitchFamily="34" charset="0"/>
                <a:ea typeface="Verdana" pitchFamily="34" charset="0"/>
                <a:cs typeface="Verdana" pitchFamily="34" charset="0"/>
              </a:rPr>
              <a:t>10</a:t>
            </a:r>
            <a:r>
              <a:rPr lang="ru-RU" sz="9600" b="1" u="sng" dirty="0">
                <a:latin typeface="Verdana" pitchFamily="34" charset="0"/>
                <a:ea typeface="Verdana" pitchFamily="34" charset="0"/>
                <a:cs typeface="Verdana" pitchFamily="34" charset="0"/>
                <a:sym typeface="Wingdings" panose="05000000000000000000" pitchFamily="2" charset="2"/>
              </a:rPr>
              <a:t>:00</a:t>
            </a:r>
            <a:r>
              <a:rPr lang="ru-RU" sz="9600" dirty="0">
                <a:latin typeface="Verdana" pitchFamily="34" charset="0"/>
                <a:ea typeface="Verdana" pitchFamily="34" charset="0"/>
                <a:cs typeface="Verdana" pitchFamily="34" charset="0"/>
                <a:sym typeface="Wingdings" panose="05000000000000000000" pitchFamily="2" charset="2"/>
              </a:rPr>
              <a:t> – начало ИС (И)</a:t>
            </a:r>
            <a:endParaRPr lang="ru-RU" sz="9600" i="1" dirty="0">
              <a:latin typeface="Verdana" pitchFamily="34" charset="0"/>
              <a:ea typeface="Verdana" pitchFamily="34" charset="0"/>
              <a:cs typeface="Verdana" pitchFamily="34" charset="0"/>
              <a:sym typeface="Wingdings" panose="05000000000000000000" pitchFamily="2" charset="2"/>
            </a:endParaRPr>
          </a:p>
          <a:p>
            <a:pPr algn="just"/>
            <a:r>
              <a:rPr lang="ru-RU" sz="9600" b="1" dirty="0">
                <a:latin typeface="Verdana" pitchFamily="34" charset="0"/>
                <a:ea typeface="Verdana" pitchFamily="34" charset="0"/>
                <a:cs typeface="Verdana" pitchFamily="34" charset="0"/>
                <a:sym typeface="Wingdings" panose="05000000000000000000" pitchFamily="2" charset="2"/>
              </a:rPr>
              <a:t>Инструктаж. </a:t>
            </a:r>
          </a:p>
          <a:p>
            <a:pPr marL="82296" indent="0" algn="just">
              <a:buNone/>
            </a:pPr>
            <a:endParaRPr lang="ru-RU" sz="9600" i="1" dirty="0">
              <a:latin typeface="Verdana" pitchFamily="34" charset="0"/>
              <a:ea typeface="Verdana" pitchFamily="34" charset="0"/>
              <a:cs typeface="Verdana" pitchFamily="34" charset="0"/>
              <a:sym typeface="Wingdings" panose="05000000000000000000" pitchFamily="2" charset="2"/>
            </a:endParaRPr>
          </a:p>
        </p:txBody>
      </p:sp>
      <p:pic>
        <p:nvPicPr>
          <p:cNvPr id="2051" name="Picture 3" descr="C:\Users\Елена\Desktop\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6" y="544100"/>
            <a:ext cx="1713064" cy="1622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Елена\Desktop\a4777d8ad98d85e356be4b8279463200_i-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 y="2392472"/>
            <a:ext cx="1713064" cy="151555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Елена\Desktop\Без названия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87" y="4409162"/>
            <a:ext cx="1669563" cy="154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1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41A93CC-5054-4A60-BFE6-3B9CAFFC95F6}"/>
              </a:ext>
            </a:extLst>
          </p:cNvPr>
          <p:cNvSpPr>
            <a:spLocks noGrp="1"/>
          </p:cNvSpPr>
          <p:nvPr>
            <p:ph idx="1"/>
          </p:nvPr>
        </p:nvSpPr>
        <p:spPr>
          <a:xfrm>
            <a:off x="1413445" y="968679"/>
            <a:ext cx="10223234" cy="4768242"/>
          </a:xfrm>
        </p:spPr>
        <p:txBody>
          <a:bodyPr>
            <a:noAutofit/>
          </a:bodyPr>
          <a:lstStyle/>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Если участник опоздал, </a:t>
            </a:r>
          </a:p>
          <a:p>
            <a:pPr marL="82296" indent="0" algn="just">
              <a:buNone/>
            </a:pPr>
            <a:r>
              <a:rPr lang="ru-RU" sz="2800" b="1" i="1" u="sng" dirty="0">
                <a:latin typeface="Verdana" pitchFamily="34" charset="0"/>
                <a:ea typeface="Verdana" pitchFamily="34" charset="0"/>
                <a:cs typeface="Verdana" pitchFamily="34" charset="0"/>
                <a:sym typeface="Wingdings" panose="05000000000000000000" pitchFamily="2" charset="2"/>
              </a:rPr>
              <a:t>он допускается </a:t>
            </a:r>
            <a:r>
              <a:rPr lang="ru-RU" sz="2800" i="1" dirty="0">
                <a:latin typeface="Verdana" pitchFamily="34" charset="0"/>
                <a:ea typeface="Verdana" pitchFamily="34" charset="0"/>
                <a:cs typeface="Verdana" pitchFamily="34" charset="0"/>
                <a:sym typeface="Wingdings" panose="05000000000000000000" pitchFamily="2" charset="2"/>
              </a:rPr>
              <a:t>к написанию ИС (И), </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при этом </a:t>
            </a:r>
            <a:r>
              <a:rPr lang="ru-RU" sz="2800" b="1" i="1" u="sng" dirty="0">
                <a:latin typeface="Verdana" pitchFamily="34" charset="0"/>
                <a:ea typeface="Verdana" pitchFamily="34" charset="0"/>
                <a:cs typeface="Verdana" pitchFamily="34" charset="0"/>
                <a:sym typeface="Wingdings" panose="05000000000000000000" pitchFamily="2" charset="2"/>
              </a:rPr>
              <a:t>время</a:t>
            </a:r>
            <a:r>
              <a:rPr lang="ru-RU" sz="2800" i="1" dirty="0">
                <a:latin typeface="Verdana" pitchFamily="34" charset="0"/>
                <a:ea typeface="Verdana" pitchFamily="34" charset="0"/>
                <a:cs typeface="Verdana" pitchFamily="34" charset="0"/>
                <a:sym typeface="Wingdings" panose="05000000000000000000" pitchFamily="2" charset="2"/>
              </a:rPr>
              <a:t> окончания написания</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ИС (И), </a:t>
            </a:r>
            <a:r>
              <a:rPr lang="ru-RU" sz="2800" b="1" i="1" u="sng" dirty="0">
                <a:latin typeface="Verdana" pitchFamily="34" charset="0"/>
                <a:ea typeface="Verdana" pitchFamily="34" charset="0"/>
                <a:cs typeface="Verdana" pitchFamily="34" charset="0"/>
                <a:sym typeface="Wingdings" panose="05000000000000000000" pitchFamily="2" charset="2"/>
              </a:rPr>
              <a:t>зафиксированное</a:t>
            </a:r>
            <a:r>
              <a:rPr lang="ru-RU" sz="2800" i="1" dirty="0">
                <a:latin typeface="Verdana" pitchFamily="34" charset="0"/>
                <a:ea typeface="Verdana" pitchFamily="34" charset="0"/>
                <a:cs typeface="Verdana" pitchFamily="34" charset="0"/>
                <a:sym typeface="Wingdings" panose="05000000000000000000" pitchFamily="2" charset="2"/>
              </a:rPr>
              <a:t> на доске  </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(информационном стенде), </a:t>
            </a:r>
            <a:r>
              <a:rPr lang="ru-RU" sz="2800" b="1" i="1" u="sng" dirty="0">
                <a:latin typeface="Verdana" pitchFamily="34" charset="0"/>
                <a:ea typeface="Verdana" pitchFamily="34" charset="0"/>
                <a:cs typeface="Verdana" pitchFamily="34" charset="0"/>
                <a:sym typeface="Wingdings" panose="05000000000000000000" pitchFamily="2" charset="2"/>
              </a:rPr>
              <a:t>не продлевается</a:t>
            </a:r>
            <a:r>
              <a:rPr lang="ru-RU" sz="2800" i="1" dirty="0">
                <a:latin typeface="Verdana" pitchFamily="34" charset="0"/>
                <a:ea typeface="Verdana" pitchFamily="34" charset="0"/>
                <a:cs typeface="Verdana" pitchFamily="34" charset="0"/>
                <a:sym typeface="Wingdings" panose="05000000000000000000" pitchFamily="2" charset="2"/>
              </a:rPr>
              <a:t>. </a:t>
            </a:r>
          </a:p>
          <a:p>
            <a:pPr marL="82296" indent="0" algn="just">
              <a:buNone/>
            </a:pPr>
            <a:endParaRPr lang="ru-RU" sz="2800" i="1" u="sng" dirty="0">
              <a:latin typeface="Verdana" pitchFamily="34" charset="0"/>
              <a:ea typeface="Verdana" pitchFamily="34" charset="0"/>
              <a:cs typeface="Verdana" pitchFamily="34" charset="0"/>
              <a:sym typeface="Wingdings" panose="05000000000000000000" pitchFamily="2" charset="2"/>
            </a:endParaRPr>
          </a:p>
          <a:p>
            <a:pPr marL="82296" indent="0" algn="just">
              <a:buNone/>
            </a:pPr>
            <a:r>
              <a:rPr lang="ru-RU" sz="2800" i="1" u="sng" dirty="0">
                <a:latin typeface="Verdana" pitchFamily="34" charset="0"/>
                <a:ea typeface="Verdana" pitchFamily="34" charset="0"/>
                <a:cs typeface="Verdana" pitchFamily="34" charset="0"/>
                <a:sym typeface="Wingdings" panose="05000000000000000000" pitchFamily="2" charset="2"/>
              </a:rPr>
              <a:t>Повторный</a:t>
            </a:r>
            <a:r>
              <a:rPr lang="ru-RU" sz="2800" i="1" dirty="0">
                <a:latin typeface="Verdana" pitchFamily="34" charset="0"/>
                <a:ea typeface="Verdana" pitchFamily="34" charset="0"/>
                <a:cs typeface="Verdana" pitchFamily="34" charset="0"/>
                <a:sym typeface="Wingdings" panose="05000000000000000000" pitchFamily="2" charset="2"/>
              </a:rPr>
              <a:t> общий инструктаж для опоздавших участников </a:t>
            </a:r>
            <a:r>
              <a:rPr lang="ru-RU" sz="2800" i="1" u="sng" dirty="0">
                <a:latin typeface="Verdana" pitchFamily="34" charset="0"/>
                <a:ea typeface="Verdana" pitchFamily="34" charset="0"/>
                <a:cs typeface="Verdana" pitchFamily="34" charset="0"/>
                <a:sym typeface="Wingdings" panose="05000000000000000000" pitchFamily="2" charset="2"/>
              </a:rPr>
              <a:t>не проводится</a:t>
            </a:r>
            <a:r>
              <a:rPr lang="ru-RU" sz="2800" i="1" dirty="0">
                <a:latin typeface="Verdana" pitchFamily="34" charset="0"/>
                <a:ea typeface="Verdana" pitchFamily="34" charset="0"/>
                <a:cs typeface="Verdana" pitchFamily="34" charset="0"/>
                <a:sym typeface="Wingdings" panose="05000000000000000000" pitchFamily="2" charset="2"/>
              </a:rPr>
              <a:t>. </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Члены комиссии по проведению ИС (И) предоставляют необходимую информацию для заполнения регистрационных полей бланков ИС (И).</a:t>
            </a:r>
            <a:endParaRPr lang="ru-RU" sz="2800" b="1" dirty="0">
              <a:latin typeface="Verdana" pitchFamily="34" charset="0"/>
              <a:ea typeface="Verdana" pitchFamily="34" charset="0"/>
              <a:cs typeface="Verdana" pitchFamily="34" charset="0"/>
              <a:sym typeface="Wingdings" panose="05000000000000000000" pitchFamily="2" charset="2"/>
            </a:endParaRPr>
          </a:p>
        </p:txBody>
      </p:sp>
      <p:pic>
        <p:nvPicPr>
          <p:cNvPr id="3074" name="Picture 2" descr="C:\Users\Елена\Desktop\opozdani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9695145" y="328389"/>
            <a:ext cx="2089759" cy="262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лена\Desktop\13756703_1f285bdb069e0616c158ce50b71bc036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0" y="176408"/>
            <a:ext cx="2936310" cy="29363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7035A3D0-545D-47A9-B298-47A19316F828}"/>
              </a:ext>
            </a:extLst>
          </p:cNvPr>
          <p:cNvSpPr>
            <a:spLocks noGrp="1"/>
          </p:cNvSpPr>
          <p:nvPr>
            <p:ph type="title"/>
          </p:nvPr>
        </p:nvSpPr>
        <p:spPr>
          <a:xfrm>
            <a:off x="3455187" y="277034"/>
            <a:ext cx="8569800" cy="1280890"/>
          </a:xfrm>
        </p:spPr>
        <p:txBody>
          <a:bodyPr>
            <a:noAutofit/>
          </a:bodyPr>
          <a:lstStyle/>
          <a:p>
            <a:pPr algn="ctr"/>
            <a:r>
              <a:rPr lang="ru-RU" sz="3600" b="1" u="sng" dirty="0">
                <a:solidFill>
                  <a:schemeClr val="tx1"/>
                </a:solidFill>
                <a:latin typeface="Verdana" panose="020B0604030504040204" pitchFamily="34" charset="0"/>
                <a:ea typeface="Verdana" panose="020B0604030504040204" pitchFamily="34" charset="0"/>
              </a:rPr>
              <a:t>ТАЙМИНГ</a:t>
            </a:r>
            <a:r>
              <a:rPr lang="ru-RU" sz="3600" b="1" dirty="0">
                <a:solidFill>
                  <a:schemeClr val="tx1"/>
                </a:solidFill>
                <a:latin typeface="Verdana" panose="020B0604030504040204" pitchFamily="34" charset="0"/>
                <a:ea typeface="Verdana" panose="020B0604030504040204" pitchFamily="34" charset="0"/>
              </a:rPr>
              <a:t>  </a:t>
            </a:r>
            <a:r>
              <a:rPr lang="ru-RU" sz="3600" dirty="0">
                <a:solidFill>
                  <a:schemeClr val="tx1"/>
                </a:solidFill>
                <a:latin typeface="Verdana" panose="020B0604030504040204" pitchFamily="34" charset="0"/>
                <a:ea typeface="Verdana" panose="020B0604030504040204" pitchFamily="34" charset="0"/>
              </a:rPr>
              <a:t>проведения ИС (И)</a:t>
            </a:r>
            <a:endParaRPr lang="ru-RU" sz="3600" dirty="0">
              <a:solidFill>
                <a:schemeClr val="tx1"/>
              </a:solidFill>
            </a:endParaRPr>
          </a:p>
        </p:txBody>
      </p:sp>
      <p:sp>
        <p:nvSpPr>
          <p:cNvPr id="3" name="Объект 2">
            <a:extLst>
              <a:ext uri="{FF2B5EF4-FFF2-40B4-BE49-F238E27FC236}">
                <a16:creationId xmlns="" xmlns:a16="http://schemas.microsoft.com/office/drawing/2014/main" id="{841A93CC-5054-4A60-BFE6-3B9CAFFC95F6}"/>
              </a:ext>
            </a:extLst>
          </p:cNvPr>
          <p:cNvSpPr>
            <a:spLocks noGrp="1"/>
          </p:cNvSpPr>
          <p:nvPr>
            <p:ph idx="1"/>
          </p:nvPr>
        </p:nvSpPr>
        <p:spPr>
          <a:xfrm>
            <a:off x="3219189" y="1444668"/>
            <a:ext cx="8447081" cy="2860108"/>
          </a:xfrm>
        </p:spPr>
        <p:txBody>
          <a:bodyPr>
            <a:noAutofit/>
          </a:bodyPr>
          <a:lstStyle/>
          <a:p>
            <a:pPr algn="just"/>
            <a:r>
              <a:rPr lang="ru-RU" sz="2800" b="1" dirty="0">
                <a:latin typeface="Verdana" pitchFamily="34" charset="0"/>
                <a:ea typeface="Verdana" pitchFamily="34" charset="0"/>
                <a:cs typeface="Verdana" pitchFamily="34" charset="0"/>
              </a:rPr>
              <a:t>За </a:t>
            </a:r>
            <a:r>
              <a:rPr lang="ru-RU" sz="2800" b="1" dirty="0">
                <a:solidFill>
                  <a:srgbClr val="FF0000"/>
                </a:solidFill>
                <a:latin typeface="Verdana" pitchFamily="34" charset="0"/>
                <a:ea typeface="Verdana" pitchFamily="34" charset="0"/>
                <a:cs typeface="Verdana" pitchFamily="34" charset="0"/>
              </a:rPr>
              <a:t>30 минут </a:t>
            </a:r>
            <a:r>
              <a:rPr lang="ru-RU" sz="2800" b="1" u="sng" dirty="0">
                <a:latin typeface="Verdana" pitchFamily="34" charset="0"/>
                <a:ea typeface="Verdana" pitchFamily="34" charset="0"/>
                <a:cs typeface="Verdana" pitchFamily="34" charset="0"/>
              </a:rPr>
              <a:t>и</a:t>
            </a:r>
            <a:r>
              <a:rPr lang="ru-RU" sz="2800" b="1" dirty="0">
                <a:latin typeface="Verdana" pitchFamily="34" charset="0"/>
                <a:ea typeface="Verdana" pitchFamily="34" charset="0"/>
                <a:cs typeface="Verdana" pitchFamily="34" charset="0"/>
              </a:rPr>
              <a:t> за </a:t>
            </a:r>
            <a:r>
              <a:rPr lang="ru-RU" sz="2800" b="1" dirty="0">
                <a:solidFill>
                  <a:srgbClr val="FF0000"/>
                </a:solidFill>
                <a:latin typeface="Verdana" pitchFamily="34" charset="0"/>
                <a:ea typeface="Verdana" pitchFamily="34" charset="0"/>
                <a:cs typeface="Verdana" pitchFamily="34" charset="0"/>
              </a:rPr>
              <a:t>5 минут </a:t>
            </a:r>
            <a:r>
              <a:rPr lang="ru-RU" sz="2800" b="1" dirty="0">
                <a:latin typeface="Verdana" pitchFamily="34" charset="0"/>
                <a:ea typeface="Verdana" pitchFamily="34" charset="0"/>
                <a:cs typeface="Verdana" pitchFamily="34" charset="0"/>
              </a:rPr>
              <a:t>до окончания ИС (И):</a:t>
            </a:r>
          </a:p>
          <a:p>
            <a:pPr algn="just"/>
            <a:r>
              <a:rPr lang="ru-RU" sz="2800" dirty="0">
                <a:latin typeface="Verdana" pitchFamily="34" charset="0"/>
                <a:ea typeface="Verdana" pitchFamily="34" charset="0"/>
                <a:cs typeface="Verdana" pitchFamily="34" charset="0"/>
              </a:rPr>
              <a:t>сообщить о скором завершении ИС (И), </a:t>
            </a:r>
          </a:p>
          <a:p>
            <a:pPr algn="just"/>
            <a:r>
              <a:rPr lang="ru-RU" sz="2800" dirty="0">
                <a:latin typeface="Verdana" pitchFamily="34" charset="0"/>
                <a:ea typeface="Verdana" pitchFamily="34" charset="0"/>
                <a:cs typeface="Verdana" pitchFamily="34" charset="0"/>
              </a:rPr>
              <a:t>необходимости перенести написанные ИС (И) из черновиков в бланки записи (в том числе в дополнительные бланки записи).</a:t>
            </a:r>
            <a:endParaRPr lang="ru-RU" sz="900" dirty="0"/>
          </a:p>
        </p:txBody>
      </p:sp>
      <p:sp>
        <p:nvSpPr>
          <p:cNvPr id="5" name="Объект 2">
            <a:extLst>
              <a:ext uri="{FF2B5EF4-FFF2-40B4-BE49-F238E27FC236}">
                <a16:creationId xmlns="" xmlns:a16="http://schemas.microsoft.com/office/drawing/2014/main" id="{841A93CC-5054-4A60-BFE6-3B9CAFFC95F6}"/>
              </a:ext>
            </a:extLst>
          </p:cNvPr>
          <p:cNvSpPr txBox="1">
            <a:spLocks/>
          </p:cNvSpPr>
          <p:nvPr/>
        </p:nvSpPr>
        <p:spPr>
          <a:xfrm>
            <a:off x="1467631" y="4313125"/>
            <a:ext cx="10163147" cy="234654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ru-RU" sz="2800" b="1" dirty="0">
                <a:latin typeface="Verdana" pitchFamily="34" charset="0"/>
                <a:ea typeface="Verdana" pitchFamily="34" charset="0"/>
                <a:cs typeface="Verdana" pitchFamily="34" charset="0"/>
              </a:rPr>
              <a:t>По истечении установленного времени, зафиксированного на доске (стенде):</a:t>
            </a:r>
            <a:endParaRPr lang="ru-RU" sz="2800" dirty="0">
              <a:latin typeface="Verdana" pitchFamily="34" charset="0"/>
              <a:ea typeface="Verdana" pitchFamily="34" charset="0"/>
              <a:cs typeface="Verdana" pitchFamily="34" charset="0"/>
            </a:endParaRPr>
          </a:p>
          <a:p>
            <a:pPr algn="just"/>
            <a:r>
              <a:rPr lang="ru-RU" sz="2800" dirty="0">
                <a:latin typeface="Verdana" pitchFamily="34" charset="0"/>
                <a:ea typeface="Verdana" pitchFamily="34" charset="0"/>
                <a:cs typeface="Verdana" pitchFamily="34" charset="0"/>
              </a:rPr>
              <a:t>объявить об окончании выполнения ИС (И); </a:t>
            </a:r>
          </a:p>
          <a:p>
            <a:pPr algn="just"/>
            <a:r>
              <a:rPr lang="ru-RU" sz="2800" dirty="0">
                <a:latin typeface="Verdana" pitchFamily="34" charset="0"/>
                <a:ea typeface="Verdana" pitchFamily="34" charset="0"/>
                <a:cs typeface="Verdana" pitchFamily="34" charset="0"/>
              </a:rPr>
              <a:t>собрать бланки, черновики.</a:t>
            </a:r>
            <a:endParaRPr lang="ru-RU" sz="900" dirty="0"/>
          </a:p>
        </p:txBody>
      </p:sp>
    </p:spTree>
    <p:extLst>
      <p:ext uri="{BB962C8B-B14F-4D97-AF65-F5344CB8AC3E}">
        <p14:creationId xmlns:p14="http://schemas.microsoft.com/office/powerpoint/2010/main" val="222151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67CA98-CE23-4770-8590-D3F0CEB5E1FF}"/>
              </a:ext>
            </a:extLst>
          </p:cNvPr>
          <p:cNvSpPr>
            <a:spLocks noGrp="1"/>
          </p:cNvSpPr>
          <p:nvPr>
            <p:ph type="title"/>
          </p:nvPr>
        </p:nvSpPr>
        <p:spPr>
          <a:xfrm>
            <a:off x="1550321" y="223278"/>
            <a:ext cx="10204175" cy="886638"/>
          </a:xfrm>
        </p:spPr>
        <p:txBody>
          <a:bodyPr>
            <a:noAutofit/>
          </a:bodyPr>
          <a:lstStyle/>
          <a:p>
            <a:r>
              <a:rPr lang="ru-RU" sz="2800" b="1" dirty="0">
                <a:solidFill>
                  <a:schemeClr val="tx1"/>
                </a:solidFill>
                <a:effectLst/>
                <a:latin typeface="Verdana" pitchFamily="34" charset="0"/>
                <a:ea typeface="Verdana" pitchFamily="34" charset="0"/>
                <a:cs typeface="Verdana" pitchFamily="34" charset="0"/>
              </a:rPr>
              <a:t>На рабочем столе участников ИС (И) </a:t>
            </a:r>
            <a:r>
              <a:rPr lang="ru-RU" sz="2800" dirty="0">
                <a:solidFill>
                  <a:schemeClr val="tx1"/>
                </a:solidFill>
                <a:effectLst/>
                <a:latin typeface="Verdana" pitchFamily="34" charset="0"/>
                <a:ea typeface="Verdana" pitchFamily="34" charset="0"/>
                <a:cs typeface="Verdana" pitchFamily="34" charset="0"/>
              </a:rPr>
              <a:t>находятся:</a:t>
            </a:r>
            <a:endParaRPr lang="ru-RU" sz="2800" dirty="0">
              <a:solidFill>
                <a:schemeClr val="tx1"/>
              </a:solidFill>
              <a:latin typeface="Verdana" pitchFamily="34" charset="0"/>
              <a:ea typeface="Verdana" pitchFamily="34" charset="0"/>
              <a:cs typeface="Verdana" pitchFamily="34" charset="0"/>
            </a:endParaRPr>
          </a:p>
        </p:txBody>
      </p:sp>
      <p:sp>
        <p:nvSpPr>
          <p:cNvPr id="3" name="Объект 2">
            <a:extLst>
              <a:ext uri="{FF2B5EF4-FFF2-40B4-BE49-F238E27FC236}">
                <a16:creationId xmlns="" xmlns:a16="http://schemas.microsoft.com/office/drawing/2014/main" id="{45DBF2A9-F520-41DF-BE0E-D080CCB0829C}"/>
              </a:ext>
            </a:extLst>
          </p:cNvPr>
          <p:cNvSpPr>
            <a:spLocks noGrp="1"/>
          </p:cNvSpPr>
          <p:nvPr>
            <p:ph idx="1"/>
          </p:nvPr>
        </p:nvSpPr>
        <p:spPr>
          <a:xfrm>
            <a:off x="1462637" y="1122441"/>
            <a:ext cx="10524771" cy="2910939"/>
          </a:xfrm>
        </p:spPr>
        <p:txBody>
          <a:bodyPr>
            <a:noAutofit/>
          </a:bodyPr>
          <a:lstStyle/>
          <a:p>
            <a:r>
              <a:rPr lang="ru-RU" sz="2400" b="1" dirty="0">
                <a:latin typeface="Verdana" pitchFamily="34" charset="0"/>
                <a:ea typeface="Verdana" pitchFamily="34" charset="0"/>
                <a:cs typeface="Verdana" pitchFamily="34" charset="0"/>
              </a:rPr>
              <a:t>бланк регистрации и бланки записи (дополнительные бланки записи);</a:t>
            </a:r>
          </a:p>
          <a:p>
            <a:r>
              <a:rPr lang="ru-RU" sz="2400" b="1" dirty="0">
                <a:effectLst/>
                <a:latin typeface="Verdana" pitchFamily="34" charset="0"/>
                <a:ea typeface="Verdana" pitchFamily="34" charset="0"/>
                <a:cs typeface="Verdana" pitchFamily="34" charset="0"/>
              </a:rPr>
              <a:t>ручка (</a:t>
            </a:r>
            <a:r>
              <a:rPr lang="ru-RU" sz="2400" b="1" dirty="0" err="1">
                <a:solidFill>
                  <a:srgbClr val="FF0000"/>
                </a:solidFill>
                <a:effectLst/>
                <a:latin typeface="Verdana" pitchFamily="34" charset="0"/>
                <a:ea typeface="Verdana" pitchFamily="34" charset="0"/>
                <a:cs typeface="Verdana" pitchFamily="34" charset="0"/>
              </a:rPr>
              <a:t>гелевая</a:t>
            </a:r>
            <a:r>
              <a:rPr lang="ru-RU" sz="2400" b="1" dirty="0">
                <a:solidFill>
                  <a:srgbClr val="FF0000"/>
                </a:solidFill>
                <a:effectLst/>
                <a:latin typeface="Verdana" pitchFamily="34" charset="0"/>
                <a:ea typeface="Verdana" pitchFamily="34" charset="0"/>
                <a:cs typeface="Verdana" pitchFamily="34" charset="0"/>
              </a:rPr>
              <a:t> или капиллярная </a:t>
            </a:r>
            <a:r>
              <a:rPr lang="ru-RU" sz="2400" b="1" dirty="0">
                <a:effectLst/>
                <a:latin typeface="Verdana" pitchFamily="34" charset="0"/>
                <a:ea typeface="Verdana" pitchFamily="34" charset="0"/>
                <a:cs typeface="Verdana" pitchFamily="34" charset="0"/>
              </a:rPr>
              <a:t>с чернилами </a:t>
            </a:r>
            <a:r>
              <a:rPr lang="ru-RU" sz="2400" b="1" dirty="0">
                <a:solidFill>
                  <a:srgbClr val="080808"/>
                </a:solidFill>
                <a:effectLst/>
                <a:latin typeface="Verdana" pitchFamily="34" charset="0"/>
                <a:ea typeface="Verdana" pitchFamily="34" charset="0"/>
                <a:cs typeface="Verdana" pitchFamily="34" charset="0"/>
              </a:rPr>
              <a:t>чёрного</a:t>
            </a:r>
            <a:r>
              <a:rPr lang="ru-RU" sz="2400" b="1" dirty="0">
                <a:effectLst/>
                <a:latin typeface="Verdana" pitchFamily="34" charset="0"/>
                <a:ea typeface="Verdana" pitchFamily="34" charset="0"/>
                <a:cs typeface="Verdana" pitchFamily="34" charset="0"/>
              </a:rPr>
              <a:t> цвета)</a:t>
            </a:r>
            <a:r>
              <a:rPr lang="ru-RU" sz="2400" dirty="0">
                <a:effectLst/>
                <a:latin typeface="Verdana" pitchFamily="34" charset="0"/>
                <a:ea typeface="Verdana" pitchFamily="34" charset="0"/>
                <a:cs typeface="Verdana" pitchFamily="34" charset="0"/>
              </a:rPr>
              <a:t>;</a:t>
            </a:r>
          </a:p>
          <a:p>
            <a:r>
              <a:rPr lang="ru-RU" sz="2400" dirty="0">
                <a:effectLst/>
                <a:latin typeface="Verdana" pitchFamily="34" charset="0"/>
                <a:ea typeface="Verdana" pitchFamily="34" charset="0"/>
                <a:cs typeface="Verdana" pitchFamily="34" charset="0"/>
              </a:rPr>
              <a:t>документ, удостоверяющий личность;</a:t>
            </a:r>
          </a:p>
          <a:p>
            <a:r>
              <a:rPr lang="ru-RU" sz="2400" dirty="0">
                <a:effectLst/>
                <a:latin typeface="Verdana" pitchFamily="34" charset="0"/>
                <a:ea typeface="Verdana" pitchFamily="34" charset="0"/>
                <a:cs typeface="Verdana" pitchFamily="34" charset="0"/>
              </a:rPr>
              <a:t>для участников </a:t>
            </a:r>
            <a:r>
              <a:rPr lang="ru-RU" sz="2400" b="1" u="sng" dirty="0">
                <a:effectLst/>
                <a:latin typeface="Verdana" pitchFamily="34" charset="0"/>
                <a:ea typeface="Verdana" pitchFamily="34" charset="0"/>
                <a:cs typeface="Verdana" pitchFamily="34" charset="0"/>
              </a:rPr>
              <a:t>итогового сочинения </a:t>
            </a:r>
            <a:r>
              <a:rPr lang="ru-RU" sz="2400" dirty="0">
                <a:effectLst/>
                <a:latin typeface="Verdana" pitchFamily="34" charset="0"/>
                <a:ea typeface="Verdana" pitchFamily="34" charset="0"/>
                <a:cs typeface="Verdana" pitchFamily="34" charset="0"/>
              </a:rPr>
              <a:t>– орфографический словарь, выданный по месту проведения итогового сочинения;</a:t>
            </a:r>
          </a:p>
          <a:p>
            <a:r>
              <a:rPr lang="ru-RU" sz="2400" dirty="0">
                <a:effectLst/>
                <a:latin typeface="Verdana" pitchFamily="34" charset="0"/>
                <a:ea typeface="Verdana" pitchFamily="34" charset="0"/>
                <a:cs typeface="Verdana" pitchFamily="34" charset="0"/>
              </a:rPr>
              <a:t>для участников </a:t>
            </a:r>
            <a:r>
              <a:rPr lang="ru-RU" sz="2400" b="1" u="sng" dirty="0">
                <a:effectLst/>
                <a:latin typeface="Verdana" pitchFamily="34" charset="0"/>
                <a:ea typeface="Verdana" pitchFamily="34" charset="0"/>
                <a:cs typeface="Verdana" pitchFamily="34" charset="0"/>
              </a:rPr>
              <a:t>итогового изложения </a:t>
            </a:r>
            <a:r>
              <a:rPr lang="ru-RU" sz="2400" dirty="0">
                <a:effectLst/>
                <a:latin typeface="Verdana" pitchFamily="34" charset="0"/>
                <a:ea typeface="Verdana" pitchFamily="34" charset="0"/>
                <a:cs typeface="Verdana" pitchFamily="34" charset="0"/>
              </a:rPr>
              <a:t>– орфографический и толковый словари, выданные по месту проведения итогового изложения;</a:t>
            </a:r>
          </a:p>
          <a:p>
            <a:r>
              <a:rPr lang="ru-RU" sz="2400" dirty="0">
                <a:latin typeface="Verdana" pitchFamily="34" charset="0"/>
                <a:ea typeface="Verdana" pitchFamily="34" charset="0"/>
                <a:cs typeface="Verdana" pitchFamily="34" charset="0"/>
              </a:rPr>
              <a:t>инструкция для участников итогового сочинения (изложения);</a:t>
            </a:r>
          </a:p>
          <a:p>
            <a:r>
              <a:rPr lang="ru-RU" sz="2400" dirty="0">
                <a:latin typeface="Verdana" pitchFamily="34" charset="0"/>
                <a:ea typeface="Verdana" pitchFamily="34" charset="0"/>
                <a:cs typeface="Verdana" pitchFamily="34" charset="0"/>
              </a:rPr>
              <a:t>черновики, выданные по месту проведения ИС (И)</a:t>
            </a:r>
          </a:p>
        </p:txBody>
      </p:sp>
    </p:spTree>
    <p:extLst>
      <p:ext uri="{BB962C8B-B14F-4D97-AF65-F5344CB8AC3E}">
        <p14:creationId xmlns:p14="http://schemas.microsoft.com/office/powerpoint/2010/main" val="302454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67CA98-CE23-4770-8590-D3F0CEB5E1FF}"/>
              </a:ext>
            </a:extLst>
          </p:cNvPr>
          <p:cNvSpPr>
            <a:spLocks noGrp="1"/>
          </p:cNvSpPr>
          <p:nvPr>
            <p:ph type="title"/>
          </p:nvPr>
        </p:nvSpPr>
        <p:spPr>
          <a:xfrm>
            <a:off x="1775789" y="624110"/>
            <a:ext cx="10204175" cy="886638"/>
          </a:xfrm>
        </p:spPr>
        <p:txBody>
          <a:bodyPr>
            <a:noAutofit/>
          </a:bodyPr>
          <a:lstStyle/>
          <a:p>
            <a:r>
              <a:rPr lang="ru-RU" sz="2800" b="1" dirty="0">
                <a:solidFill>
                  <a:schemeClr val="tx1"/>
                </a:solidFill>
                <a:effectLst/>
                <a:latin typeface="Verdana" pitchFamily="34" charset="0"/>
                <a:ea typeface="Verdana" pitchFamily="34" charset="0"/>
                <a:cs typeface="Verdana" pitchFamily="34" charset="0"/>
              </a:rPr>
              <a:t>На рабочем столе участников ИС (И) </a:t>
            </a:r>
            <a:br>
              <a:rPr lang="ru-RU" sz="2800" b="1" dirty="0">
                <a:solidFill>
                  <a:schemeClr val="tx1"/>
                </a:solidFill>
                <a:effectLst/>
                <a:latin typeface="Verdana" pitchFamily="34" charset="0"/>
                <a:ea typeface="Verdana" pitchFamily="34" charset="0"/>
                <a:cs typeface="Verdana" pitchFamily="34" charset="0"/>
              </a:rPr>
            </a:br>
            <a:r>
              <a:rPr lang="ru-RU" sz="2800" b="1" dirty="0">
                <a:solidFill>
                  <a:schemeClr val="accent3">
                    <a:lumMod val="50000"/>
                  </a:schemeClr>
                </a:solidFill>
                <a:effectLst/>
                <a:latin typeface="Verdana" pitchFamily="34" charset="0"/>
                <a:ea typeface="Verdana" pitchFamily="34" charset="0"/>
                <a:cs typeface="Verdana" pitchFamily="34" charset="0"/>
              </a:rPr>
              <a:t>при необходимости </a:t>
            </a:r>
            <a:r>
              <a:rPr lang="ru-RU" sz="2800" dirty="0">
                <a:solidFill>
                  <a:schemeClr val="tx1"/>
                </a:solidFill>
                <a:effectLst/>
                <a:latin typeface="Verdana" pitchFamily="34" charset="0"/>
                <a:ea typeface="Verdana" pitchFamily="34" charset="0"/>
                <a:cs typeface="Verdana" pitchFamily="34" charset="0"/>
              </a:rPr>
              <a:t>могут находиться:</a:t>
            </a:r>
            <a:endParaRPr lang="ru-RU" sz="2800" dirty="0">
              <a:solidFill>
                <a:schemeClr val="tx1"/>
              </a:solidFill>
              <a:latin typeface="Verdana" pitchFamily="34" charset="0"/>
              <a:ea typeface="Verdana" pitchFamily="34" charset="0"/>
              <a:cs typeface="Verdana" pitchFamily="34" charset="0"/>
            </a:endParaRPr>
          </a:p>
        </p:txBody>
      </p:sp>
      <p:sp>
        <p:nvSpPr>
          <p:cNvPr id="3" name="Объект 2">
            <a:extLst>
              <a:ext uri="{FF2B5EF4-FFF2-40B4-BE49-F238E27FC236}">
                <a16:creationId xmlns="" xmlns:a16="http://schemas.microsoft.com/office/drawing/2014/main" id="{45DBF2A9-F520-41DF-BE0E-D080CCB0829C}"/>
              </a:ext>
            </a:extLst>
          </p:cNvPr>
          <p:cNvSpPr>
            <a:spLocks noGrp="1"/>
          </p:cNvSpPr>
          <p:nvPr>
            <p:ph idx="1"/>
          </p:nvPr>
        </p:nvSpPr>
        <p:spPr>
          <a:xfrm>
            <a:off x="1525268" y="1648535"/>
            <a:ext cx="10045150" cy="5102087"/>
          </a:xfrm>
        </p:spPr>
        <p:txBody>
          <a:bodyPr>
            <a:noAutofit/>
          </a:bodyPr>
          <a:lstStyle/>
          <a:p>
            <a:r>
              <a:rPr lang="ru-RU" sz="2800" dirty="0">
                <a:effectLst/>
                <a:latin typeface="Verdana" pitchFamily="34" charset="0"/>
                <a:ea typeface="Verdana" pitchFamily="34" charset="0"/>
                <a:cs typeface="Verdana" pitchFamily="34" charset="0"/>
              </a:rPr>
              <a:t>лекарства;</a:t>
            </a:r>
          </a:p>
          <a:p>
            <a:r>
              <a:rPr lang="ru-RU" sz="2800" dirty="0">
                <a:effectLst/>
                <a:latin typeface="Verdana" pitchFamily="34" charset="0"/>
                <a:ea typeface="Verdana" pitchFamily="34" charset="0"/>
                <a:cs typeface="Verdana" pitchFamily="34" charset="0"/>
              </a:rPr>
              <a:t>продукты питания для дополнительного приема пищи (перекус), бутилированная</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питьевая вода </a:t>
            </a:r>
            <a:r>
              <a:rPr lang="ru-RU" sz="2800" b="1" u="sng" dirty="0">
                <a:effectLst/>
                <a:latin typeface="Verdana" pitchFamily="34" charset="0"/>
                <a:ea typeface="Verdana" pitchFamily="34" charset="0"/>
                <a:cs typeface="Verdana" pitchFamily="34" charset="0"/>
              </a:rPr>
              <a:t>при условии</a:t>
            </a:r>
            <a:r>
              <a:rPr lang="ru-RU" sz="2800" dirty="0">
                <a:effectLst/>
                <a:latin typeface="Verdana" pitchFamily="34" charset="0"/>
                <a:ea typeface="Verdana" pitchFamily="34" charset="0"/>
                <a:cs typeface="Verdana" pitchFamily="34" charset="0"/>
              </a:rPr>
              <a:t>, что упаковка указанных продуктов питания и воды, а также их</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потребление не будут отвлекать других участников ИС (И) от</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написания</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ими</a:t>
            </a:r>
            <a:r>
              <a:rPr lang="ru-RU" sz="2800" spc="-10"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ИС (И);</a:t>
            </a:r>
          </a:p>
          <a:p>
            <a:r>
              <a:rPr lang="ru-RU" sz="2800" dirty="0">
                <a:effectLst/>
                <a:latin typeface="Verdana" pitchFamily="34" charset="0"/>
                <a:ea typeface="Verdana" pitchFamily="34" charset="0"/>
                <a:cs typeface="Verdana" pitchFamily="34" charset="0"/>
              </a:rPr>
              <a:t>для участников ИС (И) с ОВЗ, участников ИС (И) – детей-инвалидов, инвалидов специальные технические средства</a:t>
            </a:r>
            <a:endParaRPr lang="ru-RU" sz="2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7706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6881" y="949786"/>
            <a:ext cx="9924836" cy="4317761"/>
          </a:xfrm>
        </p:spPr>
        <p:txBody>
          <a:bodyPr>
            <a:noAutofit/>
          </a:bodyPr>
          <a:lstStyle/>
          <a:p>
            <a:pPr lvl="0" algn="ctr"/>
            <a:r>
              <a:rPr lang="ru-RU" sz="5400" b="1" dirty="0">
                <a:solidFill>
                  <a:schemeClr val="accent3">
                    <a:lumMod val="50000"/>
                  </a:schemeClr>
                </a:solidFill>
                <a:latin typeface="Verdana" pitchFamily="34" charset="0"/>
                <a:ea typeface="Verdana" pitchFamily="34" charset="0"/>
                <a:cs typeface="Verdana" pitchFamily="34" charset="0"/>
              </a:rPr>
              <a:t>Основные правила заполнения </a:t>
            </a:r>
            <a:br>
              <a:rPr lang="ru-RU" sz="5400" b="1" dirty="0">
                <a:solidFill>
                  <a:schemeClr val="accent3">
                    <a:lumMod val="50000"/>
                  </a:schemeClr>
                </a:solidFill>
                <a:latin typeface="Verdana" pitchFamily="34" charset="0"/>
                <a:ea typeface="Verdana" pitchFamily="34" charset="0"/>
                <a:cs typeface="Verdana" pitchFamily="34" charset="0"/>
              </a:rPr>
            </a:br>
            <a:r>
              <a:rPr lang="ru-RU" sz="5400" b="1" dirty="0">
                <a:solidFill>
                  <a:schemeClr val="accent3">
                    <a:lumMod val="50000"/>
                  </a:schemeClr>
                </a:solidFill>
                <a:latin typeface="Verdana" pitchFamily="34" charset="0"/>
                <a:ea typeface="Verdana" pitchFamily="34" charset="0"/>
                <a:cs typeface="Verdana" pitchFamily="34" charset="0"/>
              </a:rPr>
              <a:t>бланков </a:t>
            </a:r>
            <a:br>
              <a:rPr lang="ru-RU" sz="5400" b="1" dirty="0">
                <a:solidFill>
                  <a:schemeClr val="accent3">
                    <a:lumMod val="50000"/>
                  </a:schemeClr>
                </a:solidFill>
                <a:latin typeface="Verdana" pitchFamily="34" charset="0"/>
                <a:ea typeface="Verdana" pitchFamily="34" charset="0"/>
                <a:cs typeface="Verdana" pitchFamily="34" charset="0"/>
              </a:rPr>
            </a:br>
            <a:r>
              <a:rPr lang="ru-RU" sz="5400" b="1" dirty="0">
                <a:solidFill>
                  <a:schemeClr val="accent3">
                    <a:lumMod val="50000"/>
                  </a:schemeClr>
                </a:solidFill>
                <a:latin typeface="Verdana" pitchFamily="34" charset="0"/>
                <a:ea typeface="Verdana" pitchFamily="34" charset="0"/>
                <a:cs typeface="Verdana" pitchFamily="34" charset="0"/>
              </a:rPr>
              <a:t>итогового сочинения (изложения)</a:t>
            </a:r>
            <a:r>
              <a:rPr lang="ru-RU" sz="5400" b="1" dirty="0">
                <a:ln w="3175" cmpd="sng">
                  <a:noFill/>
                </a:ln>
                <a:solidFill>
                  <a:schemeClr val="accent3">
                    <a:lumMod val="50000"/>
                  </a:schemeClr>
                </a:solidFill>
                <a:latin typeface="Verdana" pitchFamily="34" charset="0"/>
                <a:ea typeface="Verdana" pitchFamily="34" charset="0"/>
                <a:cs typeface="Verdana" pitchFamily="34" charset="0"/>
              </a:rPr>
              <a:t/>
            </a:r>
            <a:br>
              <a:rPr lang="ru-RU" sz="5400" b="1" dirty="0">
                <a:ln w="3175" cmpd="sng">
                  <a:noFill/>
                </a:ln>
                <a:solidFill>
                  <a:schemeClr val="accent3">
                    <a:lumMod val="50000"/>
                  </a:schemeClr>
                </a:solidFill>
                <a:latin typeface="Verdana" pitchFamily="34" charset="0"/>
                <a:ea typeface="Verdana" pitchFamily="34" charset="0"/>
                <a:cs typeface="Verdana" pitchFamily="34" charset="0"/>
              </a:rPr>
            </a:br>
            <a:endParaRPr lang="ru-RU" sz="5400" dirty="0">
              <a:solidFill>
                <a:schemeClr val="accent3">
                  <a:lumMod val="50000"/>
                </a:schemeClr>
              </a:solidFill>
            </a:endParaRPr>
          </a:p>
        </p:txBody>
      </p:sp>
    </p:spTree>
    <p:extLst>
      <p:ext uri="{BB962C8B-B14F-4D97-AF65-F5344CB8AC3E}">
        <p14:creationId xmlns:p14="http://schemas.microsoft.com/office/powerpoint/2010/main" val="356950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E91FC38-0576-497D-B5A4-4C9AE196DB5D}"/>
              </a:ext>
            </a:extLst>
          </p:cNvPr>
          <p:cNvSpPr>
            <a:spLocks noGrp="1"/>
          </p:cNvSpPr>
          <p:nvPr>
            <p:ph type="title"/>
          </p:nvPr>
        </p:nvSpPr>
        <p:spPr>
          <a:xfrm>
            <a:off x="2049584" y="264915"/>
            <a:ext cx="9437273" cy="848139"/>
          </a:xfrm>
        </p:spPr>
        <p:txBody>
          <a:bodyPr/>
          <a:lstStyle/>
          <a:p>
            <a:r>
              <a:rPr lang="ru-RU" b="1" dirty="0">
                <a:solidFill>
                  <a:schemeClr val="accent3">
                    <a:lumMod val="50000"/>
                  </a:schemeClr>
                </a:solidFill>
                <a:latin typeface="Verdana" panose="020B0604030504040204" pitchFamily="34" charset="0"/>
                <a:ea typeface="Verdana" panose="020B0604030504040204" pitchFamily="34" charset="0"/>
              </a:rPr>
              <a:t>Нормативная документация:</a:t>
            </a:r>
          </a:p>
        </p:txBody>
      </p:sp>
      <p:sp>
        <p:nvSpPr>
          <p:cNvPr id="3" name="Объект 2">
            <a:extLst>
              <a:ext uri="{FF2B5EF4-FFF2-40B4-BE49-F238E27FC236}">
                <a16:creationId xmlns="" xmlns:a16="http://schemas.microsoft.com/office/drawing/2014/main" id="{DA3642C9-78B7-41F5-8FB1-182AC74DA329}"/>
              </a:ext>
            </a:extLst>
          </p:cNvPr>
          <p:cNvSpPr>
            <a:spLocks noGrp="1"/>
          </p:cNvSpPr>
          <p:nvPr>
            <p:ph idx="1"/>
          </p:nvPr>
        </p:nvSpPr>
        <p:spPr>
          <a:xfrm>
            <a:off x="1736035" y="954157"/>
            <a:ext cx="9925878" cy="5393634"/>
          </a:xfrm>
        </p:spPr>
        <p:txBody>
          <a:bodyPr>
            <a:noAutofit/>
          </a:bodyPr>
          <a:lstStyle/>
          <a:p>
            <a:pPr algn="just"/>
            <a:r>
              <a:rPr lang="ru-RU" sz="1800" dirty="0">
                <a:latin typeface="Verdana" pitchFamily="34" charset="0"/>
                <a:ea typeface="Verdana" pitchFamily="34" charset="0"/>
                <a:cs typeface="Verdana" pitchFamily="34" charset="0"/>
              </a:rPr>
              <a:t>Федеральный закон </a:t>
            </a:r>
            <a:r>
              <a:rPr lang="ru-RU" sz="1800" b="1" dirty="0">
                <a:latin typeface="Verdana" pitchFamily="34" charset="0"/>
                <a:ea typeface="Verdana" pitchFamily="34" charset="0"/>
                <a:cs typeface="Verdana" pitchFamily="34" charset="0"/>
              </a:rPr>
              <a:t>от 29.12.2012 № 273-ФЗ </a:t>
            </a:r>
            <a:r>
              <a:rPr lang="ru-RU" sz="1800" dirty="0">
                <a:latin typeface="Verdana" pitchFamily="34" charset="0"/>
                <a:ea typeface="Verdana" pitchFamily="34" charset="0"/>
                <a:cs typeface="Verdana" pitchFamily="34" charset="0"/>
              </a:rPr>
              <a:t>«Об образовании</a:t>
            </a:r>
            <a:r>
              <a:rPr lang="en-US" sz="1800" dirty="0">
                <a:latin typeface="Verdana" pitchFamily="34" charset="0"/>
                <a:ea typeface="Verdana" pitchFamily="34" charset="0"/>
                <a:cs typeface="Verdana" pitchFamily="34" charset="0"/>
              </a:rPr>
              <a:t> </a:t>
            </a:r>
            <a:r>
              <a:rPr lang="ru-RU" sz="1800" dirty="0">
                <a:latin typeface="Verdana" pitchFamily="34" charset="0"/>
                <a:ea typeface="Verdana" pitchFamily="34" charset="0"/>
                <a:cs typeface="Verdana" pitchFamily="34" charset="0"/>
              </a:rPr>
              <a:t>в</a:t>
            </a:r>
            <a:r>
              <a:rPr lang="en-US" sz="1800" dirty="0">
                <a:latin typeface="Verdana" pitchFamily="34" charset="0"/>
                <a:ea typeface="Verdana" pitchFamily="34" charset="0"/>
                <a:cs typeface="Verdana" pitchFamily="34" charset="0"/>
              </a:rPr>
              <a:t> </a:t>
            </a:r>
            <a:r>
              <a:rPr lang="ru-RU" sz="1800" dirty="0">
                <a:latin typeface="Verdana" pitchFamily="34" charset="0"/>
                <a:ea typeface="Verdana" pitchFamily="34" charset="0"/>
                <a:cs typeface="Verdana" pitchFamily="34" charset="0"/>
              </a:rPr>
              <a:t>Российской</a:t>
            </a:r>
            <a:r>
              <a:rPr lang="en-US" sz="1800" dirty="0">
                <a:latin typeface="Verdana" pitchFamily="34" charset="0"/>
                <a:ea typeface="Verdana" pitchFamily="34" charset="0"/>
                <a:cs typeface="Verdana" pitchFamily="34" charset="0"/>
              </a:rPr>
              <a:t> </a:t>
            </a:r>
            <a:r>
              <a:rPr lang="ru-RU" sz="1800" dirty="0">
                <a:latin typeface="Verdana" pitchFamily="34" charset="0"/>
                <a:ea typeface="Verdana" pitchFamily="34" charset="0"/>
                <a:cs typeface="Verdana" pitchFamily="34" charset="0"/>
              </a:rPr>
              <a:t>Федерации»</a:t>
            </a:r>
          </a:p>
          <a:p>
            <a:pPr algn="just"/>
            <a:r>
              <a:rPr lang="ru-RU" sz="1800" dirty="0">
                <a:latin typeface="Verdana" pitchFamily="34" charset="0"/>
                <a:ea typeface="Verdana" pitchFamily="34" charset="0"/>
                <a:cs typeface="Verdana" pitchFamily="34" charset="0"/>
              </a:rPr>
              <a:t>Постановление Правительства РФ </a:t>
            </a:r>
            <a:r>
              <a:rPr lang="ru-RU" sz="1800" b="1" dirty="0">
                <a:latin typeface="Verdana" pitchFamily="34" charset="0"/>
                <a:ea typeface="Verdana" pitchFamily="34" charset="0"/>
                <a:cs typeface="Verdana" pitchFamily="34" charset="0"/>
              </a:rPr>
              <a:t>от 29.11.2021 № 2085 </a:t>
            </a:r>
            <a:r>
              <a:rPr lang="ru-RU" sz="1800" dirty="0">
                <a:latin typeface="Verdana" pitchFamily="34" charset="0"/>
                <a:ea typeface="Verdana" pitchFamily="34" charset="0"/>
                <a:cs typeface="Verdana" pitchFamily="34" charset="0"/>
              </a:rPr>
              <a:t>«О федеральной информационной системе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a:t>
            </a:r>
          </a:p>
          <a:p>
            <a:pPr algn="just"/>
            <a:r>
              <a:rPr lang="ru-RU" sz="1800" dirty="0">
                <a:latin typeface="Verdana" pitchFamily="34" charset="0"/>
                <a:ea typeface="Verdana" pitchFamily="34" charset="0"/>
                <a:cs typeface="Verdana" pitchFamily="34" charset="0"/>
              </a:rPr>
              <a:t>Приказ Министерства просвещения РФ и Федеральной службы по надзору в сфере образования и науки от </a:t>
            </a:r>
            <a:r>
              <a:rPr lang="ru-RU" sz="1800" b="1" dirty="0">
                <a:latin typeface="Verdana" pitchFamily="34" charset="0"/>
                <a:ea typeface="Verdana" pitchFamily="34" charset="0"/>
                <a:cs typeface="Verdana" pitchFamily="34" charset="0"/>
              </a:rPr>
              <a:t>04.04.2023</a:t>
            </a:r>
            <a:r>
              <a:rPr lang="ru-RU" sz="1800" dirty="0">
                <a:latin typeface="Verdana" pitchFamily="34" charset="0"/>
                <a:ea typeface="Verdana" pitchFamily="34" charset="0"/>
                <a:cs typeface="Verdana" pitchFamily="34" charset="0"/>
              </a:rPr>
              <a:t> </a:t>
            </a:r>
            <a:r>
              <a:rPr lang="ru-RU" sz="1800" b="1" dirty="0">
                <a:latin typeface="Verdana" pitchFamily="34" charset="0"/>
                <a:ea typeface="Verdana" pitchFamily="34" charset="0"/>
                <a:cs typeface="Verdana" pitchFamily="34" charset="0"/>
              </a:rPr>
              <a:t>№ 233/552 </a:t>
            </a:r>
            <a:r>
              <a:rPr lang="ru-RU" sz="1800" dirty="0">
                <a:latin typeface="Verdana" pitchFamily="34" charset="0"/>
                <a:ea typeface="Verdana" pitchFamily="34" charset="0"/>
                <a:cs typeface="Verdana" pitchFamily="34" charset="0"/>
              </a:rPr>
              <a:t>«Об утверждении Порядка проведения государственной итоговой аттестации по образовательным программам среднего общего образования»</a:t>
            </a:r>
          </a:p>
          <a:p>
            <a:pPr algn="just"/>
            <a:r>
              <a:rPr lang="ru-RU" sz="1800" dirty="0">
                <a:latin typeface="Verdana" pitchFamily="34" charset="0"/>
                <a:ea typeface="Verdana" pitchFamily="34" charset="0"/>
                <a:cs typeface="Verdana" pitchFamily="34" charset="0"/>
              </a:rPr>
              <a:t>Методические документы, рекомендуемые при организации и проведении итогового сочинения (изложения) в 2025/2026 учебном году (письмо Федеральной службы по надзору в сфере образования и науки                    </a:t>
            </a:r>
            <a:r>
              <a:rPr lang="ru-RU" sz="1800" b="1" dirty="0">
                <a:latin typeface="Verdana" pitchFamily="34" charset="0"/>
                <a:ea typeface="Verdana" pitchFamily="34" charset="0"/>
                <a:cs typeface="Verdana" pitchFamily="34" charset="0"/>
              </a:rPr>
              <a:t>от 24.10.2025 № 04-363</a:t>
            </a:r>
            <a:r>
              <a:rPr lang="ru-RU" sz="1800" dirty="0">
                <a:latin typeface="Verdana" pitchFamily="34" charset="0"/>
                <a:ea typeface="Verdana" pitchFamily="34" charset="0"/>
                <a:cs typeface="Verdana" pitchFamily="34" charset="0"/>
              </a:rPr>
              <a:t>)</a:t>
            </a:r>
          </a:p>
          <a:p>
            <a:pPr algn="just"/>
            <a:endParaRPr lang="ru-RU" sz="1800" b="1" dirty="0">
              <a:latin typeface="Verdana" pitchFamily="34" charset="0"/>
              <a:ea typeface="Verdana" pitchFamily="34" charset="0"/>
              <a:cs typeface="Verdana" pitchFamily="34" charset="0"/>
            </a:endParaRPr>
          </a:p>
          <a:p>
            <a:endParaRPr lang="ru-RU" sz="1800" dirty="0">
              <a:latin typeface="Verdana" pitchFamily="34" charset="0"/>
              <a:ea typeface="Verdana" pitchFamily="34" charset="0"/>
              <a:cs typeface="Verdana" pitchFamily="34" charset="0"/>
            </a:endParaRPr>
          </a:p>
          <a:p>
            <a:endParaRPr lang="ru-RU" sz="1800" dirty="0">
              <a:latin typeface="Verdana" pitchFamily="34" charset="0"/>
              <a:ea typeface="Verdana" pitchFamily="34" charset="0"/>
              <a:cs typeface="Verdana" pitchFamily="34" charset="0"/>
            </a:endParaRPr>
          </a:p>
          <a:p>
            <a:endParaRPr lang="ru-RU"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59008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Елен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019" y="1976230"/>
            <a:ext cx="1753644" cy="17536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Елена\Desktop\download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955" y="4851630"/>
            <a:ext cx="2145331" cy="14724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45983" y="235803"/>
            <a:ext cx="9758005" cy="1280890"/>
          </a:xfrm>
        </p:spPr>
        <p:txBody>
          <a:bodyPr>
            <a:normAutofit fontScale="90000"/>
          </a:bodyPr>
          <a:lstStyle/>
          <a:p>
            <a:r>
              <a:rPr lang="ru-RU" b="1" dirty="0">
                <a:solidFill>
                  <a:schemeClr val="accent3">
                    <a:lumMod val="50000"/>
                  </a:schemeClr>
                </a:solidFill>
                <a:latin typeface="Verdana" pitchFamily="34" charset="0"/>
                <a:ea typeface="Verdana" pitchFamily="34" charset="0"/>
                <a:cs typeface="Verdana" pitchFamily="34" charset="0"/>
              </a:rPr>
              <a:t>Категорически ЗАПРЕЩАЕТСЯ:</a:t>
            </a:r>
            <a:endParaRPr lang="ru-RU" dirty="0">
              <a:solidFill>
                <a:schemeClr val="accent3">
                  <a:lumMod val="50000"/>
                </a:schemeClr>
              </a:solidFill>
            </a:endParaRPr>
          </a:p>
        </p:txBody>
      </p:sp>
      <p:sp>
        <p:nvSpPr>
          <p:cNvPr id="3" name="Объект 2"/>
          <p:cNvSpPr>
            <a:spLocks noGrp="1"/>
          </p:cNvSpPr>
          <p:nvPr>
            <p:ph idx="1"/>
          </p:nvPr>
        </p:nvSpPr>
        <p:spPr>
          <a:xfrm>
            <a:off x="1767155" y="1335640"/>
            <a:ext cx="9737457" cy="4575582"/>
          </a:xfrm>
        </p:spPr>
        <p:txBody>
          <a:bodyPr>
            <a:normAutofit fontScale="92500" lnSpcReduction="10000"/>
          </a:bodyPr>
          <a:lstStyle/>
          <a:p>
            <a:r>
              <a:rPr lang="ru-RU" dirty="0">
                <a:latin typeface="Verdana" pitchFamily="34" charset="0"/>
                <a:ea typeface="Verdana" pitchFamily="34" charset="0"/>
                <a:cs typeface="Verdana" pitchFamily="34" charset="0"/>
              </a:rPr>
              <a:t>делать в полях бланков, вне полей бланков какие-либо записи и (или) пометки, не относящиеся к содержанию полей бланков;</a:t>
            </a:r>
          </a:p>
          <a:p>
            <a:r>
              <a:rPr lang="ru-RU" dirty="0">
                <a:latin typeface="Verdana" pitchFamily="34" charset="0"/>
                <a:ea typeface="Verdana" pitchFamily="34" charset="0"/>
                <a:cs typeface="Verdana" pitchFamily="34" charset="0"/>
              </a:rPr>
              <a:t>использовать для заполнения бланков </a:t>
            </a:r>
            <a:r>
              <a:rPr lang="ru-RU" b="1" dirty="0">
                <a:solidFill>
                  <a:schemeClr val="bg1">
                    <a:lumMod val="50000"/>
                  </a:schemeClr>
                </a:solidFill>
                <a:latin typeface="Verdana" pitchFamily="34" charset="0"/>
                <a:ea typeface="Verdana" pitchFamily="34" charset="0"/>
                <a:cs typeface="Verdana" pitchFamily="34" charset="0"/>
              </a:rPr>
              <a:t>цветные ручки </a:t>
            </a:r>
            <a:r>
              <a:rPr lang="ru-RU" dirty="0">
                <a:latin typeface="Verdana" pitchFamily="34" charset="0"/>
                <a:ea typeface="Verdana" pitchFamily="34" charset="0"/>
                <a:cs typeface="Verdana" pitchFamily="34" charset="0"/>
              </a:rPr>
              <a:t>вместо </a:t>
            </a:r>
            <a:r>
              <a:rPr lang="ru-RU" b="1" dirty="0" err="1">
                <a:latin typeface="Verdana" pitchFamily="34" charset="0"/>
                <a:ea typeface="Verdana" pitchFamily="34" charset="0"/>
                <a:cs typeface="Verdana" pitchFamily="34" charset="0"/>
              </a:rPr>
              <a:t>гелевой</a:t>
            </a:r>
            <a:r>
              <a:rPr lang="ru-RU" b="1" dirty="0">
                <a:latin typeface="Verdana" pitchFamily="34" charset="0"/>
                <a:ea typeface="Verdana" pitchFamily="34" charset="0"/>
                <a:cs typeface="Verdana" pitchFamily="34" charset="0"/>
              </a:rPr>
              <a:t> или капиллярной ручки с чернилами ярко-черного цвета;</a:t>
            </a:r>
            <a:endParaRPr lang="ru-RU" dirty="0">
              <a:latin typeface="Verdana" pitchFamily="34" charset="0"/>
              <a:ea typeface="Verdana" pitchFamily="34" charset="0"/>
              <a:cs typeface="Verdana" pitchFamily="34" charset="0"/>
            </a:endParaRPr>
          </a:p>
          <a:p>
            <a:r>
              <a:rPr lang="ru-RU" dirty="0">
                <a:latin typeface="Verdana" pitchFamily="34" charset="0"/>
                <a:ea typeface="Verdana" pitchFamily="34" charset="0"/>
                <a:cs typeface="Verdana" pitchFamily="34" charset="0"/>
              </a:rPr>
              <a:t>средства для исправления внесенной в бланки информации (корректирующую жидкость,  «ластик» и др.).</a:t>
            </a:r>
          </a:p>
          <a:p>
            <a:pPr marL="0" indent="0">
              <a:buNone/>
            </a:pPr>
            <a:endParaRPr lang="ru-RU" dirty="0"/>
          </a:p>
        </p:txBody>
      </p:sp>
      <p:pic>
        <p:nvPicPr>
          <p:cNvPr id="5126" name="Picture 6" descr="C:\Users\Елен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39" y="4035427"/>
            <a:ext cx="1838325" cy="24860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flipH="1">
            <a:off x="194839" y="3893906"/>
            <a:ext cx="1838326" cy="27323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194840" y="3893906"/>
            <a:ext cx="1838324" cy="26275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9832932" y="4035427"/>
            <a:ext cx="2004354" cy="27323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a:off x="10972800" y="1976230"/>
            <a:ext cx="1162539" cy="17536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flipV="1">
            <a:off x="10972800" y="1976230"/>
            <a:ext cx="1162539" cy="17536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flipV="1">
            <a:off x="10053638" y="4140243"/>
            <a:ext cx="1838324" cy="26275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0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vikmalov\Desktop\бланк регистрации.png"/>
          <p:cNvPicPr/>
          <p:nvPr/>
        </p:nvPicPr>
        <p:blipFill rotWithShape="1">
          <a:blip r:embed="rId2">
            <a:extLst>
              <a:ext uri="{28A0092B-C50C-407E-A947-70E740481C1C}">
                <a14:useLocalDpi xmlns:a14="http://schemas.microsoft.com/office/drawing/2010/main" val="0"/>
              </a:ext>
            </a:extLst>
          </a:blip>
          <a:srcRect t="1357" r="963" b="1543"/>
          <a:stretch/>
        </p:blipFill>
        <p:spPr bwMode="auto">
          <a:xfrm>
            <a:off x="217714" y="163286"/>
            <a:ext cx="4219815" cy="6291944"/>
          </a:xfrm>
          <a:prstGeom prst="rect">
            <a:avLst/>
          </a:prstGeom>
          <a:noFill/>
          <a:ln>
            <a:noFill/>
          </a:ln>
          <a:extLst>
            <a:ext uri="{53640926-AAD7-44D8-BBD7-CCE9431645EC}">
              <a14:shadowObscured xmlns:a14="http://schemas.microsoft.com/office/drawing/2010/main"/>
            </a:ext>
          </a:extLst>
        </p:spPr>
      </p:pic>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4437529" y="293914"/>
            <a:ext cx="3854824" cy="6281058"/>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8556171" y="163286"/>
            <a:ext cx="3519288" cy="6291944"/>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000219"/>
            <a:ext cx="1389529"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822" y="1126418"/>
            <a:ext cx="1389529"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5930" y="884331"/>
            <a:ext cx="1389529"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55202" y="630887"/>
            <a:ext cx="284052" cy="369332"/>
          </a:xfrm>
          <a:prstGeom prst="rect">
            <a:avLst/>
          </a:prstGeom>
          <a:noFill/>
        </p:spPr>
        <p:txBody>
          <a:bodyPr wrap="none" rtlCol="0">
            <a:spAutoFit/>
          </a:bodyPr>
          <a:lstStyle/>
          <a:p>
            <a:r>
              <a:rPr lang="ru-RU" dirty="0">
                <a:solidFill>
                  <a:srgbClr val="FF0000"/>
                </a:solidFill>
              </a:rPr>
              <a:t>1</a:t>
            </a:r>
          </a:p>
        </p:txBody>
      </p:sp>
      <p:sp>
        <p:nvSpPr>
          <p:cNvPr id="11" name="TextBox 10"/>
          <p:cNvSpPr txBox="1"/>
          <p:nvPr/>
        </p:nvSpPr>
        <p:spPr>
          <a:xfrm>
            <a:off x="10744455" y="514999"/>
            <a:ext cx="312906" cy="369332"/>
          </a:xfrm>
          <a:prstGeom prst="rect">
            <a:avLst/>
          </a:prstGeom>
          <a:noFill/>
        </p:spPr>
        <p:txBody>
          <a:bodyPr wrap="none" rtlCol="0">
            <a:spAutoFit/>
          </a:bodyPr>
          <a:lstStyle/>
          <a:p>
            <a:r>
              <a:rPr lang="ru-RU" dirty="0">
                <a:solidFill>
                  <a:srgbClr val="FF0000"/>
                </a:solidFill>
              </a:rPr>
              <a:t>2</a:t>
            </a:r>
          </a:p>
        </p:txBody>
      </p:sp>
    </p:spTree>
    <p:extLst>
      <p:ext uri="{BB962C8B-B14F-4D97-AF65-F5344CB8AC3E}">
        <p14:creationId xmlns:p14="http://schemas.microsoft.com/office/powerpoint/2010/main" val="36059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vikmalov\Desktop\бланк регистрации.png"/>
          <p:cNvPicPr/>
          <p:nvPr/>
        </p:nvPicPr>
        <p:blipFill rotWithShape="1">
          <a:blip r:embed="rId2">
            <a:extLst>
              <a:ext uri="{28A0092B-C50C-407E-A947-70E740481C1C}">
                <a14:useLocalDpi xmlns:a14="http://schemas.microsoft.com/office/drawing/2010/main" val="0"/>
              </a:ext>
            </a:extLst>
          </a:blip>
          <a:srcRect t="1357" r="963" b="1543"/>
          <a:stretch/>
        </p:blipFill>
        <p:spPr bwMode="auto">
          <a:xfrm>
            <a:off x="478973" y="276087"/>
            <a:ext cx="4100072" cy="5906998"/>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215" y="1125651"/>
            <a:ext cx="1182700" cy="45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p:cNvPicPr/>
          <p:nvPr/>
        </p:nvPicPr>
        <p:blipFill rotWithShape="1">
          <a:blip r:embed="rId4">
            <a:extLst>
              <a:ext uri="{28A0092B-C50C-407E-A947-70E740481C1C}">
                <a14:useLocalDpi xmlns:a14="http://schemas.microsoft.com/office/drawing/2010/main" val="0"/>
              </a:ext>
            </a:extLst>
          </a:blip>
          <a:srcRect l="2149"/>
          <a:stretch/>
        </p:blipFill>
        <p:spPr bwMode="auto">
          <a:xfrm>
            <a:off x="5105400" y="184838"/>
            <a:ext cx="6505865" cy="2476072"/>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5957543" y="1167462"/>
            <a:ext cx="606175" cy="369332"/>
          </a:xfrm>
          <a:prstGeom prst="rect">
            <a:avLst/>
          </a:prstGeom>
          <a:noFill/>
        </p:spPr>
        <p:txBody>
          <a:bodyPr wrap="square" rtlCol="0">
            <a:spAutoFit/>
          </a:bodyPr>
          <a:lstStyle/>
          <a:p>
            <a:r>
              <a:rPr lang="ru-RU" b="1" dirty="0"/>
              <a:t>6 7</a:t>
            </a:r>
          </a:p>
        </p:txBody>
      </p:sp>
      <p:sp>
        <p:nvSpPr>
          <p:cNvPr id="14" name="TextBox 13"/>
          <p:cNvSpPr txBox="1"/>
          <p:nvPr/>
        </p:nvSpPr>
        <p:spPr>
          <a:xfrm>
            <a:off x="6448774" y="1217808"/>
            <a:ext cx="964915" cy="338554"/>
          </a:xfrm>
          <a:prstGeom prst="rect">
            <a:avLst/>
          </a:prstGeom>
          <a:noFill/>
        </p:spPr>
        <p:txBody>
          <a:bodyPr wrap="square" rtlCol="0">
            <a:spAutoFit/>
          </a:bodyPr>
          <a:lstStyle/>
          <a:p>
            <a:r>
              <a:rPr lang="ru-RU" sz="1600" b="1" dirty="0"/>
              <a:t>4  3  6</a:t>
            </a:r>
          </a:p>
        </p:txBody>
      </p:sp>
      <p:sp>
        <p:nvSpPr>
          <p:cNvPr id="15" name="TextBox 14"/>
          <p:cNvSpPr txBox="1"/>
          <p:nvPr/>
        </p:nvSpPr>
        <p:spPr>
          <a:xfrm>
            <a:off x="7616451" y="1202419"/>
            <a:ext cx="863029" cy="369332"/>
          </a:xfrm>
          <a:prstGeom prst="rect">
            <a:avLst/>
          </a:prstGeom>
          <a:noFill/>
        </p:spPr>
        <p:txBody>
          <a:bodyPr wrap="square" rtlCol="0">
            <a:spAutoFit/>
          </a:bodyPr>
          <a:lstStyle/>
          <a:p>
            <a:r>
              <a:rPr lang="ru-RU" b="1" dirty="0"/>
              <a:t>1 1  А</a:t>
            </a:r>
          </a:p>
        </p:txBody>
      </p:sp>
      <p:sp>
        <p:nvSpPr>
          <p:cNvPr id="16" name="TextBox 15"/>
          <p:cNvSpPr txBox="1"/>
          <p:nvPr/>
        </p:nvSpPr>
        <p:spPr>
          <a:xfrm>
            <a:off x="9485127" y="1173225"/>
            <a:ext cx="688368" cy="369332"/>
          </a:xfrm>
          <a:prstGeom prst="rect">
            <a:avLst/>
          </a:prstGeom>
          <a:noFill/>
        </p:spPr>
        <p:txBody>
          <a:bodyPr wrap="square" rtlCol="0">
            <a:spAutoFit/>
          </a:bodyPr>
          <a:lstStyle/>
          <a:p>
            <a:r>
              <a:rPr lang="ru-RU" b="1" dirty="0"/>
              <a:t>1 1</a:t>
            </a:r>
          </a:p>
        </p:txBody>
      </p:sp>
      <p:sp>
        <p:nvSpPr>
          <p:cNvPr id="17" name="TextBox 16"/>
          <p:cNvSpPr txBox="1"/>
          <p:nvPr/>
        </p:nvSpPr>
        <p:spPr>
          <a:xfrm>
            <a:off x="10140387" y="1217808"/>
            <a:ext cx="1572558" cy="338554"/>
          </a:xfrm>
          <a:prstGeom prst="rect">
            <a:avLst/>
          </a:prstGeom>
          <a:noFill/>
        </p:spPr>
        <p:txBody>
          <a:bodyPr wrap="square" rtlCol="0">
            <a:spAutoFit/>
          </a:bodyPr>
          <a:lstStyle/>
          <a:p>
            <a:r>
              <a:rPr lang="ru-RU" sz="1300" b="1" dirty="0"/>
              <a:t>     0   3   1  2       2  5</a:t>
            </a:r>
            <a:r>
              <a:rPr lang="ru-RU" sz="1600" b="1" dirty="0"/>
              <a:t> </a:t>
            </a:r>
          </a:p>
        </p:txBody>
      </p:sp>
      <p:sp>
        <p:nvSpPr>
          <p:cNvPr id="18" name="Прямоугольник 17"/>
          <p:cNvSpPr/>
          <p:nvPr/>
        </p:nvSpPr>
        <p:spPr>
          <a:xfrm>
            <a:off x="5969774" y="1760144"/>
            <a:ext cx="958001" cy="338554"/>
          </a:xfrm>
          <a:prstGeom prst="rect">
            <a:avLst/>
          </a:prstGeom>
        </p:spPr>
        <p:txBody>
          <a:bodyPr wrap="square">
            <a:spAutoFit/>
          </a:bodyPr>
          <a:lstStyle/>
          <a:p>
            <a:r>
              <a:rPr lang="ru-RU" sz="1600" dirty="0">
                <a:solidFill>
                  <a:srgbClr val="FF0000"/>
                </a:solidFill>
                <a:ea typeface="Verdana" pitchFamily="34" charset="0"/>
                <a:cs typeface="Verdana" pitchFamily="34" charset="0"/>
              </a:rPr>
              <a:t>2 0</a:t>
            </a:r>
          </a:p>
        </p:txBody>
      </p:sp>
      <p:sp>
        <p:nvSpPr>
          <p:cNvPr id="20" name="Прямоугольник 19"/>
          <p:cNvSpPr/>
          <p:nvPr/>
        </p:nvSpPr>
        <p:spPr>
          <a:xfrm>
            <a:off x="6517210" y="1805591"/>
            <a:ext cx="1761585" cy="307777"/>
          </a:xfrm>
          <a:prstGeom prst="rect">
            <a:avLst/>
          </a:prstGeom>
        </p:spPr>
        <p:txBody>
          <a:bodyPr wrap="square">
            <a:spAutoFit/>
          </a:bodyPr>
          <a:lstStyle/>
          <a:p>
            <a:r>
              <a:rPr lang="ru-RU" sz="1400" spc="60" dirty="0">
                <a:solidFill>
                  <a:srgbClr val="FF0000"/>
                </a:solidFill>
                <a:ea typeface="Verdana" pitchFamily="34" charset="0"/>
                <a:cs typeface="Verdana" pitchFamily="34" charset="0"/>
              </a:rPr>
              <a:t>С ОЧ И Н Е Н И Е</a:t>
            </a:r>
          </a:p>
        </p:txBody>
      </p:sp>
      <p:sp>
        <p:nvSpPr>
          <p:cNvPr id="21" name="TextBox 20"/>
          <p:cNvSpPr txBox="1"/>
          <p:nvPr/>
        </p:nvSpPr>
        <p:spPr>
          <a:xfrm>
            <a:off x="8334425" y="1790921"/>
            <a:ext cx="914401" cy="307777"/>
          </a:xfrm>
          <a:prstGeom prst="rect">
            <a:avLst/>
          </a:prstGeom>
          <a:noFill/>
        </p:spPr>
        <p:txBody>
          <a:bodyPr wrap="square" rtlCol="0">
            <a:spAutoFit/>
          </a:bodyPr>
          <a:lstStyle/>
          <a:p>
            <a:r>
              <a:rPr lang="ru-RU" sz="1400" b="1" dirty="0"/>
              <a:t>2 2  2</a:t>
            </a:r>
          </a:p>
        </p:txBody>
      </p:sp>
      <p:sp>
        <p:nvSpPr>
          <p:cNvPr id="22" name="Прямоугольник 21"/>
          <p:cNvSpPr/>
          <p:nvPr/>
        </p:nvSpPr>
        <p:spPr>
          <a:xfrm>
            <a:off x="9005847" y="1821699"/>
            <a:ext cx="294291" cy="307777"/>
          </a:xfrm>
          <a:prstGeom prst="rect">
            <a:avLst/>
          </a:prstGeom>
          <a:solidFill>
            <a:srgbClr val="FFFF00"/>
          </a:solidFill>
        </p:spPr>
        <p:txBody>
          <a:bodyPr wrap="square">
            <a:spAutoFit/>
          </a:bodyPr>
          <a:lstStyle/>
          <a:p>
            <a:r>
              <a:rPr lang="ru-RU" sz="1400" b="1" dirty="0">
                <a:solidFill>
                  <a:srgbClr val="FF0000"/>
                </a:solidFill>
                <a:ea typeface="Verdana" pitchFamily="34" charset="0"/>
                <a:cs typeface="Verdana" pitchFamily="34" charset="0"/>
              </a:rPr>
              <a:t>2</a:t>
            </a:r>
            <a:endParaRPr lang="ru-RU" sz="1400" b="1" dirty="0">
              <a:ea typeface="Verdana" pitchFamily="34" charset="0"/>
              <a:cs typeface="Verdana" pitchFamily="34" charset="0"/>
            </a:endParaRPr>
          </a:p>
        </p:txBody>
      </p:sp>
      <p:sp>
        <p:nvSpPr>
          <p:cNvPr id="23" name="TextBox 22"/>
          <p:cNvSpPr txBox="1"/>
          <p:nvPr/>
        </p:nvSpPr>
        <p:spPr>
          <a:xfrm>
            <a:off x="9669694" y="1699358"/>
            <a:ext cx="1941571" cy="307777"/>
          </a:xfrm>
          <a:prstGeom prst="rect">
            <a:avLst/>
          </a:prstGeom>
          <a:noFill/>
        </p:spPr>
        <p:txBody>
          <a:bodyPr wrap="square" rtlCol="0">
            <a:spAutoFit/>
          </a:bodyPr>
          <a:lstStyle/>
          <a:p>
            <a:r>
              <a:rPr lang="ru-RU" sz="1400" b="1" dirty="0"/>
              <a:t>1 2 5 6 3 2 1 5 4 7 8</a:t>
            </a:r>
          </a:p>
        </p:txBody>
      </p:sp>
      <p:sp>
        <p:nvSpPr>
          <p:cNvPr id="24" name="TextBox 23"/>
          <p:cNvSpPr txBox="1"/>
          <p:nvPr/>
        </p:nvSpPr>
        <p:spPr>
          <a:xfrm>
            <a:off x="8334425" y="1198240"/>
            <a:ext cx="1104401" cy="338554"/>
          </a:xfrm>
          <a:prstGeom prst="rect">
            <a:avLst/>
          </a:prstGeom>
          <a:noFill/>
        </p:spPr>
        <p:txBody>
          <a:bodyPr wrap="square" rtlCol="0">
            <a:spAutoFit/>
          </a:bodyPr>
          <a:lstStyle/>
          <a:p>
            <a:r>
              <a:rPr lang="ru-RU" sz="1600" b="1" dirty="0"/>
              <a:t>6 7 0  3  0 1</a:t>
            </a:r>
          </a:p>
        </p:txBody>
      </p:sp>
      <p:sp>
        <p:nvSpPr>
          <p:cNvPr id="25" name="Объект 2"/>
          <p:cNvSpPr txBox="1">
            <a:spLocks/>
          </p:cNvSpPr>
          <p:nvPr/>
        </p:nvSpPr>
        <p:spPr>
          <a:xfrm>
            <a:off x="4691743" y="2905264"/>
            <a:ext cx="6788404" cy="3544583"/>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b="1" dirty="0" err="1">
                <a:solidFill>
                  <a:schemeClr val="tx1"/>
                </a:solidFill>
                <a:latin typeface="Verdana" pitchFamily="34" charset="0"/>
                <a:ea typeface="Verdana" pitchFamily="34" charset="0"/>
                <a:cs typeface="Verdana" pitchFamily="34" charset="0"/>
              </a:rPr>
              <a:t>Гелевые</a:t>
            </a:r>
            <a:r>
              <a:rPr lang="ru-RU" b="1" dirty="0">
                <a:solidFill>
                  <a:schemeClr val="tx1"/>
                </a:solidFill>
                <a:latin typeface="Verdana" pitchFamily="34" charset="0"/>
                <a:ea typeface="Verdana" pitchFamily="34" charset="0"/>
                <a:cs typeface="Verdana" pitchFamily="34" charset="0"/>
              </a:rPr>
              <a:t> или капиллярные ручки с чернилами черного цвета!</a:t>
            </a:r>
          </a:p>
          <a:p>
            <a:r>
              <a:rPr lang="ru-RU" b="1" dirty="0">
                <a:solidFill>
                  <a:schemeClr val="tx1"/>
                </a:solidFill>
                <a:latin typeface="Verdana" pitchFamily="34" charset="0"/>
                <a:ea typeface="Verdana" pitchFamily="34" charset="0"/>
                <a:cs typeface="Verdana" pitchFamily="34" charset="0"/>
              </a:rPr>
              <a:t>Каждая цифра и буква во всех заполняемых полях бланка регистрации и верхней части бланков записи (дополнительных бланков записи) тщательно копируется с образца ее написания из строки с образцами написания символов</a:t>
            </a:r>
          </a:p>
          <a:p>
            <a:r>
              <a:rPr lang="ru-RU" b="1" u="sng" dirty="0">
                <a:solidFill>
                  <a:schemeClr val="tx1"/>
                </a:solidFill>
                <a:latin typeface="Verdana" pitchFamily="34" charset="0"/>
                <a:ea typeface="Verdana" pitchFamily="34" charset="0"/>
                <a:cs typeface="Verdana" pitchFamily="34" charset="0"/>
              </a:rPr>
              <a:t>Поле «Количество бланков записи»</a:t>
            </a:r>
            <a:r>
              <a:rPr lang="ru-RU" u="sng" dirty="0">
                <a:solidFill>
                  <a:schemeClr val="tx1"/>
                </a:solidFill>
                <a:latin typeface="Verdana" pitchFamily="34" charset="0"/>
                <a:ea typeface="Verdana" pitchFamily="34" charset="0"/>
                <a:cs typeface="Verdana" pitchFamily="34" charset="0"/>
              </a:rPr>
              <a:t> </a:t>
            </a:r>
            <a:r>
              <a:rPr lang="ru-RU" dirty="0">
                <a:solidFill>
                  <a:schemeClr val="tx1"/>
                </a:solidFill>
                <a:latin typeface="Verdana" pitchFamily="34" charset="0"/>
                <a:ea typeface="Verdana" pitchFamily="34" charset="0"/>
                <a:cs typeface="Verdana" pitchFamily="34" charset="0"/>
              </a:rPr>
              <a:t>заполняется </a:t>
            </a:r>
            <a:r>
              <a:rPr lang="ru-RU" b="1" dirty="0">
                <a:solidFill>
                  <a:schemeClr val="tx1"/>
                </a:solidFill>
                <a:latin typeface="Verdana" pitchFamily="34" charset="0"/>
                <a:ea typeface="Verdana" pitchFamily="34" charset="0"/>
                <a:cs typeface="Verdana" pitchFamily="34" charset="0"/>
              </a:rPr>
              <a:t>членом комиссии </a:t>
            </a:r>
            <a:r>
              <a:rPr lang="ru-RU" dirty="0">
                <a:solidFill>
                  <a:schemeClr val="tx1"/>
                </a:solidFill>
                <a:latin typeface="Verdana" pitchFamily="34" charset="0"/>
                <a:ea typeface="Verdana" pitchFamily="34" charset="0"/>
                <a:cs typeface="Verdana" pitchFamily="34" charset="0"/>
              </a:rPr>
              <a:t>по проведению итогового сочинения (изложения) </a:t>
            </a:r>
            <a:r>
              <a:rPr lang="ru-RU" b="1" dirty="0">
                <a:solidFill>
                  <a:schemeClr val="tx1"/>
                </a:solidFill>
                <a:latin typeface="Verdana" pitchFamily="34" charset="0"/>
                <a:ea typeface="Verdana" pitchFamily="34" charset="0"/>
                <a:cs typeface="Verdana" pitchFamily="34" charset="0"/>
              </a:rPr>
              <a:t>по завершении</a:t>
            </a:r>
            <a:r>
              <a:rPr lang="ru-RU" dirty="0">
                <a:solidFill>
                  <a:schemeClr val="tx1"/>
                </a:solidFill>
                <a:latin typeface="Verdana" pitchFamily="34" charset="0"/>
                <a:ea typeface="Verdana" pitchFamily="34" charset="0"/>
                <a:cs typeface="Verdana" pitchFamily="34" charset="0"/>
              </a:rPr>
              <a:t> ИС (И) </a:t>
            </a:r>
            <a:r>
              <a:rPr lang="ru-RU" b="1" dirty="0">
                <a:solidFill>
                  <a:schemeClr val="tx1"/>
                </a:solidFill>
                <a:latin typeface="Verdana" pitchFamily="34" charset="0"/>
                <a:ea typeface="Verdana" pitchFamily="34" charset="0"/>
                <a:cs typeface="Verdana" pitchFamily="34" charset="0"/>
              </a:rPr>
              <a:t>в присутствии участника</a:t>
            </a:r>
            <a:r>
              <a:rPr lang="ru-RU" dirty="0">
                <a:solidFill>
                  <a:schemeClr val="tx1"/>
                </a:solidFill>
                <a:latin typeface="Verdana" pitchFamily="34" charset="0"/>
                <a:ea typeface="Verdana" pitchFamily="34" charset="0"/>
                <a:cs typeface="Verdana" pitchFamily="34" charset="0"/>
              </a:rPr>
              <a:t> (в указанное поле вписывается то количество бланков записи, включая дополнительные бланки записи (в случае если такие выдавались по запросу участника), которое было использовано участником). </a:t>
            </a:r>
            <a:r>
              <a:rPr lang="ru-RU" b="1" dirty="0">
                <a:solidFill>
                  <a:schemeClr val="tx1"/>
                </a:solidFill>
                <a:latin typeface="Verdana" pitchFamily="34" charset="0"/>
                <a:ea typeface="Verdana" pitchFamily="34" charset="0"/>
                <a:cs typeface="Verdana" pitchFamily="34" charset="0"/>
              </a:rPr>
              <a:t>Бланк регистрации </a:t>
            </a:r>
            <a:r>
              <a:rPr lang="ru-RU" b="1" u="sng" dirty="0">
                <a:solidFill>
                  <a:schemeClr val="tx1"/>
                </a:solidFill>
                <a:latin typeface="Verdana" pitchFamily="34" charset="0"/>
                <a:ea typeface="Verdana" pitchFamily="34" charset="0"/>
                <a:cs typeface="Verdana" pitchFamily="34" charset="0"/>
              </a:rPr>
              <a:t>не учитывается</a:t>
            </a:r>
            <a:r>
              <a:rPr lang="ru-RU" b="1" dirty="0">
                <a:solidFill>
                  <a:schemeClr val="tx1"/>
                </a:solidFill>
                <a:latin typeface="Verdana" pitchFamily="34" charset="0"/>
                <a:ea typeface="Verdana" pitchFamily="34" charset="0"/>
                <a:cs typeface="Verdana" pitchFamily="34" charset="0"/>
              </a:rPr>
              <a:t>!</a:t>
            </a:r>
          </a:p>
          <a:p>
            <a:endParaRPr lang="ru-RU" b="1" u="sng" dirty="0">
              <a:solidFill>
                <a:schemeClr val="accent3">
                  <a:lumMod val="50000"/>
                </a:schemeClr>
              </a:solidFill>
            </a:endParaRPr>
          </a:p>
        </p:txBody>
      </p:sp>
      <p:cxnSp>
        <p:nvCxnSpPr>
          <p:cNvPr id="5" name="Соединительная линия уступом 4"/>
          <p:cNvCxnSpPr/>
          <p:nvPr/>
        </p:nvCxnSpPr>
        <p:spPr>
          <a:xfrm flipV="1">
            <a:off x="7049555" y="2314534"/>
            <a:ext cx="4206871" cy="1578430"/>
          </a:xfrm>
          <a:prstGeom prst="bentConnector3">
            <a:avLst>
              <a:gd name="adj1" fmla="val 114690"/>
            </a:avLst>
          </a:prstGeom>
          <a:ln w="476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43742" y="576942"/>
            <a:ext cx="5269593" cy="3722915"/>
          </a:xfrm>
          <a:prstGeom prst="rect">
            <a:avLst/>
          </a:prstGeom>
          <a:noFill/>
          <a:ln w="57150">
            <a:solidFill>
              <a:schemeClr val="accent1">
                <a:lumMod val="50000"/>
              </a:schemeClr>
            </a:solidFill>
          </a:ln>
        </p:spPr>
      </p:pic>
      <p:sp>
        <p:nvSpPr>
          <p:cNvPr id="4" name="Объект 3"/>
          <p:cNvSpPr>
            <a:spLocks noGrp="1"/>
          </p:cNvSpPr>
          <p:nvPr>
            <p:ph sz="half" idx="2"/>
          </p:nvPr>
        </p:nvSpPr>
        <p:spPr>
          <a:xfrm>
            <a:off x="7150990" y="799963"/>
            <a:ext cx="4586284" cy="4002625"/>
          </a:xfrm>
        </p:spPr>
        <p:txBody>
          <a:bodyPr>
            <a:normAutofit fontScale="25000" lnSpcReduction="20000"/>
          </a:bodyPr>
          <a:lstStyle/>
          <a:p>
            <a:pPr marL="0" indent="0">
              <a:buNone/>
            </a:pPr>
            <a:endParaRPr lang="ru-RU" sz="2000" dirty="0">
              <a:solidFill>
                <a:schemeClr val="accent3">
                  <a:lumMod val="50000"/>
                </a:schemeClr>
              </a:solidFill>
              <a:latin typeface="Verdana" pitchFamily="34" charset="0"/>
              <a:ea typeface="Verdana" pitchFamily="34" charset="0"/>
              <a:cs typeface="Verdana" pitchFamily="34" charset="0"/>
            </a:endParaRPr>
          </a:p>
          <a:p>
            <a:pPr marL="0" indent="0">
              <a:buNone/>
            </a:pPr>
            <a:r>
              <a:rPr lang="ru-RU" sz="7200" dirty="0">
                <a:latin typeface="Verdana" pitchFamily="34" charset="0"/>
                <a:ea typeface="Verdana" pitchFamily="34" charset="0"/>
                <a:cs typeface="Verdana" pitchFamily="34" charset="0"/>
              </a:rPr>
              <a:t>Поля средней части бланка регистрации заполняются участником ИС (И) самостоятельно (</a:t>
            </a:r>
            <a:r>
              <a:rPr lang="ru-RU" sz="7200" b="1" dirty="0">
                <a:solidFill>
                  <a:schemeClr val="accent3">
                    <a:lumMod val="50000"/>
                  </a:schemeClr>
                </a:solidFill>
                <a:latin typeface="Verdana" pitchFamily="34" charset="0"/>
                <a:ea typeface="Verdana" pitchFamily="34" charset="0"/>
                <a:cs typeface="Verdana" pitchFamily="34" charset="0"/>
              </a:rPr>
              <a:t>согласно документу, удостоверяющему личность участника</a:t>
            </a:r>
            <a:r>
              <a:rPr lang="ru-RU" sz="7200" dirty="0">
                <a:latin typeface="Verdana" pitchFamily="34" charset="0"/>
                <a:ea typeface="Verdana" pitchFamily="34" charset="0"/>
                <a:cs typeface="Verdana" pitchFamily="34" charset="0"/>
              </a:rPr>
              <a:t>), начиная с первой позиции каждого поля</a:t>
            </a:r>
          </a:p>
          <a:p>
            <a:pPr marL="0" indent="0">
              <a:buNone/>
            </a:pPr>
            <a:endParaRPr lang="ru-RU" sz="7200" dirty="0">
              <a:latin typeface="Verdana" pitchFamily="34" charset="0"/>
              <a:ea typeface="Verdana" pitchFamily="34" charset="0"/>
              <a:cs typeface="Verdana" pitchFamily="34" charset="0"/>
            </a:endParaRPr>
          </a:p>
          <a:p>
            <a:pPr marL="0" indent="0">
              <a:buNone/>
            </a:pPr>
            <a:r>
              <a:rPr lang="ru-RU" sz="7200" b="1" dirty="0">
                <a:solidFill>
                  <a:srgbClr val="FF0000"/>
                </a:solidFill>
                <a:latin typeface="Verdana" pitchFamily="34" charset="0"/>
                <a:ea typeface="Verdana" pitchFamily="34" charset="0"/>
                <a:cs typeface="Verdana" pitchFamily="34" charset="0"/>
              </a:rPr>
              <a:t>НЕ ДЕЛАТЬ ПРОЧЕРКИ</a:t>
            </a:r>
            <a:r>
              <a:rPr lang="ru-RU" sz="7200" dirty="0">
                <a:solidFill>
                  <a:srgbClr val="FF0000"/>
                </a:solidFill>
                <a:latin typeface="Verdana" pitchFamily="34" charset="0"/>
                <a:ea typeface="Verdana" pitchFamily="34" charset="0"/>
                <a:cs typeface="Verdana" pitchFamily="34" charset="0"/>
              </a:rPr>
              <a:t>, </a:t>
            </a:r>
            <a:r>
              <a:rPr lang="ru-RU" sz="7200" dirty="0">
                <a:latin typeface="Verdana" pitchFamily="34" charset="0"/>
                <a:ea typeface="Verdana" pitchFamily="34" charset="0"/>
                <a:cs typeface="Verdana" pitchFamily="34" charset="0"/>
              </a:rPr>
              <a:t>если участник ИС (И) не имеет информации для заполнения какого-то конкретного поля. </a:t>
            </a:r>
            <a:r>
              <a:rPr lang="ru-RU" sz="7200" b="1" dirty="0">
                <a:solidFill>
                  <a:srgbClr val="FF0000"/>
                </a:solidFill>
                <a:latin typeface="Verdana" pitchFamily="34" charset="0"/>
                <a:ea typeface="Verdana" pitchFamily="34" charset="0"/>
                <a:cs typeface="Verdana" pitchFamily="34" charset="0"/>
              </a:rPr>
              <a:t>ОСТАВИТЬ это поле ПУСТЫМ</a:t>
            </a:r>
          </a:p>
          <a:p>
            <a:pPr marL="0" indent="0">
              <a:buNone/>
            </a:pPr>
            <a:endParaRPr lang="ru-RU" sz="7200" dirty="0">
              <a:latin typeface="Verdana" pitchFamily="34" charset="0"/>
              <a:ea typeface="Verdana" pitchFamily="34" charset="0"/>
              <a:cs typeface="Verdana" pitchFamily="34" charset="0"/>
            </a:endParaRPr>
          </a:p>
          <a:p>
            <a:pPr marL="0" indent="0">
              <a:buNone/>
            </a:pPr>
            <a:r>
              <a:rPr lang="ru-RU" sz="7200" dirty="0">
                <a:latin typeface="Verdana" pitchFamily="34" charset="0"/>
                <a:ea typeface="Verdana" pitchFamily="34" charset="0"/>
                <a:cs typeface="Verdana" pitchFamily="34" charset="0"/>
              </a:rPr>
              <a:t>В средней части бланка регистрации расположена </a:t>
            </a:r>
          </a:p>
          <a:p>
            <a:pPr marL="0" indent="0">
              <a:buNone/>
            </a:pPr>
            <a:r>
              <a:rPr lang="ru-RU" sz="7200" b="1" dirty="0">
                <a:solidFill>
                  <a:schemeClr val="accent3">
                    <a:lumMod val="50000"/>
                  </a:schemeClr>
                </a:solidFill>
                <a:latin typeface="Verdana" pitchFamily="34" charset="0"/>
                <a:ea typeface="Verdana" pitchFamily="34" charset="0"/>
                <a:cs typeface="Verdana" pitchFamily="34" charset="0"/>
              </a:rPr>
              <a:t>краткая инструкция  </a:t>
            </a:r>
          </a:p>
          <a:p>
            <a:pPr marL="0" indent="0">
              <a:buNone/>
            </a:pPr>
            <a:endParaRPr lang="ru-RU" sz="7200" dirty="0">
              <a:latin typeface="Verdana" pitchFamily="34" charset="0"/>
              <a:ea typeface="Verdana" pitchFamily="34" charset="0"/>
              <a:cs typeface="Verdana" pitchFamily="34" charset="0"/>
            </a:endParaRPr>
          </a:p>
          <a:p>
            <a:pPr marL="0" indent="0">
              <a:buNone/>
            </a:pPr>
            <a:r>
              <a:rPr lang="ru-RU" sz="7200" dirty="0">
                <a:latin typeface="Verdana" pitchFamily="34" charset="0"/>
                <a:ea typeface="Verdana" pitchFamily="34" charset="0"/>
                <a:cs typeface="Verdana" pitchFamily="34" charset="0"/>
              </a:rPr>
              <a:t>Поле для </a:t>
            </a:r>
            <a:r>
              <a:rPr lang="ru-RU" sz="7200" dirty="0">
                <a:solidFill>
                  <a:schemeClr val="accent3">
                    <a:lumMod val="50000"/>
                  </a:schemeClr>
                </a:solidFill>
                <a:latin typeface="Verdana" pitchFamily="34" charset="0"/>
                <a:ea typeface="Verdana" pitchFamily="34" charset="0"/>
                <a:cs typeface="Verdana" pitchFamily="34" charset="0"/>
              </a:rPr>
              <a:t>подписи</a:t>
            </a:r>
            <a:r>
              <a:rPr lang="ru-RU" sz="7200" dirty="0">
                <a:latin typeface="Verdana" pitchFamily="34" charset="0"/>
                <a:ea typeface="Verdana" pitchFamily="34" charset="0"/>
                <a:cs typeface="Verdana" pitchFamily="34" charset="0"/>
              </a:rPr>
              <a:t> участника ИС (И). </a:t>
            </a: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endParaRPr lang="ru-RU" dirty="0"/>
          </a:p>
        </p:txBody>
      </p:sp>
      <p:pic>
        <p:nvPicPr>
          <p:cNvPr id="6" name="Рисунок 5"/>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00200" y="4321627"/>
            <a:ext cx="5257800" cy="2166260"/>
          </a:xfrm>
          <a:prstGeom prst="rect">
            <a:avLst/>
          </a:prstGeom>
          <a:noFill/>
          <a:ln w="57150">
            <a:solidFill>
              <a:schemeClr val="accent1">
                <a:lumMod val="50000"/>
              </a:schemeClr>
            </a:solidFill>
          </a:ln>
        </p:spPr>
      </p:pic>
    </p:spTree>
    <p:extLst>
      <p:ext uri="{BB962C8B-B14F-4D97-AF65-F5344CB8AC3E}">
        <p14:creationId xmlns:p14="http://schemas.microsoft.com/office/powerpoint/2010/main" val="39285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51271" y="435429"/>
            <a:ext cx="4103272" cy="5355771"/>
          </a:xfrm>
        </p:spPr>
        <p:txBody>
          <a:bodyPr>
            <a:normAutofit fontScale="55000" lnSpcReduction="20000"/>
          </a:bodyPr>
          <a:lstStyle/>
          <a:p>
            <a:pPr marL="0" indent="0" algn="ctr">
              <a:buNone/>
            </a:pPr>
            <a:r>
              <a:rPr lang="ru-RU" sz="3800" b="1" u="sng" dirty="0">
                <a:solidFill>
                  <a:srgbClr val="FF0000"/>
                </a:solidFill>
                <a:latin typeface="Verdana" pitchFamily="34" charset="0"/>
                <a:ea typeface="Verdana" pitchFamily="34" charset="0"/>
                <a:cs typeface="Verdana" pitchFamily="34" charset="0"/>
              </a:rPr>
              <a:t>2 (два)</a:t>
            </a:r>
            <a:r>
              <a:rPr lang="en-US" sz="3800" b="1" u="sng" dirty="0">
                <a:solidFill>
                  <a:srgbClr val="FF0000"/>
                </a:solidFill>
                <a:latin typeface="Verdana" pitchFamily="34" charset="0"/>
                <a:ea typeface="Verdana" pitchFamily="34" charset="0"/>
                <a:cs typeface="Verdana" pitchFamily="34" charset="0"/>
              </a:rPr>
              <a:t> </a:t>
            </a:r>
            <a:endParaRPr lang="ru-RU" sz="3800" b="1" u="sng" dirty="0">
              <a:solidFill>
                <a:srgbClr val="FF0000"/>
              </a:solidFill>
              <a:latin typeface="Verdana" pitchFamily="34" charset="0"/>
              <a:ea typeface="Verdana" pitchFamily="34" charset="0"/>
              <a:cs typeface="Verdana" pitchFamily="34" charset="0"/>
            </a:endParaRPr>
          </a:p>
          <a:p>
            <a:pPr marL="0" indent="0" algn="ctr">
              <a:buNone/>
            </a:pPr>
            <a:r>
              <a:rPr lang="ru-RU" sz="3800" b="1" u="sng" dirty="0">
                <a:solidFill>
                  <a:srgbClr val="FF0000"/>
                </a:solidFill>
                <a:latin typeface="Verdana" pitchFamily="34" charset="0"/>
                <a:ea typeface="Verdana" pitchFamily="34" charset="0"/>
                <a:cs typeface="Verdana" pitchFamily="34" charset="0"/>
              </a:rPr>
              <a:t>односторонних</a:t>
            </a:r>
            <a:r>
              <a:rPr lang="ru-RU" sz="3800" b="1" dirty="0">
                <a:solidFill>
                  <a:srgbClr val="FF0000"/>
                </a:solidFill>
                <a:latin typeface="Verdana" pitchFamily="34" charset="0"/>
                <a:ea typeface="Verdana" pitchFamily="34" charset="0"/>
                <a:cs typeface="Verdana" pitchFamily="34" charset="0"/>
              </a:rPr>
              <a:t> </a:t>
            </a:r>
          </a:p>
          <a:p>
            <a:pPr marL="0" indent="0" algn="ctr">
              <a:buNone/>
            </a:pPr>
            <a:r>
              <a:rPr lang="ru-RU" sz="3800" b="1" u="sng" dirty="0">
                <a:solidFill>
                  <a:srgbClr val="FF0000"/>
                </a:solidFill>
                <a:latin typeface="Verdana" pitchFamily="34" charset="0"/>
                <a:ea typeface="Verdana" pitchFamily="34" charset="0"/>
                <a:cs typeface="Verdana" pitchFamily="34" charset="0"/>
              </a:rPr>
              <a:t>бланка записи</a:t>
            </a:r>
          </a:p>
          <a:p>
            <a:pPr algn="just"/>
            <a:endParaRPr lang="ru-RU" dirty="0">
              <a:latin typeface="Verdana" pitchFamily="34" charset="0"/>
              <a:ea typeface="Verdana" pitchFamily="34" charset="0"/>
              <a:cs typeface="Verdana" pitchFamily="34" charset="0"/>
            </a:endParaRPr>
          </a:p>
          <a:p>
            <a:pPr algn="just"/>
            <a:r>
              <a:rPr lang="ru-RU" dirty="0">
                <a:latin typeface="Verdana" pitchFamily="34" charset="0"/>
                <a:ea typeface="Verdana" pitchFamily="34" charset="0"/>
                <a:cs typeface="Verdana" pitchFamily="34" charset="0"/>
              </a:rPr>
              <a:t>Поля: «Код региона», «Код вида работы», «Наименование вида работы», «Номер темы» должны быть </a:t>
            </a:r>
            <a:r>
              <a:rPr lang="ru-RU" b="1" dirty="0">
                <a:solidFill>
                  <a:srgbClr val="FF0000"/>
                </a:solidFill>
                <a:latin typeface="Verdana" pitchFamily="34" charset="0"/>
                <a:ea typeface="Verdana" pitchFamily="34" charset="0"/>
                <a:cs typeface="Verdana" pitchFamily="34" charset="0"/>
              </a:rPr>
              <a:t>продублированы </a:t>
            </a:r>
            <a:r>
              <a:rPr lang="ru-RU" dirty="0">
                <a:latin typeface="Verdana" pitchFamily="34" charset="0"/>
                <a:ea typeface="Verdana" pitchFamily="34" charset="0"/>
                <a:cs typeface="Verdana" pitchFamily="34" charset="0"/>
              </a:rPr>
              <a:t>с бланка регистрации</a:t>
            </a:r>
          </a:p>
          <a:p>
            <a:pPr algn="just"/>
            <a:r>
              <a:rPr lang="ru-RU" dirty="0">
                <a:latin typeface="Verdana" pitchFamily="34" charset="0"/>
                <a:ea typeface="Verdana" pitchFamily="34" charset="0"/>
                <a:cs typeface="Verdana" pitchFamily="34" charset="0"/>
              </a:rPr>
              <a:t>В первый бланк записи </a:t>
            </a:r>
            <a:r>
              <a:rPr lang="ru-RU" b="1" u="sng" dirty="0">
                <a:solidFill>
                  <a:srgbClr val="FF0000"/>
                </a:solidFill>
                <a:latin typeface="Verdana" pitchFamily="34" charset="0"/>
                <a:ea typeface="Verdana" pitchFamily="34" charset="0"/>
                <a:cs typeface="Verdana" pitchFamily="34" charset="0"/>
              </a:rPr>
              <a:t>ставится цифра 1</a:t>
            </a:r>
            <a:r>
              <a:rPr lang="ru-RU" dirty="0">
                <a:latin typeface="Verdana" pitchFamily="34" charset="0"/>
                <a:ea typeface="Verdana" pitchFamily="34" charset="0"/>
                <a:cs typeface="Verdana" pitchFamily="34" charset="0"/>
              </a:rPr>
              <a:t>, </a:t>
            </a:r>
          </a:p>
          <a:p>
            <a:pPr marL="82296" indent="0" algn="just">
              <a:buNone/>
            </a:pPr>
            <a:r>
              <a:rPr lang="ru-RU" dirty="0">
                <a:latin typeface="Verdana" pitchFamily="34" charset="0"/>
                <a:ea typeface="Verdana" pitchFamily="34" charset="0"/>
                <a:cs typeface="Verdana" pitchFamily="34" charset="0"/>
              </a:rPr>
              <a:t>    далее – </a:t>
            </a:r>
            <a:r>
              <a:rPr lang="ru-RU" b="1" dirty="0">
                <a:solidFill>
                  <a:srgbClr val="FF0000"/>
                </a:solidFill>
                <a:latin typeface="Verdana" pitchFamily="34" charset="0"/>
                <a:ea typeface="Verdana" pitchFamily="34" charset="0"/>
                <a:cs typeface="Verdana" pitchFamily="34" charset="0"/>
              </a:rPr>
              <a:t>2</a:t>
            </a:r>
          </a:p>
          <a:p>
            <a:pPr algn="just"/>
            <a:r>
              <a:rPr lang="ru-RU" dirty="0">
                <a:latin typeface="Verdana" pitchFamily="34" charset="0"/>
                <a:ea typeface="Verdana" pitchFamily="34" charset="0"/>
                <a:cs typeface="Verdana" pitchFamily="34" charset="0"/>
              </a:rPr>
              <a:t>Поле «ФИО участника» заполняется прописью. В случае нехватки места участник может внести только фамилию и инициалы.</a:t>
            </a:r>
          </a:p>
        </p:txBody>
      </p:sp>
      <p:pic>
        <p:nvPicPr>
          <p:cNvPr id="8" name="Рисунок 7"/>
          <p:cNvPicPr/>
          <p:nvPr/>
        </p:nvPicPr>
        <p:blipFill>
          <a:blip r:embed="rId2">
            <a:extLst>
              <a:ext uri="{28A0092B-C50C-407E-A947-70E740481C1C}">
                <a14:useLocalDpi xmlns:a14="http://schemas.microsoft.com/office/drawing/2010/main" val="0"/>
              </a:ext>
            </a:extLst>
          </a:blip>
          <a:srcRect/>
          <a:stretch>
            <a:fillRect/>
          </a:stretch>
        </p:blipFill>
        <p:spPr bwMode="auto">
          <a:xfrm>
            <a:off x="627414" y="304802"/>
            <a:ext cx="3596244" cy="6248398"/>
          </a:xfrm>
          <a:prstGeom prst="rect">
            <a:avLst/>
          </a:prstGeom>
          <a:noFill/>
          <a:ln>
            <a:noFill/>
          </a:ln>
        </p:spPr>
      </p:pic>
      <p:pic>
        <p:nvPicPr>
          <p:cNvPr id="9" name="Рисунок 8"/>
          <p:cNvPicPr/>
          <p:nvPr/>
        </p:nvPicPr>
        <p:blipFill>
          <a:blip r:embed="rId2">
            <a:extLst>
              <a:ext uri="{28A0092B-C50C-407E-A947-70E740481C1C}">
                <a14:useLocalDpi xmlns:a14="http://schemas.microsoft.com/office/drawing/2010/main" val="0"/>
              </a:ext>
            </a:extLst>
          </a:blip>
          <a:srcRect/>
          <a:stretch>
            <a:fillRect/>
          </a:stretch>
        </p:blipFill>
        <p:spPr bwMode="auto">
          <a:xfrm>
            <a:off x="4223658" y="304802"/>
            <a:ext cx="3527613" cy="6172198"/>
          </a:xfrm>
          <a:prstGeom prst="rect">
            <a:avLst/>
          </a:prstGeom>
          <a:noFill/>
          <a:ln>
            <a:noFill/>
          </a:ln>
        </p:spPr>
      </p:pic>
      <p:sp>
        <p:nvSpPr>
          <p:cNvPr id="10" name="TextBox 9"/>
          <p:cNvSpPr txBox="1"/>
          <p:nvPr/>
        </p:nvSpPr>
        <p:spPr>
          <a:xfrm>
            <a:off x="2841171" y="761999"/>
            <a:ext cx="250371" cy="307777"/>
          </a:xfrm>
          <a:prstGeom prst="rect">
            <a:avLst/>
          </a:prstGeom>
          <a:noFill/>
        </p:spPr>
        <p:txBody>
          <a:bodyPr wrap="square" rtlCol="0">
            <a:spAutoFit/>
          </a:bodyPr>
          <a:lstStyle/>
          <a:p>
            <a:r>
              <a:rPr lang="ru-RU" sz="1400" dirty="0">
                <a:solidFill>
                  <a:srgbClr val="FF0000"/>
                </a:solidFill>
              </a:rPr>
              <a:t>1</a:t>
            </a:r>
          </a:p>
        </p:txBody>
      </p:sp>
      <p:sp>
        <p:nvSpPr>
          <p:cNvPr id="11" name="TextBox 10"/>
          <p:cNvSpPr txBox="1"/>
          <p:nvPr/>
        </p:nvSpPr>
        <p:spPr>
          <a:xfrm>
            <a:off x="6368141" y="673421"/>
            <a:ext cx="250371" cy="307777"/>
          </a:xfrm>
          <a:prstGeom prst="rect">
            <a:avLst/>
          </a:prstGeom>
          <a:noFill/>
        </p:spPr>
        <p:txBody>
          <a:bodyPr wrap="square" rtlCol="0">
            <a:spAutoFit/>
          </a:bodyPr>
          <a:lstStyle/>
          <a:p>
            <a:r>
              <a:rPr lang="ru-RU" sz="1400" dirty="0">
                <a:solidFill>
                  <a:srgbClr val="FF0000"/>
                </a:solidFill>
              </a:rPr>
              <a:t>2</a:t>
            </a:r>
          </a:p>
        </p:txBody>
      </p:sp>
      <p:sp>
        <p:nvSpPr>
          <p:cNvPr id="12" name="TextBox 11"/>
          <p:cNvSpPr txBox="1"/>
          <p:nvPr/>
        </p:nvSpPr>
        <p:spPr>
          <a:xfrm>
            <a:off x="2966356" y="1273629"/>
            <a:ext cx="974273" cy="246221"/>
          </a:xfrm>
          <a:prstGeom prst="rect">
            <a:avLst/>
          </a:prstGeom>
          <a:noFill/>
        </p:spPr>
        <p:txBody>
          <a:bodyPr wrap="square" rtlCol="0">
            <a:spAutoFit/>
          </a:bodyPr>
          <a:lstStyle/>
          <a:p>
            <a:r>
              <a:rPr lang="ru-RU" sz="1000" dirty="0"/>
              <a:t>12563215478</a:t>
            </a:r>
          </a:p>
        </p:txBody>
      </p:sp>
      <p:sp>
        <p:nvSpPr>
          <p:cNvPr id="13" name="TextBox 12"/>
          <p:cNvSpPr txBox="1"/>
          <p:nvPr/>
        </p:nvSpPr>
        <p:spPr>
          <a:xfrm>
            <a:off x="6493326" y="1273629"/>
            <a:ext cx="974273" cy="246221"/>
          </a:xfrm>
          <a:prstGeom prst="rect">
            <a:avLst/>
          </a:prstGeom>
          <a:noFill/>
        </p:spPr>
        <p:txBody>
          <a:bodyPr wrap="square" rtlCol="0">
            <a:spAutoFit/>
          </a:bodyPr>
          <a:lstStyle/>
          <a:p>
            <a:r>
              <a:rPr lang="ru-RU" sz="1000" dirty="0"/>
              <a:t>12563215478</a:t>
            </a:r>
          </a:p>
        </p:txBody>
      </p:sp>
    </p:spTree>
    <p:extLst>
      <p:ext uri="{BB962C8B-B14F-4D97-AF65-F5344CB8AC3E}">
        <p14:creationId xmlns:p14="http://schemas.microsoft.com/office/powerpoint/2010/main" val="32069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921829" y="819158"/>
            <a:ext cx="6020455" cy="5570756"/>
          </a:xfrm>
          <a:prstGeom prst="rect">
            <a:avLst/>
          </a:prstGeom>
        </p:spPr>
        <p:txBody>
          <a:bodyPr wrap="square">
            <a:spAutoFit/>
          </a:bodyPr>
          <a:lstStyle/>
          <a:p>
            <a:pPr algn="ctr"/>
            <a:r>
              <a:rPr lang="ru-RU" b="1" u="sng" dirty="0">
                <a:solidFill>
                  <a:schemeClr val="accent3">
                    <a:lumMod val="50000"/>
                  </a:schemeClr>
                </a:solidFill>
                <a:latin typeface="Verdana" pitchFamily="34" charset="0"/>
                <a:ea typeface="Verdana" pitchFamily="34" charset="0"/>
                <a:cs typeface="Verdana" pitchFamily="34" charset="0"/>
              </a:rPr>
              <a:t>Дополнительный бланк записи</a:t>
            </a:r>
          </a:p>
          <a:p>
            <a:pPr algn="just"/>
            <a:endParaRPr lang="ru-RU" b="1" dirty="0">
              <a:latin typeface="Verdana" pitchFamily="34" charset="0"/>
              <a:ea typeface="Verdana" pitchFamily="34" charset="0"/>
              <a:cs typeface="Verdana" pitchFamily="34" charset="0"/>
            </a:endParaRPr>
          </a:p>
          <a:p>
            <a:pPr algn="just"/>
            <a:r>
              <a:rPr lang="ru-RU" sz="1600" b="1" dirty="0">
                <a:solidFill>
                  <a:srgbClr val="FF0000"/>
                </a:solidFill>
                <a:latin typeface="Verdana" pitchFamily="34" charset="0"/>
                <a:ea typeface="Verdana" pitchFamily="34" charset="0"/>
                <a:cs typeface="Verdana" pitchFamily="34" charset="0"/>
              </a:rPr>
              <a:t>Выдается членом комиссии </a:t>
            </a:r>
            <a:r>
              <a:rPr lang="ru-RU" sz="1600" dirty="0">
                <a:latin typeface="Verdana" pitchFamily="34" charset="0"/>
                <a:ea typeface="Verdana" pitchFamily="34" charset="0"/>
                <a:cs typeface="Verdana" pitchFamily="34" charset="0"/>
              </a:rPr>
              <a:t>по проведению ИС (И) </a:t>
            </a:r>
            <a:r>
              <a:rPr lang="ru-RU" sz="1600" b="1" dirty="0">
                <a:solidFill>
                  <a:srgbClr val="FF0000"/>
                </a:solidFill>
                <a:latin typeface="Verdana" pitchFamily="34" charset="0"/>
                <a:ea typeface="Verdana" pitchFamily="34" charset="0"/>
                <a:cs typeface="Verdana" pitchFamily="34" charset="0"/>
              </a:rPr>
              <a:t>по запросу участника</a:t>
            </a:r>
            <a:r>
              <a:rPr lang="ru-RU" sz="1600" dirty="0">
                <a:solidFill>
                  <a:srgbClr val="FF0000"/>
                </a:solidFill>
                <a:latin typeface="Verdana" pitchFamily="34" charset="0"/>
                <a:ea typeface="Verdana" pitchFamily="34" charset="0"/>
                <a:cs typeface="Verdana" pitchFamily="34" charset="0"/>
              </a:rPr>
              <a:t> </a:t>
            </a:r>
            <a:r>
              <a:rPr lang="ru-RU" sz="1600" dirty="0">
                <a:latin typeface="Verdana" pitchFamily="34" charset="0"/>
                <a:ea typeface="Verdana" pitchFamily="34" charset="0"/>
                <a:cs typeface="Verdana" pitchFamily="34" charset="0"/>
              </a:rPr>
              <a:t>в случае нехватки места для оформления ИС (И) на лицевых сторонах бланков записи из комплекта участника ИС (И).</a:t>
            </a:r>
          </a:p>
          <a:p>
            <a:pPr algn="just"/>
            <a:endParaRPr lang="ru-RU" sz="1600" dirty="0">
              <a:latin typeface="Verdana" pitchFamily="34" charset="0"/>
              <a:ea typeface="Verdana" pitchFamily="34" charset="0"/>
              <a:cs typeface="Verdana" pitchFamily="34" charset="0"/>
            </a:endParaRPr>
          </a:p>
          <a:p>
            <a:pPr algn="just"/>
            <a:r>
              <a:rPr lang="ru-RU" sz="1600" b="1" dirty="0">
                <a:latin typeface="Verdana" pitchFamily="34" charset="0"/>
                <a:ea typeface="Verdana" pitchFamily="34" charset="0"/>
                <a:cs typeface="Verdana" pitchFamily="34" charset="0"/>
              </a:rPr>
              <a:t>Поле </a:t>
            </a:r>
            <a:r>
              <a:rPr lang="ru-RU" sz="1600" b="1" dirty="0">
                <a:solidFill>
                  <a:srgbClr val="FF0000"/>
                </a:solidFill>
                <a:latin typeface="Verdana" pitchFamily="34" charset="0"/>
                <a:ea typeface="Verdana" pitchFamily="34" charset="0"/>
                <a:cs typeface="Verdana" pitchFamily="34" charset="0"/>
              </a:rPr>
              <a:t>«Код работы» </a:t>
            </a:r>
            <a:r>
              <a:rPr lang="ru-RU" sz="1600" b="1" u="sng" dirty="0">
                <a:latin typeface="Verdana" pitchFamily="34" charset="0"/>
                <a:ea typeface="Verdana" pitchFamily="34" charset="0"/>
                <a:cs typeface="Verdana" pitchFamily="34" charset="0"/>
              </a:rPr>
              <a:t>НЕ заполнено </a:t>
            </a:r>
            <a:r>
              <a:rPr lang="ru-RU" sz="1600" b="1" dirty="0">
                <a:latin typeface="Verdana" pitchFamily="34" charset="0"/>
                <a:ea typeface="Verdana" pitchFamily="34" charset="0"/>
                <a:cs typeface="Verdana" pitchFamily="34" charset="0"/>
              </a:rPr>
              <a:t>автоматически – </a:t>
            </a:r>
            <a:r>
              <a:rPr lang="ru-RU" sz="1600" b="1" dirty="0">
                <a:solidFill>
                  <a:srgbClr val="FF0000"/>
                </a:solidFill>
                <a:latin typeface="Verdana" pitchFamily="34" charset="0"/>
                <a:ea typeface="Verdana" pitchFamily="34" charset="0"/>
                <a:cs typeface="Verdana" pitchFamily="34" charset="0"/>
              </a:rPr>
              <a:t>заполняется </a:t>
            </a:r>
            <a:r>
              <a:rPr lang="ru-RU" sz="1600" b="1" u="sng" dirty="0">
                <a:solidFill>
                  <a:srgbClr val="FF0000"/>
                </a:solidFill>
                <a:latin typeface="Verdana" pitchFamily="34" charset="0"/>
                <a:ea typeface="Verdana" pitchFamily="34" charset="0"/>
                <a:cs typeface="Verdana" pitchFamily="34" charset="0"/>
              </a:rPr>
              <a:t>членом комиссии </a:t>
            </a:r>
            <a:r>
              <a:rPr lang="ru-RU" sz="1600" b="1" dirty="0">
                <a:latin typeface="Verdana" pitchFamily="34" charset="0"/>
                <a:ea typeface="Verdana" pitchFamily="34" charset="0"/>
                <a:cs typeface="Verdana" pitchFamily="34" charset="0"/>
              </a:rPr>
              <a:t>-  совпадает с кодом работы на бланке регистрации и бланках записи.</a:t>
            </a:r>
          </a:p>
          <a:p>
            <a:pPr algn="just"/>
            <a:endParaRPr lang="ru-RU" sz="1600" b="1" dirty="0">
              <a:latin typeface="Verdana" pitchFamily="34" charset="0"/>
              <a:ea typeface="Verdana" pitchFamily="34" charset="0"/>
              <a:cs typeface="Verdana" pitchFamily="34" charset="0"/>
            </a:endParaRPr>
          </a:p>
          <a:p>
            <a:pPr algn="just"/>
            <a:r>
              <a:rPr lang="ru-RU" sz="1600" b="1" dirty="0">
                <a:latin typeface="Verdana" pitchFamily="34" charset="0"/>
                <a:ea typeface="Verdana" pitchFamily="34" charset="0"/>
                <a:cs typeface="Verdana" pitchFamily="34" charset="0"/>
              </a:rPr>
              <a:t>Поле </a:t>
            </a:r>
            <a:r>
              <a:rPr lang="ru-RU" sz="1600" b="1" dirty="0">
                <a:solidFill>
                  <a:srgbClr val="FF0000"/>
                </a:solidFill>
                <a:latin typeface="Verdana" pitchFamily="34" charset="0"/>
                <a:ea typeface="Verdana" pitchFamily="34" charset="0"/>
                <a:cs typeface="Verdana" pitchFamily="34" charset="0"/>
              </a:rPr>
              <a:t>«Лист №»</a:t>
            </a:r>
            <a:r>
              <a:rPr lang="ru-RU" sz="1600" dirty="0">
                <a:solidFill>
                  <a:srgbClr val="FF0000"/>
                </a:solidFill>
                <a:latin typeface="Verdana" pitchFamily="34" charset="0"/>
                <a:ea typeface="Verdana" pitchFamily="34" charset="0"/>
                <a:cs typeface="Verdana" pitchFamily="34" charset="0"/>
              </a:rPr>
              <a:t> </a:t>
            </a:r>
            <a:r>
              <a:rPr lang="ru-RU" sz="1600" b="1" dirty="0">
                <a:solidFill>
                  <a:srgbClr val="FF0000"/>
                </a:solidFill>
                <a:latin typeface="Verdana" pitchFamily="34" charset="0"/>
                <a:ea typeface="Verdana" pitchFamily="34" charset="0"/>
                <a:cs typeface="Verdana" pitchFamily="34" charset="0"/>
              </a:rPr>
              <a:t>заполняется </a:t>
            </a:r>
            <a:r>
              <a:rPr lang="ru-RU" sz="1600" b="1" u="sng" dirty="0">
                <a:solidFill>
                  <a:srgbClr val="FF0000"/>
                </a:solidFill>
                <a:latin typeface="Verdana" pitchFamily="34" charset="0"/>
                <a:ea typeface="Verdana" pitchFamily="34" charset="0"/>
                <a:cs typeface="Verdana" pitchFamily="34" charset="0"/>
              </a:rPr>
              <a:t>членом комиссии </a:t>
            </a:r>
            <a:r>
              <a:rPr lang="ru-RU" sz="1600" b="1" dirty="0">
                <a:latin typeface="Verdana" pitchFamily="34" charset="0"/>
                <a:ea typeface="Verdana" pitchFamily="34" charset="0"/>
                <a:cs typeface="Verdana" pitchFamily="34" charset="0"/>
              </a:rPr>
              <a:t>по проведению ИС (И)</a:t>
            </a:r>
            <a:r>
              <a:rPr lang="ru-RU" sz="1600" dirty="0">
                <a:latin typeface="Verdana" pitchFamily="34" charset="0"/>
                <a:ea typeface="Verdana" pitchFamily="34" charset="0"/>
                <a:cs typeface="Verdana" pitchFamily="34" charset="0"/>
              </a:rPr>
              <a:t> – ставится цифра – </a:t>
            </a:r>
            <a:r>
              <a:rPr lang="ru-RU" sz="1600" b="1" dirty="0">
                <a:solidFill>
                  <a:srgbClr val="FF0000"/>
                </a:solidFill>
                <a:latin typeface="Verdana" pitchFamily="34" charset="0"/>
                <a:ea typeface="Verdana" pitchFamily="34" charset="0"/>
                <a:cs typeface="Verdana" pitchFamily="34" charset="0"/>
              </a:rPr>
              <a:t>3</a:t>
            </a:r>
            <a:r>
              <a:rPr lang="ru-RU" sz="1600" dirty="0">
                <a:latin typeface="Verdana" pitchFamily="34" charset="0"/>
                <a:ea typeface="Verdana" pitchFamily="34" charset="0"/>
                <a:cs typeface="Verdana" pitchFamily="34" charset="0"/>
              </a:rPr>
              <a:t> и т.д.</a:t>
            </a:r>
          </a:p>
          <a:p>
            <a:pPr algn="just"/>
            <a:endParaRPr lang="ru-RU" sz="1600" dirty="0">
              <a:latin typeface="Verdana" pitchFamily="34" charset="0"/>
              <a:ea typeface="Verdana" pitchFamily="34" charset="0"/>
              <a:cs typeface="Verdana" pitchFamily="34" charset="0"/>
            </a:endParaRPr>
          </a:p>
          <a:p>
            <a:pPr algn="just"/>
            <a:r>
              <a:rPr lang="ru-RU" sz="1600" b="1" dirty="0">
                <a:latin typeface="Verdana" pitchFamily="34" charset="0"/>
                <a:ea typeface="Verdana" pitchFamily="34" charset="0"/>
                <a:cs typeface="Verdana" pitchFamily="34" charset="0"/>
              </a:rPr>
              <a:t>Поля </a:t>
            </a:r>
            <a:r>
              <a:rPr lang="ru-RU" sz="1600" dirty="0">
                <a:latin typeface="Verdana" pitchFamily="34" charset="0"/>
                <a:ea typeface="Verdana" pitchFamily="34" charset="0"/>
                <a:cs typeface="Verdana" pitchFamily="34" charset="0"/>
              </a:rPr>
              <a:t>«Код региона», «Код вида работы», «Наименование вида работы», «Номер темы» должны быть продублированы с бланка регистрации</a:t>
            </a:r>
          </a:p>
          <a:p>
            <a:pPr algn="just"/>
            <a:endParaRPr lang="ru-RU" sz="1600" dirty="0">
              <a:latin typeface="Verdana" pitchFamily="34" charset="0"/>
              <a:ea typeface="Verdana" pitchFamily="34" charset="0"/>
              <a:cs typeface="Verdana" pitchFamily="34" charset="0"/>
            </a:endParaRPr>
          </a:p>
          <a:p>
            <a:pPr algn="just"/>
            <a:r>
              <a:rPr lang="ru-RU" sz="1600" dirty="0">
                <a:latin typeface="Verdana" pitchFamily="34" charset="0"/>
                <a:ea typeface="Verdana" pitchFamily="34" charset="0"/>
                <a:cs typeface="Verdana" pitchFamily="34" charset="0"/>
              </a:rPr>
              <a:t>В поле «ФИО участника» при нехватке места участник может внести только фамилию и инициалы.</a:t>
            </a:r>
          </a:p>
          <a:p>
            <a:pPr algn="just"/>
            <a:endParaRPr lang="ru-RU" sz="1600" b="1" dirty="0">
              <a:latin typeface="Verdana" pitchFamily="34" charset="0"/>
              <a:ea typeface="Verdana" pitchFamily="34" charset="0"/>
              <a:cs typeface="Verdana" pitchFamily="34"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64030" y="348343"/>
            <a:ext cx="5072742" cy="6041571"/>
          </a:xfrm>
          <a:prstGeom prst="rect">
            <a:avLst/>
          </a:prstGeom>
          <a:noFill/>
          <a:ln>
            <a:noFill/>
          </a:ln>
        </p:spPr>
      </p:pic>
      <p:sp>
        <p:nvSpPr>
          <p:cNvPr id="9" name="Овал 8"/>
          <p:cNvSpPr/>
          <p:nvPr/>
        </p:nvSpPr>
        <p:spPr>
          <a:xfrm>
            <a:off x="3929742" y="1132115"/>
            <a:ext cx="1567543" cy="522514"/>
          </a:xfrm>
          <a:prstGeom prst="ellipse">
            <a:avLst/>
          </a:prstGeom>
          <a:solidFill>
            <a:srgbClr val="FF00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771898" y="740228"/>
            <a:ext cx="315687" cy="338554"/>
          </a:xfrm>
          <a:prstGeom prst="rect">
            <a:avLst/>
          </a:prstGeom>
          <a:noFill/>
        </p:spPr>
        <p:txBody>
          <a:bodyPr wrap="square" rtlCol="0">
            <a:spAutoFit/>
          </a:bodyPr>
          <a:lstStyle/>
          <a:p>
            <a:r>
              <a:rPr lang="ru-RU" sz="1600" b="1" dirty="0">
                <a:solidFill>
                  <a:srgbClr val="FF0000"/>
                </a:solidFill>
              </a:rPr>
              <a:t>3</a:t>
            </a:r>
          </a:p>
        </p:txBody>
      </p:sp>
    </p:spTree>
    <p:extLst>
      <p:ext uri="{BB962C8B-B14F-4D97-AF65-F5344CB8AC3E}">
        <p14:creationId xmlns:p14="http://schemas.microsoft.com/office/powerpoint/2010/main" val="375005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DD82349-5F71-4461-9BFA-21BABF140F23}"/>
              </a:ext>
            </a:extLst>
          </p:cNvPr>
          <p:cNvSpPr>
            <a:spLocks noGrp="1"/>
          </p:cNvSpPr>
          <p:nvPr>
            <p:ph idx="1"/>
          </p:nvPr>
        </p:nvSpPr>
        <p:spPr>
          <a:xfrm>
            <a:off x="1405973" y="1164949"/>
            <a:ext cx="10204173" cy="5878974"/>
          </a:xfrm>
        </p:spPr>
        <p:txBody>
          <a:bodyPr>
            <a:normAutofit fontScale="92500" lnSpcReduction="10000"/>
          </a:bodyPr>
          <a:lstStyle/>
          <a:p>
            <a:pPr algn="just"/>
            <a:r>
              <a:rPr lang="ru-RU" sz="2600" b="1" u="sng" dirty="0">
                <a:effectLst/>
                <a:latin typeface="Verdana" panose="020B0604030504040204" pitchFamily="34" charset="0"/>
                <a:ea typeface="Verdana" panose="020B0604030504040204" pitchFamily="34" charset="0"/>
                <a:cs typeface="Times New Roman" panose="02020603050405020304" pitchFamily="18" charset="0"/>
              </a:rPr>
              <a:t>проверяют правильность заполнения</a:t>
            </a:r>
            <a:r>
              <a:rPr lang="ru-RU" sz="2600" b="1" dirty="0">
                <a:effectLst/>
                <a:latin typeface="Verdana" panose="020B0604030504040204" pitchFamily="34" charset="0"/>
                <a:ea typeface="Verdana" panose="020B0604030504040204" pitchFamily="34" charset="0"/>
                <a:cs typeface="Times New Roman" panose="02020603050405020304" pitchFamily="18" charset="0"/>
              </a:rPr>
              <a:t> </a:t>
            </a:r>
            <a:r>
              <a:rPr lang="ru-RU" sz="2600" dirty="0">
                <a:effectLst/>
                <a:latin typeface="Verdana" panose="020B0604030504040204" pitchFamily="34" charset="0"/>
                <a:ea typeface="Verdana" panose="020B0604030504040204" pitchFamily="34" charset="0"/>
                <a:cs typeface="Times New Roman" panose="02020603050405020304" pitchFamily="18" charset="0"/>
              </a:rPr>
              <a:t>участниками ИС (И) регистрационных полей бланков;</a:t>
            </a:r>
            <a:endParaRPr lang="ru-RU" sz="2600" dirty="0">
              <a:latin typeface="Verdana" panose="020B0604030504040204" pitchFamily="34" charset="0"/>
              <a:ea typeface="Verdana" panose="020B0604030504040204" pitchFamily="34" charset="0"/>
              <a:cs typeface="Times New Roman" panose="02020603050405020304" pitchFamily="18" charset="0"/>
            </a:endParaRPr>
          </a:p>
          <a:p>
            <a:pPr algn="just"/>
            <a:r>
              <a:rPr lang="ru-RU" sz="2600" dirty="0">
                <a:effectLst/>
                <a:latin typeface="Verdana" panose="020B0604030504040204" pitchFamily="34" charset="0"/>
                <a:ea typeface="Verdana" panose="020B0604030504040204" pitchFamily="34" charset="0"/>
                <a:cs typeface="Times New Roman" panose="02020603050405020304" pitchFamily="18" charset="0"/>
              </a:rPr>
              <a:t>проверяют бланк регистрации и бланки записи </a:t>
            </a:r>
            <a:r>
              <a:rPr lang="ru-RU" sz="2600" b="1" u="sng" dirty="0">
                <a:effectLst/>
                <a:latin typeface="Verdana" panose="020B0604030504040204" pitchFamily="34" charset="0"/>
                <a:ea typeface="Verdana" panose="020B0604030504040204" pitchFamily="34" charset="0"/>
                <a:cs typeface="Times New Roman" panose="02020603050405020304" pitchFamily="18" charset="0"/>
              </a:rPr>
              <a:t>каждого участника ИС (И) на корректность</a:t>
            </a:r>
            <a:r>
              <a:rPr lang="ru-RU" sz="2600" dirty="0">
                <a:effectLst/>
                <a:latin typeface="Verdana" panose="020B0604030504040204" pitchFamily="34" charset="0"/>
                <a:ea typeface="Verdana" panose="020B0604030504040204" pitchFamily="34" charset="0"/>
                <a:cs typeface="Times New Roman" panose="02020603050405020304" pitchFamily="18" charset="0"/>
              </a:rPr>
              <a:t> вписанного участником ИС (И) кода работы, наименования вида работы, номера темы итогового сочинения (текста для итогового изложения);</a:t>
            </a:r>
          </a:p>
          <a:p>
            <a:pPr algn="just"/>
            <a:r>
              <a:rPr lang="ru-RU" sz="2600" b="1" u="sng" dirty="0">
                <a:effectLst/>
                <a:latin typeface="Verdana" panose="020B0604030504040204" pitchFamily="34" charset="0"/>
                <a:ea typeface="Verdana" panose="020B0604030504040204" pitchFamily="34" charset="0"/>
                <a:cs typeface="Times New Roman" panose="02020603050405020304" pitchFamily="18" charset="0"/>
              </a:rPr>
              <a:t>ставит «Z» </a:t>
            </a:r>
            <a:r>
              <a:rPr lang="ru-RU" sz="2600" dirty="0">
                <a:effectLst/>
                <a:latin typeface="Verdana" panose="020B0604030504040204" pitchFamily="34" charset="0"/>
                <a:ea typeface="Verdana" panose="020B0604030504040204" pitchFamily="34" charset="0"/>
                <a:cs typeface="Times New Roman" panose="02020603050405020304" pitchFamily="18" charset="0"/>
              </a:rPr>
              <a:t>в области бланка записи (или дополнительного бланка записи), оставшейся незаполненной</a:t>
            </a:r>
            <a:r>
              <a:rPr lang="ru-RU" sz="2600" dirty="0">
                <a:latin typeface="Verdana" panose="020B0604030504040204" pitchFamily="34" charset="0"/>
                <a:ea typeface="Verdana" panose="020B0604030504040204" pitchFamily="34" charset="0"/>
                <a:cs typeface="Times New Roman" panose="02020603050405020304" pitchFamily="18" charset="0"/>
              </a:rPr>
              <a:t>;</a:t>
            </a:r>
            <a:endParaRPr lang="ru-RU" sz="26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ru-RU" sz="2600" b="1" u="sng" dirty="0">
                <a:effectLst/>
                <a:latin typeface="Verdana" panose="020B0604030504040204" pitchFamily="34" charset="0"/>
                <a:ea typeface="Verdana" panose="020B0604030504040204" pitchFamily="34" charset="0"/>
                <a:cs typeface="Times New Roman" panose="02020603050405020304" pitchFamily="18" charset="0"/>
              </a:rPr>
              <a:t>заполняют поле «Количество бланков записи</a:t>
            </a:r>
            <a:r>
              <a:rPr lang="ru-RU" sz="2600" b="1" u="sng" dirty="0">
                <a:latin typeface="Verdana" panose="020B0604030504040204" pitchFamily="34" charset="0"/>
                <a:ea typeface="Verdana" panose="020B0604030504040204" pitchFamily="34" charset="0"/>
                <a:cs typeface="Times New Roman" panose="02020603050405020304" pitchFamily="18" charset="0"/>
              </a:rPr>
              <a:t>» в бланках регистрации </a:t>
            </a:r>
            <a:r>
              <a:rPr lang="ru-RU" sz="2600" dirty="0">
                <a:latin typeface="Verdana" panose="020B0604030504040204" pitchFamily="34" charset="0"/>
                <a:ea typeface="Verdana" panose="020B0604030504040204" pitchFamily="34" charset="0"/>
                <a:cs typeface="Times New Roman" panose="02020603050405020304" pitchFamily="18" charset="0"/>
              </a:rPr>
              <a:t>участников ИС (И). </a:t>
            </a:r>
            <a:r>
              <a:rPr lang="ru-RU" sz="2600" dirty="0">
                <a:effectLst/>
                <a:latin typeface="Verdana" panose="020B0604030504040204" pitchFamily="34" charset="0"/>
                <a:ea typeface="Verdana" panose="020B0604030504040204" pitchFamily="34" charset="0"/>
                <a:cs typeface="Times New Roman" panose="02020603050405020304" pitchFamily="18" charset="0"/>
              </a:rPr>
              <a:t>В указанное поле вписывается то количество бланков записи, включая дополнительные бланки записи (в случае если такие выдавались по запросу участника), </a:t>
            </a:r>
            <a:r>
              <a:rPr lang="ru-RU" sz="26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которое было использовано участником</a:t>
            </a:r>
            <a:r>
              <a:rPr lang="ru-RU" sz="2600" dirty="0">
                <a:effectLst/>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ru-RU" dirty="0">
              <a:solidFill>
                <a:schemeClr val="accent3">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ru-RU" sz="1800" dirty="0">
              <a:solidFill>
                <a:schemeClr val="accent2">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ru-RU" b="1" dirty="0">
              <a:solidFill>
                <a:schemeClr val="accent2">
                  <a:lumMod val="50000"/>
                </a:schemeClr>
              </a:solidFill>
              <a:latin typeface="Verdana" panose="020B0604030504040204" pitchFamily="34" charset="0"/>
              <a:ea typeface="Verdana" panose="020B0604030504040204" pitchFamily="34" charset="0"/>
            </a:endParaRPr>
          </a:p>
        </p:txBody>
      </p:sp>
      <p:sp>
        <p:nvSpPr>
          <p:cNvPr id="4" name="Заголовок 1"/>
          <p:cNvSpPr>
            <a:spLocks noGrp="1"/>
          </p:cNvSpPr>
          <p:nvPr>
            <p:ph type="title"/>
          </p:nvPr>
        </p:nvSpPr>
        <p:spPr>
          <a:xfrm>
            <a:off x="1362075" y="92928"/>
            <a:ext cx="10829925" cy="1280890"/>
          </a:xfrm>
        </p:spPr>
        <p:txBody>
          <a:bodyPr>
            <a:normAutofit/>
          </a:bodyPr>
          <a:lstStyle/>
          <a:p>
            <a:r>
              <a:rPr lang="ru-RU" sz="3200" b="1" dirty="0">
                <a:solidFill>
                  <a:schemeClr val="accent3">
                    <a:lumMod val="50000"/>
                  </a:schemeClr>
                </a:solidFill>
                <a:latin typeface="Verdana" pitchFamily="34" charset="0"/>
                <a:ea typeface="Verdana" pitchFamily="34" charset="0"/>
                <a:cs typeface="Verdana" pitchFamily="34" charset="0"/>
              </a:rPr>
              <a:t>Члены комиссии по проведению ИС (И):</a:t>
            </a:r>
            <a:endParaRPr lang="ru-RU" sz="3200" dirty="0">
              <a:solidFill>
                <a:schemeClr val="accent3">
                  <a:lumMod val="50000"/>
                </a:schemeClr>
              </a:solidFill>
            </a:endParaRPr>
          </a:p>
        </p:txBody>
      </p:sp>
    </p:spTree>
    <p:extLst>
      <p:ext uri="{BB962C8B-B14F-4D97-AF65-F5344CB8AC3E}">
        <p14:creationId xmlns:p14="http://schemas.microsoft.com/office/powerpoint/2010/main" val="14433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0997" y="719360"/>
            <a:ext cx="9794565" cy="1280890"/>
          </a:xfrm>
        </p:spPr>
        <p:txBody>
          <a:bodyPr>
            <a:noAutofit/>
          </a:bodyPr>
          <a:lstStyle/>
          <a:p>
            <a:r>
              <a:rPr lang="ru-RU" sz="2000" dirty="0">
                <a:solidFill>
                  <a:schemeClr val="tx1"/>
                </a:solidFill>
                <a:latin typeface="Verdana" panose="020B0604030504040204" pitchFamily="34" charset="0"/>
                <a:ea typeface="Verdana" panose="020B0604030504040204" pitchFamily="34" charset="0"/>
              </a:rPr>
              <a:t>Члены комиссии по проведению ИС (И) </a:t>
            </a:r>
            <a:r>
              <a:rPr lang="ru-RU" sz="2000" b="1" u="sng" dirty="0">
                <a:solidFill>
                  <a:schemeClr val="tx1"/>
                </a:solidFill>
                <a:latin typeface="Verdana" panose="020B0604030504040204" pitchFamily="34" charset="0"/>
                <a:ea typeface="Verdana" panose="020B0604030504040204" pitchFamily="34" charset="0"/>
              </a:rPr>
              <a:t>заполняют отчетные формы</a:t>
            </a:r>
            <a:r>
              <a:rPr lang="ru-RU" sz="2000" dirty="0">
                <a:solidFill>
                  <a:schemeClr val="tx1"/>
                </a:solidFill>
                <a:latin typeface="Verdana" panose="020B0604030504040204" pitchFamily="34" charset="0"/>
                <a:ea typeface="Verdana" panose="020B0604030504040204" pitchFamily="34" charset="0"/>
              </a:rPr>
              <a:t>, использованные во время проведения ИС (И), в том числе </a:t>
            </a:r>
            <a:r>
              <a:rPr lang="ru-RU" sz="2000" b="1" u="sng" dirty="0">
                <a:solidFill>
                  <a:schemeClr val="tx1"/>
                </a:solidFill>
                <a:latin typeface="Verdana" panose="020B0604030504040204" pitchFamily="34" charset="0"/>
                <a:ea typeface="Verdana" panose="020B0604030504040204" pitchFamily="34" charset="0"/>
              </a:rPr>
              <a:t>форму ИС-05</a:t>
            </a:r>
            <a:r>
              <a:rPr lang="ru-RU" sz="2000" dirty="0">
                <a:solidFill>
                  <a:schemeClr val="tx1"/>
                </a:solidFill>
                <a:latin typeface="Verdana" panose="020B0604030504040204" pitchFamily="34" charset="0"/>
                <a:ea typeface="Verdana" panose="020B0604030504040204" pitchFamily="34" charset="0"/>
              </a:rPr>
              <a:t> «Ведомость проведения итогового сочинения (изложения) в учебном кабинете ОО (месте проведения)». В свою очередь, </a:t>
            </a:r>
            <a:r>
              <a:rPr lang="ru-RU" sz="2000" b="1" u="sng" dirty="0">
                <a:solidFill>
                  <a:schemeClr val="tx1"/>
                </a:solidFill>
                <a:latin typeface="Verdana" panose="020B0604030504040204" pitchFamily="34" charset="0"/>
                <a:ea typeface="Verdana" panose="020B0604030504040204" pitchFamily="34" charset="0"/>
              </a:rPr>
              <a:t>участник проверяет свои данные, внесенные в ведомость, подтверждая их </a:t>
            </a:r>
            <a:r>
              <a:rPr lang="ru-RU" sz="2000" b="1" u="sng" dirty="0">
                <a:solidFill>
                  <a:srgbClr val="FF0000"/>
                </a:solidFill>
                <a:latin typeface="Verdana" panose="020B0604030504040204" pitchFamily="34" charset="0"/>
                <a:ea typeface="Verdana" panose="020B0604030504040204" pitchFamily="34" charset="0"/>
              </a:rPr>
              <a:t>личной подписью</a:t>
            </a:r>
            <a:r>
              <a:rPr lang="ru-RU" sz="2000" dirty="0">
                <a:solidFill>
                  <a:srgbClr val="FF0000"/>
                </a:solidFill>
                <a:latin typeface="Verdana" panose="020B0604030504040204" pitchFamily="34" charset="0"/>
                <a:ea typeface="Verdana" panose="020B0604030504040204" pitchFamily="34" charset="0"/>
              </a:rPr>
              <a:t>.</a:t>
            </a:r>
            <a:r>
              <a:rPr lang="ru-RU"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
            </a:r>
            <a:br>
              <a:rPr lang="ru-RU"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br>
            <a:endParaRPr lang="ru-RU" sz="2000" dirty="0">
              <a:solidFill>
                <a:srgbClr val="FF0000"/>
              </a:solidFill>
            </a:endParaRPr>
          </a:p>
        </p:txBody>
      </p:sp>
      <p:pic>
        <p:nvPicPr>
          <p:cNvPr id="8194"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28" y="2271473"/>
            <a:ext cx="8624847" cy="4084877"/>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9714387" y="3619499"/>
            <a:ext cx="665018" cy="819151"/>
          </a:xfrm>
          <a:prstGeom prst="ellipse">
            <a:avLst/>
          </a:prstGeom>
          <a:solidFill>
            <a:srgbClr val="FF00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491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F89B03E-0688-42B2-9239-5720FA84A234}"/>
              </a:ext>
            </a:extLst>
          </p:cNvPr>
          <p:cNvSpPr>
            <a:spLocks noGrp="1"/>
          </p:cNvSpPr>
          <p:nvPr>
            <p:ph type="title"/>
          </p:nvPr>
        </p:nvSpPr>
        <p:spPr>
          <a:xfrm>
            <a:off x="1603513" y="624110"/>
            <a:ext cx="9901099" cy="727612"/>
          </a:xfrm>
        </p:spPr>
        <p:txBody>
          <a:bodyPr>
            <a:normAutofit/>
          </a:bodyPr>
          <a:lstStyle/>
          <a:p>
            <a:r>
              <a:rPr lang="ru-RU" sz="3200" dirty="0">
                <a:solidFill>
                  <a:schemeClr val="tx1"/>
                </a:solidFill>
                <a:latin typeface="Verdana" panose="020B0604030504040204" pitchFamily="34" charset="0"/>
                <a:ea typeface="Verdana" panose="020B0604030504040204" pitchFamily="34" charset="0"/>
              </a:rPr>
              <a:t>Во время проведения ИС (И) </a:t>
            </a:r>
            <a:r>
              <a:rPr lang="ru-RU" sz="3200" b="1" u="sng" dirty="0">
                <a:solidFill>
                  <a:srgbClr val="FF0000"/>
                </a:solidFill>
                <a:latin typeface="Verdana" panose="020B0604030504040204" pitchFamily="34" charset="0"/>
                <a:ea typeface="Verdana" panose="020B0604030504040204" pitchFamily="34" charset="0"/>
              </a:rPr>
              <a:t>запрещается</a:t>
            </a:r>
            <a:r>
              <a:rPr lang="ru-RU" sz="3200" dirty="0">
                <a:solidFill>
                  <a:srgbClr val="FF0000"/>
                </a:solidFill>
                <a:latin typeface="Verdana" panose="020B0604030504040204" pitchFamily="34" charset="0"/>
                <a:ea typeface="Verdana" panose="020B0604030504040204" pitchFamily="34" charset="0"/>
              </a:rPr>
              <a:t>:</a:t>
            </a:r>
          </a:p>
        </p:txBody>
      </p:sp>
      <p:sp>
        <p:nvSpPr>
          <p:cNvPr id="3" name="Объект 2">
            <a:extLst>
              <a:ext uri="{FF2B5EF4-FFF2-40B4-BE49-F238E27FC236}">
                <a16:creationId xmlns="" xmlns:a16="http://schemas.microsoft.com/office/drawing/2014/main" id="{FFC013F5-B096-4807-9334-5FA9BDFB8D49}"/>
              </a:ext>
            </a:extLst>
          </p:cNvPr>
          <p:cNvSpPr>
            <a:spLocks noGrp="1"/>
          </p:cNvSpPr>
          <p:nvPr>
            <p:ph idx="1"/>
          </p:nvPr>
        </p:nvSpPr>
        <p:spPr>
          <a:xfrm>
            <a:off x="1314450" y="1348297"/>
            <a:ext cx="10629899" cy="4233353"/>
          </a:xfrm>
        </p:spPr>
        <p:txBody>
          <a:bodyPr>
            <a:noAutofit/>
          </a:bodyPr>
          <a:lstStyle/>
          <a:p>
            <a:pPr algn="just"/>
            <a:r>
              <a:rPr lang="ru-RU" sz="2800" b="1" u="sng" dirty="0"/>
              <a:t>членам комиссии по проведению ИС (И</a:t>
            </a:r>
            <a:r>
              <a:rPr lang="ru-RU" sz="2800" dirty="0"/>
              <a:t>) - иметь при себе средства связи, фото-, аудио- и видеоаппаратуру, справочные материалы, письменные заметки и иные средства хранения и передачи информации, оказывать содействие участникам ИС (И)</a:t>
            </a:r>
          </a:p>
          <a:p>
            <a:pPr algn="just"/>
            <a:r>
              <a:rPr lang="ru-RU" sz="2800" b="1" u="sng" dirty="0"/>
              <a:t>участникам ИС (И)</a:t>
            </a:r>
            <a:r>
              <a:rPr lang="ru-RU" sz="2800" dirty="0"/>
              <a:t> – иметь при себе средства связи, фото-, аудио- и видеоаппаратуру, справочные материалы, письменные заметки и иные средства хранения и передачи информации, собственные орфографические и (или) толковые словари, пользоваться текстами литературного материала (художественными произведениями, дневниками, мемуарами, публицистикой, другими литературными источниками)</a:t>
            </a:r>
          </a:p>
        </p:txBody>
      </p:sp>
      <p:pic>
        <p:nvPicPr>
          <p:cNvPr id="5122" name="Picture 2" descr="C:\Users\Елена\Desktop\Без названия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71437"/>
            <a:ext cx="1547813"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6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36FA7E-6CB8-4473-880B-A9A911E41E79}"/>
              </a:ext>
            </a:extLst>
          </p:cNvPr>
          <p:cNvSpPr>
            <a:spLocks noGrp="1"/>
          </p:cNvSpPr>
          <p:nvPr>
            <p:ph type="title"/>
          </p:nvPr>
        </p:nvSpPr>
        <p:spPr>
          <a:xfrm>
            <a:off x="1586429" y="624110"/>
            <a:ext cx="10300771" cy="1612314"/>
          </a:xfrm>
        </p:spPr>
        <p:txBody>
          <a:bodyPr>
            <a:noAutofit/>
          </a:bodyPr>
          <a:lstStyle/>
          <a:p>
            <a:pPr algn="just"/>
            <a:r>
              <a:rPr lang="ru-RU" sz="2400" b="1" dirty="0">
                <a:solidFill>
                  <a:schemeClr val="tx1"/>
                </a:solidFill>
                <a:latin typeface="Verdana" panose="020B0604030504040204" pitchFamily="34" charset="0"/>
                <a:ea typeface="Verdana" panose="020B0604030504040204" pitchFamily="34" charset="0"/>
              </a:rPr>
              <a:t>Участники ИС (И), нарушившие </a:t>
            </a:r>
            <a:r>
              <a:rPr lang="ru-RU" sz="2400" dirty="0">
                <a:solidFill>
                  <a:schemeClr val="tx1"/>
                </a:solidFill>
                <a:latin typeface="Verdana" panose="020B0604030504040204" pitchFamily="34" charset="0"/>
                <a:ea typeface="Verdana" panose="020B0604030504040204" pitchFamily="34" charset="0"/>
              </a:rPr>
              <a:t>вышеперечисленные требования (подпункт 1 пункта 28 Порядка ГИА-11), </a:t>
            </a:r>
            <a:r>
              <a:rPr lang="ru-RU" sz="2400" b="1" u="sng" dirty="0">
                <a:solidFill>
                  <a:srgbClr val="FF0000"/>
                </a:solidFill>
                <a:latin typeface="Verdana" panose="020B0604030504040204" pitchFamily="34" charset="0"/>
                <a:ea typeface="Verdana" panose="020B0604030504040204" pitchFamily="34" charset="0"/>
              </a:rPr>
              <a:t>удаляются</a:t>
            </a:r>
            <a:r>
              <a:rPr lang="ru-RU" sz="2400" dirty="0">
                <a:solidFill>
                  <a:srgbClr val="FF0000"/>
                </a:solidFill>
                <a:latin typeface="Verdana" panose="020B0604030504040204" pitchFamily="34" charset="0"/>
                <a:ea typeface="Verdana" panose="020B0604030504040204" pitchFamily="34" charset="0"/>
              </a:rPr>
              <a:t> </a:t>
            </a:r>
            <a:r>
              <a:rPr lang="ru-RU" sz="2400" dirty="0">
                <a:solidFill>
                  <a:schemeClr val="tx1"/>
                </a:solidFill>
                <a:latin typeface="Verdana" panose="020B0604030504040204" pitchFamily="34" charset="0"/>
                <a:ea typeface="Verdana" panose="020B0604030504040204" pitchFamily="34" charset="0"/>
              </a:rPr>
              <a:t>с ИС (И) членом комиссии по проведению ИС (И).</a:t>
            </a:r>
            <a:r>
              <a:rPr lang="ru-RU" sz="2400" dirty="0">
                <a:solidFill>
                  <a:schemeClr val="tx1"/>
                </a:solidFill>
              </a:rPr>
              <a:t/>
            </a:r>
            <a:br>
              <a:rPr lang="ru-RU" sz="2400" dirty="0">
                <a:solidFill>
                  <a:schemeClr val="tx1"/>
                </a:solidFill>
              </a:rPr>
            </a:br>
            <a:endParaRPr lang="ru-RU" sz="2400" dirty="0">
              <a:solidFill>
                <a:schemeClr val="tx1"/>
              </a:solidFill>
            </a:endParaRPr>
          </a:p>
        </p:txBody>
      </p:sp>
      <p:sp>
        <p:nvSpPr>
          <p:cNvPr id="3" name="Объект 2">
            <a:extLst>
              <a:ext uri="{FF2B5EF4-FFF2-40B4-BE49-F238E27FC236}">
                <a16:creationId xmlns="" xmlns:a16="http://schemas.microsoft.com/office/drawing/2014/main" id="{B920B6FF-1DB9-4E2E-BDCE-3946CD9D3D9F}"/>
              </a:ext>
            </a:extLst>
          </p:cNvPr>
          <p:cNvSpPr>
            <a:spLocks noGrp="1"/>
          </p:cNvSpPr>
          <p:nvPr>
            <p:ph idx="1"/>
          </p:nvPr>
        </p:nvSpPr>
        <p:spPr>
          <a:xfrm>
            <a:off x="1426606" y="2189801"/>
            <a:ext cx="10166142" cy="4068418"/>
          </a:xfrm>
        </p:spPr>
        <p:txBody>
          <a:bodyPr>
            <a:normAutofit/>
          </a:bodyPr>
          <a:lstStyle/>
          <a:p>
            <a:pPr algn="just"/>
            <a:r>
              <a:rPr lang="ru-RU" sz="2000" b="1" dirty="0">
                <a:effectLst/>
                <a:latin typeface="Verdana" panose="020B0604030504040204" pitchFamily="34" charset="0"/>
                <a:ea typeface="Verdana" panose="020B0604030504040204" pitchFamily="34" charset="0"/>
                <a:cs typeface="Times New Roman" panose="02020603050405020304" pitchFamily="18" charset="0"/>
              </a:rPr>
              <a:t>Член комиссии </a:t>
            </a:r>
            <a:r>
              <a:rPr lang="ru-RU" sz="2000" dirty="0">
                <a:effectLst/>
                <a:latin typeface="Verdana" panose="020B0604030504040204" pitchFamily="34" charset="0"/>
                <a:ea typeface="Verdana" panose="020B0604030504040204" pitchFamily="34" charset="0"/>
                <a:cs typeface="Times New Roman" panose="02020603050405020304" pitchFamily="18" charset="0"/>
              </a:rPr>
              <a:t>по проведению ИС (И)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составляет</a:t>
            </a:r>
            <a:r>
              <a:rPr lang="ru-RU" sz="2000" dirty="0">
                <a:effectLst/>
                <a:latin typeface="Verdana" panose="020B0604030504040204" pitchFamily="34" charset="0"/>
                <a:ea typeface="Verdana" panose="020B0604030504040204" pitchFamily="34" charset="0"/>
                <a:cs typeface="Times New Roman" panose="02020603050405020304" pitchFamily="18" charset="0"/>
              </a:rPr>
              <a:t> «Акт об удалении участника итогового сочинения (изложения)»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(форма</a:t>
            </a:r>
            <a:r>
              <a:rPr lang="ru-RU" sz="2000" b="1" spc="5" dirty="0">
                <a:effectLst/>
                <a:latin typeface="Verdana" panose="020B0604030504040204" pitchFamily="34" charset="0"/>
                <a:ea typeface="Verdana" panose="020B0604030504040204" pitchFamily="34" charset="0"/>
                <a:cs typeface="Times New Roman" panose="02020603050405020304" pitchFamily="18" charset="0"/>
              </a:rPr>
              <a:t>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ИС-09)</a:t>
            </a:r>
            <a:r>
              <a:rPr lang="ru-RU" sz="2000" dirty="0">
                <a:effectLst/>
                <a:latin typeface="Verdana" panose="020B0604030504040204" pitchFamily="34" charset="0"/>
                <a:ea typeface="Verdana" panose="020B0604030504040204" pitchFamily="34" charset="0"/>
                <a:cs typeface="Times New Roman" panose="02020603050405020304" pitchFamily="18" charset="0"/>
              </a:rPr>
              <a:t>,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вносит</a:t>
            </a:r>
            <a:r>
              <a:rPr lang="ru-RU" sz="2000" dirty="0">
                <a:effectLst/>
                <a:latin typeface="Verdana" panose="020B0604030504040204" pitchFamily="34" charset="0"/>
                <a:ea typeface="Verdana" panose="020B0604030504040204" pitchFamily="34" charset="0"/>
                <a:cs typeface="Times New Roman" panose="02020603050405020304" pitchFamily="18" charset="0"/>
              </a:rPr>
              <a:t> соответствующую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отметку</a:t>
            </a:r>
            <a:r>
              <a:rPr lang="ru-RU" sz="2000" dirty="0">
                <a:effectLst/>
                <a:latin typeface="Verdana" panose="020B0604030504040204" pitchFamily="34" charset="0"/>
                <a:ea typeface="Verdana" panose="020B0604030504040204" pitchFamily="34" charset="0"/>
                <a:cs typeface="Times New Roman" panose="02020603050405020304" pitchFamily="18" charset="0"/>
              </a:rPr>
              <a:t> в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форму ИС-05</a:t>
            </a:r>
            <a:r>
              <a:rPr lang="ru-RU" sz="2000" dirty="0">
                <a:effectLst/>
                <a:latin typeface="Verdana" panose="020B0604030504040204" pitchFamily="34" charset="0"/>
                <a:ea typeface="Verdana" panose="020B0604030504040204" pitchFamily="34" charset="0"/>
                <a:cs typeface="Times New Roman" panose="02020603050405020304" pitchFamily="18" charset="0"/>
              </a:rPr>
              <a:t> «Ведомость проведения итогового сочинения (изложения) в учебном кабинете ОО (месте проведения)».</a:t>
            </a:r>
          </a:p>
          <a:p>
            <a:pPr algn="just"/>
            <a:r>
              <a:rPr lang="ru-RU" sz="2000" b="1" dirty="0">
                <a:latin typeface="Verdana" panose="020B0604030504040204" pitchFamily="34" charset="0"/>
                <a:ea typeface="Verdana" panose="020B0604030504040204" pitchFamily="34" charset="0"/>
                <a:cs typeface="Times New Roman" panose="02020603050405020304" pitchFamily="18" charset="0"/>
              </a:rPr>
              <a:t>У</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частник ИС (И) </a:t>
            </a:r>
            <a:r>
              <a:rPr lang="ru-RU" sz="2000" b="1" u="sng" dirty="0">
                <a:effectLst/>
                <a:latin typeface="Verdana" panose="020B0604030504040204" pitchFamily="34" charset="0"/>
                <a:ea typeface="Verdana" panose="020B0604030504040204" pitchFamily="34" charset="0"/>
                <a:cs typeface="Times New Roman" panose="02020603050405020304" pitchFamily="18" charset="0"/>
              </a:rPr>
              <a:t>должен поставить </a:t>
            </a:r>
            <a:r>
              <a:rPr lang="ru-RU" sz="2000" dirty="0">
                <a:effectLst/>
                <a:latin typeface="Verdana" panose="020B0604030504040204" pitchFamily="34" charset="0"/>
                <a:ea typeface="Verdana" panose="020B0604030504040204" pitchFamily="34" charset="0"/>
                <a:cs typeface="Times New Roman" panose="02020603050405020304" pitchFamily="18" charset="0"/>
              </a:rPr>
              <a:t>свою подпись в указанной форме. </a:t>
            </a:r>
          </a:p>
          <a:p>
            <a:pPr algn="just"/>
            <a:r>
              <a:rPr lang="ru-RU" sz="2000" b="1" dirty="0">
                <a:effectLst/>
                <a:latin typeface="Verdana" panose="020B0604030504040204" pitchFamily="34" charset="0"/>
                <a:ea typeface="Verdana" panose="020B0604030504040204" pitchFamily="34" charset="0"/>
                <a:cs typeface="Times New Roman" panose="02020603050405020304" pitchFamily="18" charset="0"/>
              </a:rPr>
              <a:t>В бланке регистрации </a:t>
            </a:r>
            <a:r>
              <a:rPr lang="ru-RU" sz="2000" dirty="0">
                <a:effectLst/>
                <a:latin typeface="Verdana" panose="020B0604030504040204" pitchFamily="34" charset="0"/>
                <a:ea typeface="Verdana" panose="020B0604030504040204" pitchFamily="34" charset="0"/>
                <a:cs typeface="Times New Roman" panose="02020603050405020304" pitchFamily="18" charset="0"/>
              </a:rPr>
              <a:t>указанного участника ИС (И) необходимо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внести</a:t>
            </a:r>
            <a:r>
              <a:rPr lang="ru-RU" sz="2000" dirty="0">
                <a:effectLst/>
                <a:latin typeface="Verdana" panose="020B0604030504040204" pitchFamily="34" charset="0"/>
                <a:ea typeface="Verdana" panose="020B0604030504040204" pitchFamily="34" charset="0"/>
                <a:cs typeface="Times New Roman" panose="02020603050405020304" pitchFamily="18" charset="0"/>
              </a:rPr>
              <a:t> отметку «Х» </a:t>
            </a:r>
            <a:r>
              <a:rPr lang="ru-RU" sz="2000" b="1" u="sng" dirty="0">
                <a:effectLst/>
                <a:latin typeface="Verdana" panose="020B0604030504040204" pitchFamily="34" charset="0"/>
                <a:ea typeface="Verdana" panose="020B0604030504040204" pitchFamily="34" charset="0"/>
                <a:cs typeface="Times New Roman" panose="02020603050405020304" pitchFamily="18" charset="0"/>
              </a:rPr>
              <a:t>в поле «Удален».</a:t>
            </a:r>
          </a:p>
          <a:p>
            <a:pPr algn="just"/>
            <a:r>
              <a:rPr lang="ru-RU" sz="2000" dirty="0">
                <a:effectLst/>
                <a:latin typeface="Verdana" panose="020B0604030504040204" pitchFamily="34" charset="0"/>
                <a:ea typeface="Verdana" panose="020B0604030504040204" pitchFamily="34" charset="0"/>
                <a:cs typeface="Times New Roman" panose="02020603050405020304" pitchFamily="18" charset="0"/>
              </a:rPr>
              <a:t>Внесение отметки в поле «Удален»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подтверждается</a:t>
            </a:r>
            <a:r>
              <a:rPr lang="ru-RU" sz="2000" dirty="0">
                <a:effectLst/>
                <a:latin typeface="Verdana" panose="020B0604030504040204" pitchFamily="34" charset="0"/>
                <a:ea typeface="Verdana" panose="020B0604030504040204" pitchFamily="34" charset="0"/>
                <a:cs typeface="Times New Roman" panose="02020603050405020304" pitchFamily="18" charset="0"/>
              </a:rPr>
              <a:t> подписью члена комиссии по проведению ИС (И).</a:t>
            </a:r>
          </a:p>
          <a:p>
            <a:endParaRPr lang="ru-RU" dirty="0"/>
          </a:p>
        </p:txBody>
      </p:sp>
    </p:spTree>
    <p:extLst>
      <p:ext uri="{BB962C8B-B14F-4D97-AF65-F5344CB8AC3E}">
        <p14:creationId xmlns:p14="http://schemas.microsoft.com/office/powerpoint/2010/main" val="229940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F53B21A-92A7-4487-91F1-7AFD36C1FCD1}"/>
              </a:ext>
            </a:extLst>
          </p:cNvPr>
          <p:cNvSpPr>
            <a:spLocks noGrp="1"/>
          </p:cNvSpPr>
          <p:nvPr>
            <p:ph type="title"/>
          </p:nvPr>
        </p:nvSpPr>
        <p:spPr>
          <a:xfrm>
            <a:off x="1543788" y="110543"/>
            <a:ext cx="10217425" cy="1280890"/>
          </a:xfrm>
        </p:spPr>
        <p:txBody>
          <a:bodyPr>
            <a:normAutofit/>
          </a:bodyPr>
          <a:lstStyle/>
          <a:p>
            <a:r>
              <a:rPr lang="ru-RU" sz="3000" b="1" dirty="0">
                <a:solidFill>
                  <a:schemeClr val="accent3">
                    <a:lumMod val="50000"/>
                  </a:schemeClr>
                </a:solidFill>
                <a:latin typeface="Verdana" panose="020B0604030504040204" pitchFamily="34" charset="0"/>
                <a:ea typeface="Verdana" panose="020B0604030504040204" pitchFamily="34" charset="0"/>
              </a:rPr>
              <a:t>Региональная нормативная документация:</a:t>
            </a:r>
            <a:endParaRPr lang="ru-RU" sz="3000" dirty="0">
              <a:solidFill>
                <a:schemeClr val="accent3">
                  <a:lumMod val="50000"/>
                </a:schemeClr>
              </a:solidFill>
            </a:endParaRPr>
          </a:p>
        </p:txBody>
      </p:sp>
      <p:sp>
        <p:nvSpPr>
          <p:cNvPr id="3" name="Объект 2">
            <a:extLst>
              <a:ext uri="{FF2B5EF4-FFF2-40B4-BE49-F238E27FC236}">
                <a16:creationId xmlns="" xmlns:a16="http://schemas.microsoft.com/office/drawing/2014/main" id="{675F96E5-507C-4986-A531-FEF648349D6D}"/>
              </a:ext>
            </a:extLst>
          </p:cNvPr>
          <p:cNvSpPr>
            <a:spLocks noGrp="1"/>
          </p:cNvSpPr>
          <p:nvPr>
            <p:ph idx="1"/>
          </p:nvPr>
        </p:nvSpPr>
        <p:spPr>
          <a:xfrm>
            <a:off x="1631470" y="1145495"/>
            <a:ext cx="9848090" cy="5327374"/>
          </a:xfrm>
        </p:spPr>
        <p:txBody>
          <a:bodyPr>
            <a:noAutofit/>
          </a:bodyPr>
          <a:lstStyle/>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a:t>
            </a:r>
            <a:r>
              <a:rPr lang="ru-RU" sz="2000" b="1" dirty="0">
                <a:latin typeface="Verdana" pitchFamily="34" charset="0"/>
                <a:ea typeface="Verdana" pitchFamily="34" charset="0"/>
                <a:cs typeface="Verdana" pitchFamily="34" charset="0"/>
              </a:rPr>
              <a:t>от 27.10.2025 № 943-ОД </a:t>
            </a:r>
            <a:r>
              <a:rPr lang="ru-RU" sz="2000" dirty="0">
                <a:latin typeface="Verdana" pitchFamily="34" charset="0"/>
                <a:ea typeface="Verdana" pitchFamily="34" charset="0"/>
                <a:cs typeface="Verdana" pitchFamily="34" charset="0"/>
              </a:rPr>
              <a:t>«О сроках и местах регистрации для участия в итоговом сочинении (изложении), сроках проведения итогового сочинения (изложения), местах информирования о результатах итогового сочинения (изложения) в Смоленской области в 2025/2026 учебном году»</a:t>
            </a:r>
          </a:p>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a:t>
            </a:r>
            <a:r>
              <a:rPr lang="ru-RU" sz="2000" b="1" dirty="0">
                <a:latin typeface="Verdana" pitchFamily="34" charset="0"/>
                <a:ea typeface="Verdana" pitchFamily="34" charset="0"/>
                <a:cs typeface="Verdana" pitchFamily="34" charset="0"/>
              </a:rPr>
              <a:t>от 24.10.2025 № 928-ОД </a:t>
            </a:r>
            <a:r>
              <a:rPr lang="ru-RU" sz="2000" dirty="0">
                <a:latin typeface="Verdana" pitchFamily="34" charset="0"/>
                <a:ea typeface="Verdana" pitchFamily="34" charset="0"/>
                <a:cs typeface="Verdana" pitchFamily="34" charset="0"/>
              </a:rPr>
              <a:t>«О проведении итогового сочинения (изложения) в 2025/2026 учебном году»</a:t>
            </a:r>
          </a:p>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a:t>
            </a:r>
            <a:r>
              <a:rPr lang="ru-RU" sz="2000" b="1" dirty="0">
                <a:latin typeface="Verdana" pitchFamily="34" charset="0"/>
                <a:ea typeface="Verdana" pitchFamily="34" charset="0"/>
                <a:cs typeface="Verdana" pitchFamily="34" charset="0"/>
              </a:rPr>
              <a:t>от 24.10.2025 № 927-ОД </a:t>
            </a:r>
            <a:r>
              <a:rPr lang="ru-RU" sz="2000" dirty="0">
                <a:latin typeface="Verdana" pitchFamily="34" charset="0"/>
                <a:ea typeface="Verdana" pitchFamily="34" charset="0"/>
                <a:cs typeface="Verdana" pitchFamily="34" charset="0"/>
              </a:rPr>
              <a:t>«Об утверждении графика внесения сведений об итоговом сочинении (изложении) в региональные информационные системы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проверки и обработки итогового сочинения (изложения) на 2025/2026 учебный год»</a:t>
            </a:r>
          </a:p>
        </p:txBody>
      </p:sp>
    </p:spTree>
    <p:extLst>
      <p:ext uri="{BB962C8B-B14F-4D97-AF65-F5344CB8AC3E}">
        <p14:creationId xmlns:p14="http://schemas.microsoft.com/office/powerpoint/2010/main" val="343776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24B1B5-CAD8-4D04-94D0-25A6B1B160E2}"/>
              </a:ext>
            </a:extLst>
          </p:cNvPr>
          <p:cNvSpPr>
            <a:spLocks noGrp="1"/>
          </p:cNvSpPr>
          <p:nvPr>
            <p:ph type="title"/>
          </p:nvPr>
        </p:nvSpPr>
        <p:spPr>
          <a:xfrm>
            <a:off x="1632842" y="301330"/>
            <a:ext cx="9881295" cy="1280890"/>
          </a:xfrm>
        </p:spPr>
        <p:txBody>
          <a:bodyPr>
            <a:noAutofit/>
          </a:bodyPr>
          <a:lstStyle/>
          <a:p>
            <a:pPr algn="ctr"/>
            <a:r>
              <a:rPr lang="ru-RU" sz="2400" b="1" dirty="0">
                <a:solidFill>
                  <a:schemeClr val="accent3">
                    <a:lumMod val="50000"/>
                  </a:schemeClr>
                </a:solidFill>
                <a:latin typeface="Verdana" pitchFamily="34" charset="0"/>
                <a:ea typeface="Verdana" pitchFamily="34" charset="0"/>
                <a:cs typeface="Verdana" pitchFamily="34" charset="0"/>
              </a:rPr>
              <a:t>Заполнение полей нижней части бланка регистрации, если участник </a:t>
            </a:r>
            <a:r>
              <a:rPr lang="ru-RU" sz="2400" b="1" u="sng" dirty="0">
                <a:solidFill>
                  <a:srgbClr val="FF0000"/>
                </a:solidFill>
                <a:latin typeface="Verdana" pitchFamily="34" charset="0"/>
                <a:ea typeface="Verdana" pitchFamily="34" charset="0"/>
                <a:cs typeface="Verdana" pitchFamily="34" charset="0"/>
              </a:rPr>
              <a:t>удален</a:t>
            </a:r>
            <a:r>
              <a:rPr lang="ru-RU" sz="2400" b="1" dirty="0">
                <a:solidFill>
                  <a:srgbClr val="FF0000"/>
                </a:solidFill>
                <a:latin typeface="Verdana" pitchFamily="34" charset="0"/>
                <a:ea typeface="Verdana" pitchFamily="34" charset="0"/>
                <a:cs typeface="Verdana" pitchFamily="34" charset="0"/>
              </a:rPr>
              <a:t> </a:t>
            </a:r>
            <a:r>
              <a:rPr lang="ru-RU" sz="2400" b="1" dirty="0">
                <a:solidFill>
                  <a:schemeClr val="accent3">
                    <a:lumMod val="50000"/>
                  </a:schemeClr>
                </a:solidFill>
                <a:latin typeface="Verdana" pitchFamily="34" charset="0"/>
                <a:ea typeface="Verdana" pitchFamily="34" charset="0"/>
                <a:cs typeface="Verdana" pitchFamily="34" charset="0"/>
              </a:rPr>
              <a:t>с ИС (И) </a:t>
            </a:r>
            <a:endParaRPr lang="ru-RU" sz="2400" dirty="0"/>
          </a:p>
        </p:txBody>
      </p:sp>
      <p:sp>
        <p:nvSpPr>
          <p:cNvPr id="3" name="Объект 2">
            <a:extLst>
              <a:ext uri="{FF2B5EF4-FFF2-40B4-BE49-F238E27FC236}">
                <a16:creationId xmlns="" xmlns:a16="http://schemas.microsoft.com/office/drawing/2014/main" id="{B0961090-9A3A-4C2E-8171-39245CD71137}"/>
              </a:ext>
            </a:extLst>
          </p:cNvPr>
          <p:cNvSpPr>
            <a:spLocks noGrp="1"/>
          </p:cNvSpPr>
          <p:nvPr>
            <p:ph idx="1"/>
          </p:nvPr>
        </p:nvSpPr>
        <p:spPr>
          <a:xfrm>
            <a:off x="2239617" y="2133600"/>
            <a:ext cx="9264995" cy="3777622"/>
          </a:xfrm>
        </p:spPr>
        <p:txBody>
          <a:bodyPr/>
          <a:lstStyle/>
          <a:p>
            <a:endParaRPr lang="ru-RU" dirty="0"/>
          </a:p>
        </p:txBody>
      </p:sp>
      <p:pic>
        <p:nvPicPr>
          <p:cNvPr id="2050"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568" y="1582220"/>
            <a:ext cx="8725845" cy="415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37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8309BD-A0B5-43A9-ADBA-235254143C08}"/>
              </a:ext>
            </a:extLst>
          </p:cNvPr>
          <p:cNvSpPr>
            <a:spLocks noGrp="1"/>
          </p:cNvSpPr>
          <p:nvPr>
            <p:ph type="title"/>
          </p:nvPr>
        </p:nvSpPr>
        <p:spPr>
          <a:xfrm>
            <a:off x="1405145" y="262160"/>
            <a:ext cx="10682080" cy="1280890"/>
          </a:xfrm>
        </p:spPr>
        <p:txBody>
          <a:bodyPr>
            <a:noAutofit/>
          </a:bodyPr>
          <a:lstStyle/>
          <a:p>
            <a:pPr algn="just"/>
            <a:r>
              <a:rPr lang="ru-RU" sz="2400" b="1" dirty="0">
                <a:solidFill>
                  <a:schemeClr val="tx1"/>
                </a:solidFill>
                <a:effectLst/>
                <a:latin typeface="Verdana" panose="020B0604030504040204" pitchFamily="34" charset="0"/>
                <a:ea typeface="Verdana" panose="020B0604030504040204" pitchFamily="34" charset="0"/>
              </a:rPr>
              <a:t>В</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случае</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если</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участник</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ИС (И)</a:t>
            </a:r>
            <a:r>
              <a:rPr lang="ru-RU" sz="2400" b="1"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по</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состоянию</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здоровья или другим объективным причинам </a:t>
            </a:r>
            <a:r>
              <a:rPr lang="ru-RU" sz="2400" b="1" u="sng" dirty="0">
                <a:solidFill>
                  <a:srgbClr val="FF0000"/>
                </a:solidFill>
                <a:effectLst/>
                <a:latin typeface="Verdana" panose="020B0604030504040204" pitchFamily="34" charset="0"/>
                <a:ea typeface="Verdana" panose="020B0604030504040204" pitchFamily="34" charset="0"/>
              </a:rPr>
              <a:t>не может завершить</a:t>
            </a:r>
            <a:r>
              <a:rPr lang="ru-RU" sz="2400" b="1" u="sng"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написание ИС (И),</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он</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может</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покинуть</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место</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проведения</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ИС (И).</a:t>
            </a:r>
            <a:endParaRPr lang="ru-RU" sz="2400" dirty="0">
              <a:solidFill>
                <a:schemeClr val="tx1"/>
              </a:solidFill>
              <a:latin typeface="Verdana" panose="020B0604030504040204" pitchFamily="34" charset="0"/>
              <a:ea typeface="Verdana" panose="020B0604030504040204" pitchFamily="34" charset="0"/>
            </a:endParaRPr>
          </a:p>
        </p:txBody>
      </p:sp>
      <p:sp>
        <p:nvSpPr>
          <p:cNvPr id="3" name="Объект 2">
            <a:extLst>
              <a:ext uri="{FF2B5EF4-FFF2-40B4-BE49-F238E27FC236}">
                <a16:creationId xmlns="" xmlns:a16="http://schemas.microsoft.com/office/drawing/2014/main" id="{3C78B485-A34B-42A1-AFFB-4A673012BCFC}"/>
              </a:ext>
            </a:extLst>
          </p:cNvPr>
          <p:cNvSpPr>
            <a:spLocks noGrp="1"/>
          </p:cNvSpPr>
          <p:nvPr>
            <p:ph idx="1"/>
          </p:nvPr>
        </p:nvSpPr>
        <p:spPr>
          <a:xfrm>
            <a:off x="1733551" y="1722783"/>
            <a:ext cx="10191749" cy="4823791"/>
          </a:xfrm>
        </p:spPr>
        <p:txBody>
          <a:bodyPr>
            <a:normAutofit fontScale="92500" lnSpcReduction="20000"/>
          </a:bodyPr>
          <a:lstStyle/>
          <a:p>
            <a:pPr marL="134620" marR="140970" indent="449580" algn="just"/>
            <a:r>
              <a:rPr lang="ru-RU" sz="2500" b="1" dirty="0">
                <a:effectLst/>
                <a:latin typeface="Verdana" panose="020B0604030504040204" pitchFamily="34" charset="0"/>
                <a:ea typeface="Verdana" panose="020B0604030504040204" pitchFamily="34" charset="0"/>
              </a:rPr>
              <a:t>Член комиссии </a:t>
            </a:r>
            <a:r>
              <a:rPr lang="ru-RU" sz="2500" dirty="0">
                <a:effectLst/>
                <a:latin typeface="Verdana" panose="020B0604030504040204" pitchFamily="34" charset="0"/>
                <a:ea typeface="Verdana" panose="020B0604030504040204" pitchFamily="34" charset="0"/>
              </a:rPr>
              <a:t>по проведению ИС (И) </a:t>
            </a:r>
            <a:r>
              <a:rPr lang="ru-RU" sz="2500" b="1" dirty="0">
                <a:effectLst/>
                <a:latin typeface="Verdana" panose="020B0604030504040204" pitchFamily="34" charset="0"/>
                <a:ea typeface="Verdana" panose="020B0604030504040204" pitchFamily="34" charset="0"/>
              </a:rPr>
              <a:t>составляет</a:t>
            </a:r>
            <a:r>
              <a:rPr lang="ru-RU" sz="2500" dirty="0">
                <a:effectLst/>
                <a:latin typeface="Verdana" panose="020B0604030504040204" pitchFamily="34" charset="0"/>
                <a:ea typeface="Verdana" panose="020B0604030504040204" pitchFamily="34" charset="0"/>
              </a:rPr>
              <a:t> «Акт</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 досрочном завершении написания итогового сочинения (изложения) по уважительным</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причинам» (</a:t>
            </a:r>
            <a:r>
              <a:rPr lang="ru-RU" sz="2500" b="1" dirty="0">
                <a:effectLst/>
                <a:latin typeface="Verdana" panose="020B0604030504040204" pitchFamily="34" charset="0"/>
                <a:ea typeface="Verdana" panose="020B0604030504040204" pitchFamily="34" charset="0"/>
              </a:rPr>
              <a:t>форма ИС-08</a:t>
            </a:r>
            <a:r>
              <a:rPr lang="ru-RU" sz="2500"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вносит</a:t>
            </a:r>
            <a:r>
              <a:rPr lang="ru-RU" sz="2500" dirty="0">
                <a:effectLst/>
                <a:latin typeface="Verdana" panose="020B0604030504040204" pitchFamily="34" charset="0"/>
                <a:ea typeface="Verdana" panose="020B0604030504040204" pitchFamily="34" charset="0"/>
              </a:rPr>
              <a:t> соответствующую отметку в </a:t>
            </a:r>
            <a:r>
              <a:rPr lang="ru-RU" sz="2500" b="1" dirty="0">
                <a:effectLst/>
                <a:latin typeface="Verdana" panose="020B0604030504040204" pitchFamily="34" charset="0"/>
                <a:ea typeface="Verdana" panose="020B0604030504040204" pitchFamily="34" charset="0"/>
              </a:rPr>
              <a:t>форму ИС-05 </a:t>
            </a:r>
            <a:r>
              <a:rPr lang="ru-RU" sz="2500" dirty="0">
                <a:effectLst/>
                <a:latin typeface="Verdana" panose="020B0604030504040204" pitchFamily="34" charset="0"/>
                <a:ea typeface="Verdana" panose="020B0604030504040204" pitchFamily="34" charset="0"/>
              </a:rPr>
              <a:t>«Ведомость</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проведения итогового сочинения (изложения) в учебном кабинете ОО (месте проведения)»</a:t>
            </a:r>
            <a:r>
              <a:rPr lang="ru-RU" sz="2500" spc="-310" dirty="0">
                <a:latin typeface="Verdana" panose="020B0604030504040204" pitchFamily="34" charset="0"/>
                <a:ea typeface="Verdana" panose="020B0604030504040204" pitchFamily="34" charset="0"/>
              </a:rPr>
              <a:t>. </a:t>
            </a:r>
            <a:r>
              <a:rPr lang="ru-RU" sz="2500" b="1" spc="-310" dirty="0">
                <a:latin typeface="Verdana" panose="020B0604030504040204" pitchFamily="34" charset="0"/>
                <a:ea typeface="Verdana" panose="020B0604030504040204" pitchFamily="34" charset="0"/>
              </a:rPr>
              <a:t>У</a:t>
            </a:r>
            <a:r>
              <a:rPr lang="ru-RU" sz="2500" b="1" dirty="0">
                <a:effectLst/>
                <a:latin typeface="Verdana" panose="020B0604030504040204" pitchFamily="34" charset="0"/>
                <a:ea typeface="Verdana" panose="020B0604030504040204" pitchFamily="34" charset="0"/>
              </a:rPr>
              <a:t>частник ИС (И)</a:t>
            </a:r>
            <a:r>
              <a:rPr lang="ru-RU" sz="2500"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должен</a:t>
            </a:r>
            <a:r>
              <a:rPr lang="ru-RU" sz="2500"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поставить</a:t>
            </a:r>
            <a:r>
              <a:rPr lang="ru-RU" sz="2500" dirty="0">
                <a:effectLst/>
                <a:latin typeface="Verdana" panose="020B0604030504040204" pitchFamily="34" charset="0"/>
                <a:ea typeface="Verdana" panose="020B0604030504040204" pitchFamily="34" charset="0"/>
              </a:rPr>
              <a:t> свою подпись в указанной</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форме.</a:t>
            </a:r>
          </a:p>
          <a:p>
            <a:pPr marL="134620" marR="140970" indent="449580" algn="just"/>
            <a:r>
              <a:rPr lang="ru-RU" sz="2500" b="1" dirty="0">
                <a:effectLst/>
                <a:latin typeface="Verdana" panose="020B0604030504040204" pitchFamily="34" charset="0"/>
                <a:ea typeface="Verdana" panose="020B0604030504040204" pitchFamily="34" charset="0"/>
              </a:rPr>
              <a:t>В бланке регистрации</a:t>
            </a:r>
            <a:r>
              <a:rPr lang="ru-RU" sz="2500" b="1"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указанного</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участника ИС (И) </a:t>
            </a:r>
            <a:r>
              <a:rPr lang="ru-RU" sz="2500" b="1" dirty="0">
                <a:effectLst/>
                <a:latin typeface="Verdana" panose="020B0604030504040204" pitchFamily="34" charset="0"/>
                <a:ea typeface="Verdana" panose="020B0604030504040204" pitchFamily="34" charset="0"/>
              </a:rPr>
              <a:t>внести</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отметку</a:t>
            </a:r>
            <a:r>
              <a:rPr lang="ru-RU" sz="2500" spc="5"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«Х»</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в</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поле</a:t>
            </a:r>
            <a:r>
              <a:rPr lang="ru-RU" sz="2500" spc="5"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«Не</a:t>
            </a:r>
            <a:r>
              <a:rPr lang="ru-RU" sz="2500" b="1" spc="5"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закончил»</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для</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учета</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при</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организации</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проверки, а также для последующего допуска указанных участников к повторной сдаче</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ИС (И)</a:t>
            </a:r>
            <a:r>
              <a:rPr lang="ru-RU" sz="2500" spc="11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в</a:t>
            </a:r>
            <a:r>
              <a:rPr lang="ru-RU" sz="2500" spc="110"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дополнительные</a:t>
            </a:r>
            <a:r>
              <a:rPr lang="ru-RU" sz="2500" spc="13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даты.</a:t>
            </a:r>
            <a:r>
              <a:rPr lang="ru-RU" sz="2500" spc="125" dirty="0">
                <a:effectLst/>
                <a:latin typeface="Verdana" panose="020B0604030504040204" pitchFamily="34" charset="0"/>
                <a:ea typeface="Verdana" panose="020B0604030504040204" pitchFamily="34" charset="0"/>
              </a:rPr>
              <a:t> </a:t>
            </a:r>
          </a:p>
          <a:p>
            <a:pPr marL="134620" marR="140970" indent="449580" algn="just"/>
            <a:r>
              <a:rPr lang="ru-RU" sz="2500" b="1" dirty="0">
                <a:effectLst/>
                <a:latin typeface="Verdana" panose="020B0604030504040204" pitchFamily="34" charset="0"/>
                <a:ea typeface="Verdana" panose="020B0604030504040204" pitchFamily="34" charset="0"/>
              </a:rPr>
              <a:t>Внесение</a:t>
            </a:r>
            <a:r>
              <a:rPr lang="ru-RU" sz="2500" spc="110"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отметки</a:t>
            </a:r>
            <a:r>
              <a:rPr lang="ru-RU" sz="2500" spc="11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в</a:t>
            </a:r>
            <a:r>
              <a:rPr lang="ru-RU" sz="2500" spc="120" dirty="0">
                <a:effectLst/>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поле </a:t>
            </a:r>
            <a:r>
              <a:rPr lang="ru-RU" sz="2500" b="1" dirty="0">
                <a:latin typeface="Verdana" panose="020B0604030504040204" pitchFamily="34" charset="0"/>
                <a:ea typeface="Verdana" panose="020B0604030504040204" pitchFamily="34" charset="0"/>
              </a:rPr>
              <a:t>«Не</a:t>
            </a:r>
            <a:r>
              <a:rPr lang="ru-RU" sz="2500" b="1" spc="5" dirty="0">
                <a:latin typeface="Verdana" panose="020B0604030504040204" pitchFamily="34" charset="0"/>
                <a:ea typeface="Verdana" panose="020B0604030504040204" pitchFamily="34" charset="0"/>
              </a:rPr>
              <a:t> </a:t>
            </a:r>
            <a:r>
              <a:rPr lang="ru-RU" sz="2500" b="1" dirty="0">
                <a:latin typeface="Verdana" panose="020B0604030504040204" pitchFamily="34" charset="0"/>
                <a:ea typeface="Verdana" panose="020B0604030504040204" pitchFamily="34" charset="0"/>
              </a:rPr>
              <a:t>закончил»</a:t>
            </a:r>
            <a:r>
              <a:rPr lang="ru-RU" sz="2500" b="1" spc="5" dirty="0">
                <a:latin typeface="Verdana" panose="020B0604030504040204" pitchFamily="34" charset="0"/>
                <a:ea typeface="Verdana" panose="020B0604030504040204" pitchFamily="34" charset="0"/>
              </a:rPr>
              <a:t> </a:t>
            </a:r>
            <a:r>
              <a:rPr lang="ru-RU" sz="2500" b="1" u="sng" dirty="0">
                <a:latin typeface="Verdana" panose="020B0604030504040204" pitchFamily="34" charset="0"/>
                <a:ea typeface="Verdana" panose="020B0604030504040204" pitchFamily="34" charset="0"/>
              </a:rPr>
              <a:t>подтверждается</a:t>
            </a:r>
            <a:r>
              <a:rPr lang="ru-RU" sz="2500" b="1"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подписью</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члена</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комиссии</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по</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проведению</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ИС (И).</a:t>
            </a:r>
            <a:endParaRPr lang="ru-RU" dirty="0">
              <a:latin typeface="Verdana" panose="020B0604030504040204" pitchFamily="34" charset="0"/>
              <a:ea typeface="Verdana" panose="020B0604030504040204" pitchFamily="34" charset="0"/>
            </a:endParaRPr>
          </a:p>
        </p:txBody>
      </p:sp>
      <p:pic>
        <p:nvPicPr>
          <p:cNvPr id="6146" name="Picture 2" descr="C:\Users\Елена\Desktop\SGSct025J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7026"/>
            <a:ext cx="1885949" cy="188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A05CE5-3FB2-46A9-B67D-05E26A23B1F5}"/>
              </a:ext>
            </a:extLst>
          </p:cNvPr>
          <p:cNvSpPr>
            <a:spLocks noGrp="1"/>
          </p:cNvSpPr>
          <p:nvPr>
            <p:ph type="title"/>
          </p:nvPr>
        </p:nvSpPr>
        <p:spPr>
          <a:xfrm>
            <a:off x="1633591" y="624110"/>
            <a:ext cx="9871021" cy="1280890"/>
          </a:xfrm>
        </p:spPr>
        <p:txBody>
          <a:bodyPr>
            <a:noAutofit/>
          </a:bodyPr>
          <a:lstStyle/>
          <a:p>
            <a:pPr algn="ctr"/>
            <a:r>
              <a:rPr lang="ru-RU" sz="2400" b="1" dirty="0">
                <a:solidFill>
                  <a:schemeClr val="accent3">
                    <a:lumMod val="50000"/>
                  </a:schemeClr>
                </a:solidFill>
                <a:latin typeface="Verdana" pitchFamily="34" charset="0"/>
                <a:ea typeface="Verdana" pitchFamily="34" charset="0"/>
                <a:cs typeface="Verdana" pitchFamily="34" charset="0"/>
              </a:rPr>
              <a:t>Заполнение полей нижней части бланка регистрации, если участник </a:t>
            </a:r>
            <a:r>
              <a:rPr lang="ru-RU" sz="2400" b="1" u="sng" dirty="0">
                <a:solidFill>
                  <a:srgbClr val="FF0000"/>
                </a:solidFill>
                <a:latin typeface="Verdana" pitchFamily="34" charset="0"/>
                <a:ea typeface="Verdana" pitchFamily="34" charset="0"/>
                <a:cs typeface="Verdana" pitchFamily="34" charset="0"/>
              </a:rPr>
              <a:t>не закончил </a:t>
            </a:r>
            <a:r>
              <a:rPr lang="ru-RU" sz="2400" b="1" dirty="0">
                <a:solidFill>
                  <a:schemeClr val="accent3">
                    <a:lumMod val="50000"/>
                  </a:schemeClr>
                </a:solidFill>
                <a:latin typeface="Verdana" pitchFamily="34" charset="0"/>
                <a:ea typeface="Verdana" pitchFamily="34" charset="0"/>
                <a:cs typeface="Verdana" pitchFamily="34" charset="0"/>
              </a:rPr>
              <a:t>написание ИС (И) </a:t>
            </a:r>
            <a:br>
              <a:rPr lang="ru-RU" sz="2400" b="1" dirty="0">
                <a:solidFill>
                  <a:schemeClr val="accent3">
                    <a:lumMod val="50000"/>
                  </a:schemeClr>
                </a:solidFill>
                <a:latin typeface="Verdana" pitchFamily="34" charset="0"/>
                <a:ea typeface="Verdana" pitchFamily="34" charset="0"/>
                <a:cs typeface="Verdana" pitchFamily="34" charset="0"/>
              </a:rPr>
            </a:br>
            <a:r>
              <a:rPr lang="ru-RU" sz="2400" b="1" dirty="0">
                <a:solidFill>
                  <a:schemeClr val="accent3">
                    <a:lumMod val="50000"/>
                  </a:schemeClr>
                </a:solidFill>
                <a:latin typeface="Verdana" pitchFamily="34" charset="0"/>
                <a:ea typeface="Verdana" pitchFamily="34" charset="0"/>
                <a:cs typeface="Verdana" pitchFamily="34" charset="0"/>
              </a:rPr>
              <a:t>по уважительным причинам</a:t>
            </a:r>
          </a:p>
        </p:txBody>
      </p:sp>
      <p:pic>
        <p:nvPicPr>
          <p:cNvPr id="5" name="Picture 2" descr="C:\Users\Елена\Desktop\Снимок.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92685" y="2052393"/>
            <a:ext cx="8175480" cy="434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E4168DB-F461-42C9-824D-B1F9197CC624}"/>
              </a:ext>
            </a:extLst>
          </p:cNvPr>
          <p:cNvSpPr>
            <a:spLocks noGrp="1"/>
          </p:cNvSpPr>
          <p:nvPr>
            <p:ph idx="1"/>
          </p:nvPr>
        </p:nvSpPr>
        <p:spPr>
          <a:xfrm>
            <a:off x="1842052" y="795130"/>
            <a:ext cx="9662560" cy="5116092"/>
          </a:xfrm>
        </p:spPr>
        <p:txBody>
          <a:bodyPr>
            <a:normAutofit lnSpcReduction="10000"/>
          </a:bodyPr>
          <a:lstStyle/>
          <a:p>
            <a:pPr algn="just"/>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Копирование</a:t>
            </a:r>
            <a:r>
              <a:rPr lang="ru-RU" sz="2400" dirty="0">
                <a:latin typeface="Verdana" panose="020B0604030504040204" pitchFamily="34" charset="0"/>
                <a:ea typeface="Verdana" panose="020B0604030504040204" pitchFamily="34" charset="0"/>
                <a:cs typeface="Times New Roman" panose="02020603050405020304" pitchFamily="18" charset="0"/>
              </a:rPr>
              <a:t> бланков ИС (И) с внесенной в бланк регистрации отметкой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«Х»</a:t>
            </a:r>
            <a:r>
              <a:rPr lang="ru-RU" sz="2400" b="1" dirty="0">
                <a:latin typeface="Verdana" panose="020B0604030504040204" pitchFamily="34" charset="0"/>
                <a:ea typeface="Verdana" panose="020B0604030504040204" pitchFamily="34" charset="0"/>
                <a:cs typeface="Times New Roman" panose="02020603050405020304" pitchFamily="18" charset="0"/>
              </a:rPr>
              <a:t> </a:t>
            </a:r>
            <a:r>
              <a:rPr lang="ru-RU" sz="2400" dirty="0">
                <a:latin typeface="Verdana" panose="020B0604030504040204" pitchFamily="34" charset="0"/>
                <a:ea typeface="Verdana" panose="020B0604030504040204" pitchFamily="34" charset="0"/>
                <a:cs typeface="Times New Roman" panose="02020603050405020304" pitchFamily="18" charset="0"/>
              </a:rPr>
              <a:t>в поле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«Не закончил» / «Удален»</a:t>
            </a:r>
            <a:r>
              <a:rPr lang="ru-RU" sz="2400" dirty="0">
                <a:latin typeface="Verdana" panose="020B0604030504040204" pitchFamily="34" charset="0"/>
                <a:ea typeface="Verdana" panose="020B0604030504040204" pitchFamily="34" charset="0"/>
                <a:cs typeface="Times New Roman" panose="02020603050405020304" pitchFamily="18" charset="0"/>
              </a:rPr>
              <a:t>, подтвержденной подписью члена комиссии по проведению ИС (И),</a:t>
            </a:r>
            <a:r>
              <a:rPr lang="ru-RU" sz="2400" b="1" dirty="0">
                <a:latin typeface="Verdana" panose="020B0604030504040204" pitchFamily="34" charset="0"/>
                <a:ea typeface="Verdana" panose="020B0604030504040204" pitchFamily="34" charset="0"/>
                <a:cs typeface="Times New Roman" panose="02020603050405020304" pitchFamily="18" charset="0"/>
              </a:rPr>
              <a:t>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не производится</a:t>
            </a:r>
            <a:r>
              <a:rPr lang="ru-RU" sz="2400" dirty="0">
                <a:latin typeface="Verdana" panose="020B0604030504040204" pitchFamily="34" charset="0"/>
                <a:ea typeface="Verdana" panose="020B0604030504040204" pitchFamily="34" charset="0"/>
                <a:cs typeface="Times New Roman" panose="02020603050405020304" pitchFamily="18" charset="0"/>
              </a:rPr>
              <a:t>,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проверка</a:t>
            </a:r>
            <a:r>
              <a:rPr lang="ru-RU" sz="2400" dirty="0">
                <a:latin typeface="Verdana" panose="020B0604030504040204" pitchFamily="34" charset="0"/>
                <a:ea typeface="Verdana" panose="020B0604030504040204" pitchFamily="34" charset="0"/>
                <a:cs typeface="Times New Roman" panose="02020603050405020304" pitchFamily="18" charset="0"/>
              </a:rPr>
              <a:t> таких сочинений (изложений) </a:t>
            </a:r>
            <a:r>
              <a:rPr lang="ru-RU" sz="2400" b="1" u="sng" dirty="0">
                <a:solidFill>
                  <a:srgbClr val="FF0000"/>
                </a:solidFill>
                <a:latin typeface="Verdana" panose="020B0604030504040204" pitchFamily="34" charset="0"/>
                <a:ea typeface="Verdana" panose="020B0604030504040204" pitchFamily="34" charset="0"/>
                <a:cs typeface="Times New Roman" panose="02020603050405020304" pitchFamily="18" charset="0"/>
              </a:rPr>
              <a:t>не осуществляется</a:t>
            </a:r>
            <a:r>
              <a:rPr lang="ru-RU" sz="2400" dirty="0">
                <a:latin typeface="Verdana" panose="020B0604030504040204" pitchFamily="34" charset="0"/>
                <a:ea typeface="Verdana" panose="020B0604030504040204" pitchFamily="34" charset="0"/>
                <a:cs typeface="Times New Roman" panose="02020603050405020304" pitchFamily="18" charset="0"/>
              </a:rPr>
              <a:t>! </a:t>
            </a:r>
          </a:p>
          <a:p>
            <a:pPr algn="just"/>
            <a:r>
              <a:rPr lang="ru-RU" sz="2400" dirty="0">
                <a:effectLst/>
                <a:latin typeface="Verdana" panose="020B0604030504040204" pitchFamily="34" charset="0"/>
                <a:ea typeface="Verdana" panose="020B0604030504040204" pitchFamily="34" charset="0"/>
                <a:cs typeface="Times New Roman" panose="02020603050405020304" pitchFamily="18" charset="0"/>
              </a:rPr>
              <a:t>Указанные бланки ИС (И) вместе с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формой ИС-08 </a:t>
            </a:r>
            <a:r>
              <a:rPr lang="ru-RU" sz="2400" dirty="0">
                <a:effectLst/>
                <a:latin typeface="Verdana" panose="020B0604030504040204" pitchFamily="34" charset="0"/>
                <a:ea typeface="Verdana" panose="020B0604030504040204" pitchFamily="34" charset="0"/>
                <a:cs typeface="Times New Roman" panose="02020603050405020304" pitchFamily="18" charset="0"/>
              </a:rPr>
              <a:t>«Акт о досрочном завершении написания итогового сочинения (изложения) по уважительным причинам» </a:t>
            </a:r>
            <a:r>
              <a:rPr lang="ru-RU" sz="2400" u="sng" dirty="0">
                <a:effectLst/>
                <a:latin typeface="Verdana" panose="020B0604030504040204" pitchFamily="34" charset="0"/>
                <a:ea typeface="Verdana" panose="020B0604030504040204" pitchFamily="34" charset="0"/>
                <a:cs typeface="Times New Roman" panose="02020603050405020304" pitchFamily="18" charset="0"/>
              </a:rPr>
              <a:t>или</a:t>
            </a:r>
            <a:r>
              <a:rPr lang="ru-RU" sz="2400" dirty="0">
                <a:effectLst/>
                <a:latin typeface="Verdana" panose="020B0604030504040204" pitchFamily="34" charset="0"/>
                <a:ea typeface="Verdana" panose="020B0604030504040204" pitchFamily="34" charset="0"/>
                <a:cs typeface="Times New Roman" panose="02020603050405020304" pitchFamily="18" charset="0"/>
              </a:rPr>
              <a:t>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формой ИС-09</a:t>
            </a:r>
            <a:r>
              <a:rPr lang="ru-RU" sz="2400" dirty="0">
                <a:effectLst/>
                <a:latin typeface="Verdana" panose="020B0604030504040204" pitchFamily="34" charset="0"/>
                <a:ea typeface="Verdana" panose="020B0604030504040204" pitchFamily="34" charset="0"/>
                <a:cs typeface="Times New Roman" panose="02020603050405020304" pitchFamily="18" charset="0"/>
              </a:rPr>
              <a:t> «Акт об удалении участника итогового сочинения (изложения)» передаются руководителю образовательной организации для учета, а также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для последующего допуска </a:t>
            </a:r>
            <a:r>
              <a:rPr lang="ru-RU" sz="2400" dirty="0">
                <a:effectLst/>
                <a:latin typeface="Verdana" panose="020B0604030504040204" pitchFamily="34" charset="0"/>
                <a:ea typeface="Verdana" panose="020B0604030504040204" pitchFamily="34" charset="0"/>
                <a:cs typeface="Times New Roman" panose="02020603050405020304" pitchFamily="18" charset="0"/>
              </a:rPr>
              <a:t>указанных участников ИС (И) к повторной сдаче итогового сочинения (изложения) </a:t>
            </a:r>
            <a:r>
              <a:rPr lang="ru-RU" sz="2400" u="sng" dirty="0">
                <a:effectLst/>
                <a:latin typeface="Verdana" panose="020B0604030504040204" pitchFamily="34" charset="0"/>
                <a:ea typeface="Verdana" panose="020B0604030504040204" pitchFamily="34" charset="0"/>
                <a:cs typeface="Times New Roman" panose="02020603050405020304" pitchFamily="18" charset="0"/>
              </a:rPr>
              <a:t>в дополнительные даты</a:t>
            </a:r>
            <a:r>
              <a:rPr lang="ru-RU" sz="2400" dirty="0">
                <a:effectLst/>
                <a:latin typeface="Verdana" panose="020B0604030504040204" pitchFamily="34" charset="0"/>
                <a:ea typeface="Verdana" panose="020B0604030504040204" pitchFamily="34" charset="0"/>
                <a:cs typeface="Times New Roman" panose="02020603050405020304" pitchFamily="18" charset="0"/>
              </a:rPr>
              <a:t>.</a:t>
            </a:r>
          </a:p>
          <a:p>
            <a:endParaRPr lang="ru-RU" sz="1800" dirty="0">
              <a:solidFill>
                <a:schemeClr val="accent2">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p>
            <a:endParaRPr lang="ru-RU" dirty="0"/>
          </a:p>
        </p:txBody>
      </p:sp>
      <p:pic>
        <p:nvPicPr>
          <p:cNvPr id="7170" name="Picture 2" descr="C:\Users\Елена\Desktop\xerox-3025-2044212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251"/>
            <a:ext cx="2114550" cy="21145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flipV="1">
            <a:off x="1" y="95251"/>
            <a:ext cx="2114550" cy="21145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0" y="95251"/>
            <a:ext cx="2114551" cy="21145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419" y="338360"/>
            <a:ext cx="10343407" cy="658425"/>
          </a:xfrm>
        </p:spPr>
        <p:txBody>
          <a:bodyPr>
            <a:normAutofit/>
          </a:bodyPr>
          <a:lstStyle/>
          <a:p>
            <a:r>
              <a:rPr lang="ru-RU" sz="3600" b="1" dirty="0">
                <a:solidFill>
                  <a:schemeClr val="accent3">
                    <a:lumMod val="50000"/>
                  </a:schemeClr>
                </a:solidFill>
                <a:cs typeface="Times New Roman" panose="02020603050405020304" pitchFamily="18" charset="0"/>
              </a:rPr>
              <a:t>Проверка итогового сочинения (изложения)</a:t>
            </a:r>
            <a:endParaRPr lang="ru-RU" sz="3600" dirty="0">
              <a:solidFill>
                <a:schemeClr val="accent3">
                  <a:lumMod val="50000"/>
                </a:schemeClr>
              </a:solidFill>
            </a:endParaRPr>
          </a:p>
        </p:txBody>
      </p:sp>
      <p:sp>
        <p:nvSpPr>
          <p:cNvPr id="3" name="Объект 2"/>
          <p:cNvSpPr>
            <a:spLocks noGrp="1"/>
          </p:cNvSpPr>
          <p:nvPr>
            <p:ph idx="1"/>
          </p:nvPr>
        </p:nvSpPr>
        <p:spPr>
          <a:xfrm>
            <a:off x="1446316" y="927636"/>
            <a:ext cx="10402783" cy="4593061"/>
          </a:xfrm>
        </p:spPr>
        <p:txBody>
          <a:bodyPr>
            <a:noAutofit/>
          </a:bodyPr>
          <a:lstStyle/>
          <a:p>
            <a:pPr lvl="0"/>
            <a:r>
              <a:rPr lang="ru-RU" sz="2400" dirty="0">
                <a:latin typeface="Verdana" pitchFamily="34" charset="0"/>
                <a:ea typeface="Verdana" pitchFamily="34" charset="0"/>
                <a:cs typeface="Verdana" pitchFamily="34" charset="0"/>
              </a:rPr>
              <a:t>Каждое сочинение (изложение) участников проверяется одним экспертом один раз на </a:t>
            </a:r>
            <a:r>
              <a:rPr lang="ru-RU" sz="2400" b="1" u="sng" dirty="0">
                <a:solidFill>
                  <a:srgbClr val="FF0000"/>
                </a:solidFill>
                <a:latin typeface="Verdana" pitchFamily="34" charset="0"/>
                <a:ea typeface="Verdana" pitchFamily="34" charset="0"/>
                <a:cs typeface="Verdana" pitchFamily="34" charset="0"/>
              </a:rPr>
              <a:t>КОПИИ</a:t>
            </a:r>
            <a:r>
              <a:rPr lang="ru-RU" sz="2400" b="1" u="sng" dirty="0">
                <a:latin typeface="Verdana" pitchFamily="34" charset="0"/>
                <a:ea typeface="Verdana" pitchFamily="34" charset="0"/>
                <a:cs typeface="Verdana" pitchFamily="34" charset="0"/>
              </a:rPr>
              <a:t> БЛАНКОВ ЗАПИСИ</a:t>
            </a:r>
            <a:r>
              <a:rPr lang="ru-RU" sz="2400" u="sng" dirty="0">
                <a:latin typeface="Verdana" pitchFamily="34" charset="0"/>
                <a:ea typeface="Verdana" pitchFamily="34" charset="0"/>
                <a:cs typeface="Verdana" pitchFamily="34" charset="0"/>
              </a:rPr>
              <a:t>.</a:t>
            </a:r>
          </a:p>
          <a:p>
            <a:pPr lvl="0"/>
            <a:r>
              <a:rPr lang="ru-RU" sz="2400" dirty="0">
                <a:latin typeface="Verdana" pitchFamily="34" charset="0"/>
                <a:ea typeface="Verdana" pitchFamily="34" charset="0"/>
                <a:cs typeface="Verdana" pitchFamily="34" charset="0"/>
              </a:rPr>
              <a:t>В бланке регистрации отмечаются </a:t>
            </a:r>
            <a:r>
              <a:rPr lang="ru-RU" sz="2400" b="1" dirty="0">
                <a:latin typeface="Verdana" pitchFamily="34" charset="0"/>
                <a:ea typeface="Verdana" pitchFamily="34" charset="0"/>
                <a:cs typeface="Verdana" pitchFamily="34" charset="0"/>
              </a:rPr>
              <a:t>«Х»</a:t>
            </a:r>
            <a:r>
              <a:rPr lang="ru-RU" sz="2400" dirty="0">
                <a:latin typeface="Verdana" pitchFamily="34" charset="0"/>
                <a:ea typeface="Verdana" pitchFamily="34" charset="0"/>
                <a:cs typeface="Verdana" pitchFamily="34" charset="0"/>
              </a:rPr>
              <a:t> клетки, соответствующие результатам оценивания работы. </a:t>
            </a:r>
          </a:p>
          <a:p>
            <a:pPr lvl="0"/>
            <a:endParaRPr lang="ru-RU" sz="1050" dirty="0">
              <a:latin typeface="Verdana" pitchFamily="34" charset="0"/>
              <a:ea typeface="Verdana" pitchFamily="34" charset="0"/>
              <a:cs typeface="Verdana" pitchFamily="34" charset="0"/>
            </a:endParaRPr>
          </a:p>
          <a:p>
            <a:pPr lvl="0"/>
            <a:r>
              <a:rPr lang="ru-RU" sz="2400" b="1" u="sng" dirty="0">
                <a:latin typeface="Verdana" pitchFamily="34" charset="0"/>
                <a:ea typeface="Verdana" pitchFamily="34" charset="0"/>
                <a:cs typeface="Verdana" pitchFamily="34" charset="0"/>
              </a:rPr>
              <a:t>«Х» должен быть поставлен четко внутри квадрата.</a:t>
            </a:r>
          </a:p>
          <a:p>
            <a:pPr lvl="0"/>
            <a:endParaRPr lang="ru-RU" sz="1000" b="1" u="sng" dirty="0">
              <a:latin typeface="Verdana" pitchFamily="34" charset="0"/>
              <a:ea typeface="Verdana" pitchFamily="34" charset="0"/>
              <a:cs typeface="Verdana" pitchFamily="34" charset="0"/>
            </a:endParaRPr>
          </a:p>
          <a:p>
            <a:pPr lvl="0"/>
            <a:r>
              <a:rPr lang="ru-RU" sz="2400" dirty="0">
                <a:latin typeface="Verdana" pitchFamily="34" charset="0"/>
                <a:ea typeface="Verdana" pitchFamily="34" charset="0"/>
                <a:cs typeface="Verdana" pitchFamily="34" charset="0"/>
              </a:rPr>
              <a:t>Результатом итогового сочинения (изложения) является </a:t>
            </a:r>
            <a:r>
              <a:rPr lang="ru-RU" sz="2400" u="sng" dirty="0">
                <a:latin typeface="Verdana" pitchFamily="34" charset="0"/>
                <a:ea typeface="Verdana" pitchFamily="34" charset="0"/>
                <a:cs typeface="Verdana" pitchFamily="34" charset="0"/>
              </a:rPr>
              <a:t>«зачет»/«незачет».</a:t>
            </a:r>
          </a:p>
          <a:p>
            <a:pPr marL="82296" lvl="0" indent="0">
              <a:buNone/>
            </a:pPr>
            <a:endParaRPr lang="ru-RU" sz="1050" u="sng" dirty="0">
              <a:latin typeface="Verdana" pitchFamily="34" charset="0"/>
              <a:ea typeface="Verdana" pitchFamily="34" charset="0"/>
              <a:cs typeface="Verdana" pitchFamily="34" charset="0"/>
            </a:endParaRPr>
          </a:p>
          <a:p>
            <a:pPr marL="0" indent="0">
              <a:buNone/>
            </a:pPr>
            <a:r>
              <a:rPr lang="ru-RU" sz="2400" dirty="0">
                <a:latin typeface="Verdana" pitchFamily="34" charset="0"/>
                <a:ea typeface="Verdana" pitchFamily="34" charset="0"/>
                <a:cs typeface="Verdana" pitchFamily="34" charset="0"/>
              </a:rPr>
              <a:t>    Для получения </a:t>
            </a:r>
            <a:r>
              <a:rPr lang="ru-RU" sz="2400" b="1" u="sng" dirty="0">
                <a:solidFill>
                  <a:srgbClr val="00B050"/>
                </a:solidFill>
                <a:latin typeface="Verdana" pitchFamily="34" charset="0"/>
                <a:ea typeface="Verdana" pitchFamily="34" charset="0"/>
                <a:cs typeface="Verdana" pitchFamily="34" charset="0"/>
              </a:rPr>
              <a:t>«зачета» </a:t>
            </a:r>
            <a:r>
              <a:rPr lang="ru-RU" sz="2400" dirty="0">
                <a:latin typeface="Verdana" pitchFamily="34" charset="0"/>
                <a:ea typeface="Verdana" pitchFamily="34" charset="0"/>
                <a:cs typeface="Verdana" pitchFamily="34" charset="0"/>
              </a:rPr>
              <a:t>за итоговое сочинение (изложение) </a:t>
            </a:r>
            <a:r>
              <a:rPr lang="ru-RU" sz="2400" u="sng" dirty="0">
                <a:latin typeface="Verdana" pitchFamily="34" charset="0"/>
                <a:ea typeface="Verdana" pitchFamily="34" charset="0"/>
                <a:cs typeface="Verdana" pitchFamily="34" charset="0"/>
              </a:rPr>
              <a:t>необходимо получить</a:t>
            </a:r>
            <a:r>
              <a:rPr lang="ru-RU" sz="2400" dirty="0">
                <a:latin typeface="Verdana" pitchFamily="34" charset="0"/>
                <a:ea typeface="Verdana" pitchFamily="34" charset="0"/>
                <a:cs typeface="Verdana" pitchFamily="34" charset="0"/>
              </a:rPr>
              <a:t>: </a:t>
            </a:r>
          </a:p>
          <a:p>
            <a:pPr lvl="0"/>
            <a:r>
              <a:rPr lang="ru-RU" sz="2400" b="1" dirty="0">
                <a:latin typeface="Verdana" pitchFamily="34" charset="0"/>
                <a:ea typeface="Verdana" pitchFamily="34" charset="0"/>
                <a:cs typeface="Verdana" pitchFamily="34" charset="0"/>
              </a:rPr>
              <a:t>«зачет» по двум </a:t>
            </a:r>
            <a:r>
              <a:rPr lang="ru-RU" sz="2400" b="1" dirty="0">
                <a:solidFill>
                  <a:srgbClr val="FF0000"/>
                </a:solidFill>
                <a:latin typeface="Verdana" pitchFamily="34" charset="0"/>
                <a:ea typeface="Verdana" pitchFamily="34" charset="0"/>
                <a:cs typeface="Verdana" pitchFamily="34" charset="0"/>
              </a:rPr>
              <a:t>требованиям</a:t>
            </a:r>
            <a:r>
              <a:rPr lang="ru-RU" sz="2400" b="1" dirty="0">
                <a:latin typeface="Verdana" pitchFamily="34" charset="0"/>
                <a:ea typeface="Verdana" pitchFamily="34" charset="0"/>
                <a:cs typeface="Verdana" pitchFamily="34" charset="0"/>
              </a:rPr>
              <a:t> к ИС (И) </a:t>
            </a:r>
            <a:r>
              <a:rPr lang="ru-RU" sz="2400" b="1" dirty="0">
                <a:solidFill>
                  <a:srgbClr val="FF0000"/>
                </a:solidFill>
                <a:latin typeface="Verdana" pitchFamily="34" charset="0"/>
                <a:ea typeface="Verdana" pitchFamily="34" charset="0"/>
                <a:cs typeface="Verdana" pitchFamily="34" charset="0"/>
              </a:rPr>
              <a:t>№ 1 </a:t>
            </a:r>
            <a:r>
              <a:rPr lang="ru-RU" sz="2400" b="1" dirty="0">
                <a:latin typeface="Verdana" pitchFamily="34" charset="0"/>
                <a:ea typeface="Verdana" pitchFamily="34" charset="0"/>
                <a:cs typeface="Verdana" pitchFamily="34" charset="0"/>
              </a:rPr>
              <a:t>и </a:t>
            </a:r>
            <a:r>
              <a:rPr lang="ru-RU" sz="2400" b="1" dirty="0">
                <a:solidFill>
                  <a:srgbClr val="FF0000"/>
                </a:solidFill>
                <a:latin typeface="Verdana" pitchFamily="34" charset="0"/>
                <a:ea typeface="Verdana" pitchFamily="34" charset="0"/>
                <a:cs typeface="Verdana" pitchFamily="34" charset="0"/>
              </a:rPr>
              <a:t>№ 2</a:t>
            </a:r>
          </a:p>
          <a:p>
            <a:r>
              <a:rPr lang="ru-RU" sz="2400" b="1" dirty="0">
                <a:latin typeface="Verdana" pitchFamily="34" charset="0"/>
                <a:ea typeface="Verdana" pitchFamily="34" charset="0"/>
                <a:cs typeface="Verdana" pitchFamily="34" charset="0"/>
              </a:rPr>
              <a:t>«зачет» по двум </a:t>
            </a:r>
            <a:r>
              <a:rPr lang="ru-RU" sz="2400" b="1" dirty="0">
                <a:solidFill>
                  <a:srgbClr val="FF0000"/>
                </a:solidFill>
                <a:latin typeface="Verdana" pitchFamily="34" charset="0"/>
                <a:ea typeface="Verdana" pitchFamily="34" charset="0"/>
                <a:cs typeface="Verdana" pitchFamily="34" charset="0"/>
              </a:rPr>
              <a:t>критериям № 1 </a:t>
            </a:r>
            <a:r>
              <a:rPr lang="ru-RU" sz="2400" b="1" dirty="0">
                <a:latin typeface="Verdana" pitchFamily="34" charset="0"/>
                <a:ea typeface="Verdana" pitchFamily="34" charset="0"/>
                <a:cs typeface="Verdana" pitchFamily="34" charset="0"/>
              </a:rPr>
              <a:t>и</a:t>
            </a:r>
            <a:r>
              <a:rPr lang="ru-RU" sz="2400" b="1" dirty="0">
                <a:solidFill>
                  <a:srgbClr val="FF0000"/>
                </a:solidFill>
                <a:latin typeface="Verdana" pitchFamily="34" charset="0"/>
                <a:ea typeface="Verdana" pitchFamily="34" charset="0"/>
                <a:cs typeface="Verdana" pitchFamily="34" charset="0"/>
              </a:rPr>
              <a:t> № 2 </a:t>
            </a:r>
          </a:p>
          <a:p>
            <a:r>
              <a:rPr lang="ru-RU" sz="2400" b="1" dirty="0">
                <a:latin typeface="Verdana" pitchFamily="34" charset="0"/>
                <a:ea typeface="Verdana" pitchFamily="34" charset="0"/>
                <a:cs typeface="Verdana" pitchFamily="34" charset="0"/>
              </a:rPr>
              <a:t>«зачет» по </a:t>
            </a:r>
            <a:r>
              <a:rPr lang="ru-RU" sz="2400" b="1" dirty="0">
                <a:solidFill>
                  <a:srgbClr val="FF0000"/>
                </a:solidFill>
                <a:latin typeface="Verdana" pitchFamily="34" charset="0"/>
                <a:ea typeface="Verdana" pitchFamily="34" charset="0"/>
                <a:cs typeface="Verdana" pitchFamily="34" charset="0"/>
              </a:rPr>
              <a:t>одному из </a:t>
            </a:r>
            <a:r>
              <a:rPr lang="ru-RU" sz="2400" b="1" dirty="0">
                <a:latin typeface="Verdana" pitchFamily="34" charset="0"/>
                <a:ea typeface="Verdana" pitchFamily="34" charset="0"/>
                <a:cs typeface="Verdana" pitchFamily="34" charset="0"/>
              </a:rPr>
              <a:t>критериев </a:t>
            </a:r>
            <a:r>
              <a:rPr lang="ru-RU" sz="2400" b="1" dirty="0">
                <a:solidFill>
                  <a:srgbClr val="FF0000"/>
                </a:solidFill>
                <a:latin typeface="Verdana" pitchFamily="34" charset="0"/>
                <a:ea typeface="Verdana" pitchFamily="34" charset="0"/>
                <a:cs typeface="Verdana" pitchFamily="34" charset="0"/>
              </a:rPr>
              <a:t>№№ 3-5   </a:t>
            </a:r>
            <a:endParaRPr lang="ru-RU" sz="2400" dirty="0">
              <a:solidFill>
                <a:srgbClr val="FF0000"/>
              </a:solidFill>
              <a:latin typeface="Verdana" pitchFamily="34" charset="0"/>
              <a:ea typeface="Verdana" pitchFamily="34" charset="0"/>
              <a:cs typeface="Verdana" pitchFamily="34" charset="0"/>
            </a:endParaRPr>
          </a:p>
          <a:p>
            <a:pPr lvl="0"/>
            <a:endParaRPr lang="ru-RU" sz="2400" dirty="0">
              <a:solidFill>
                <a:schemeClr val="tx1">
                  <a:lumMod val="85000"/>
                  <a:lumOff val="15000"/>
                </a:schemeClr>
              </a:solidFill>
              <a:latin typeface="Verdana" pitchFamily="34" charset="0"/>
              <a:ea typeface="Verdana" pitchFamily="34" charset="0"/>
              <a:cs typeface="Verdana" pitchFamily="34" charset="0"/>
            </a:endParaRPr>
          </a:p>
          <a:p>
            <a:endParaRPr lang="ru-RU" sz="2400" dirty="0"/>
          </a:p>
        </p:txBody>
      </p:sp>
    </p:spTree>
    <p:extLst>
      <p:ext uri="{BB962C8B-B14F-4D97-AF65-F5344CB8AC3E}">
        <p14:creationId xmlns:p14="http://schemas.microsoft.com/office/powerpoint/2010/main" val="357411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419" y="338360"/>
            <a:ext cx="10343407" cy="658425"/>
          </a:xfrm>
        </p:spPr>
        <p:txBody>
          <a:bodyPr>
            <a:normAutofit/>
          </a:bodyPr>
          <a:lstStyle/>
          <a:p>
            <a:r>
              <a:rPr lang="ru-RU" sz="3600" b="1" dirty="0">
                <a:solidFill>
                  <a:schemeClr val="accent3">
                    <a:lumMod val="50000"/>
                  </a:schemeClr>
                </a:solidFill>
                <a:cs typeface="Times New Roman" panose="02020603050405020304" pitchFamily="18" charset="0"/>
              </a:rPr>
              <a:t>Проверка итогового сочинения (изложения)</a:t>
            </a:r>
            <a:endParaRPr lang="ru-RU" sz="3600" dirty="0">
              <a:solidFill>
                <a:schemeClr val="accent3">
                  <a:lumMod val="50000"/>
                </a:schemeClr>
              </a:solidFill>
            </a:endParaRPr>
          </a:p>
        </p:txBody>
      </p:sp>
      <p:sp>
        <p:nvSpPr>
          <p:cNvPr id="3" name="Объект 2"/>
          <p:cNvSpPr>
            <a:spLocks noGrp="1"/>
          </p:cNvSpPr>
          <p:nvPr>
            <p:ph idx="1"/>
          </p:nvPr>
        </p:nvSpPr>
        <p:spPr>
          <a:xfrm>
            <a:off x="1446317" y="927636"/>
            <a:ext cx="10020196" cy="4593061"/>
          </a:xfrm>
        </p:spPr>
        <p:txBody>
          <a:bodyPr>
            <a:normAutofit/>
          </a:bodyPr>
          <a:lstStyle/>
          <a:p>
            <a:pPr lvl="0"/>
            <a:r>
              <a:rPr lang="ru-RU" b="1" dirty="0">
                <a:latin typeface="Verdana" pitchFamily="34" charset="0"/>
                <a:ea typeface="Verdana" pitchFamily="34" charset="0"/>
                <a:cs typeface="Verdana" pitchFamily="34" charset="0"/>
              </a:rPr>
              <a:t>  </a:t>
            </a:r>
            <a:endParaRPr lang="ru-RU" dirty="0">
              <a:latin typeface="Verdana" pitchFamily="34" charset="0"/>
              <a:ea typeface="Verdana" pitchFamily="34" charset="0"/>
              <a:cs typeface="Verdana" pitchFamily="34" charset="0"/>
            </a:endParaRPr>
          </a:p>
          <a:p>
            <a:pPr lvl="0"/>
            <a:endParaRPr lang="ru-RU" dirty="0">
              <a:solidFill>
                <a:schemeClr val="tx1">
                  <a:lumMod val="85000"/>
                  <a:lumOff val="15000"/>
                </a:schemeClr>
              </a:solidFill>
              <a:latin typeface="Verdana" pitchFamily="34" charset="0"/>
              <a:ea typeface="Verdana" pitchFamily="34" charset="0"/>
              <a:cs typeface="Verdana" pitchFamily="34" charset="0"/>
            </a:endParaRPr>
          </a:p>
          <a:p>
            <a:endParaRPr lang="ru-RU" dirty="0"/>
          </a:p>
        </p:txBody>
      </p:sp>
      <p:pic>
        <p:nvPicPr>
          <p:cNvPr id="4" name="Рисунок 3"/>
          <p:cNvPicPr/>
          <p:nvPr/>
        </p:nvPicPr>
        <p:blipFill>
          <a:blip r:embed="rId2" cstate="print"/>
          <a:srcRect/>
          <a:stretch>
            <a:fillRect/>
          </a:stretch>
        </p:blipFill>
        <p:spPr bwMode="auto">
          <a:xfrm>
            <a:off x="1576450" y="1074612"/>
            <a:ext cx="10310750" cy="5411911"/>
          </a:xfrm>
          <a:prstGeom prst="rect">
            <a:avLst/>
          </a:prstGeom>
          <a:noFill/>
          <a:ln w="9525">
            <a:noFill/>
            <a:miter lim="800000"/>
            <a:headEnd/>
            <a:tailEnd/>
          </a:ln>
        </p:spPr>
      </p:pic>
      <p:sp>
        <p:nvSpPr>
          <p:cNvPr id="5" name="Овал 4"/>
          <p:cNvSpPr/>
          <p:nvPr/>
        </p:nvSpPr>
        <p:spPr>
          <a:xfrm>
            <a:off x="2886075" y="1485900"/>
            <a:ext cx="3343275" cy="7524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967535" y="2097881"/>
            <a:ext cx="2457451" cy="510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0115550" y="2163365"/>
            <a:ext cx="504824" cy="4452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86075" y="3983831"/>
            <a:ext cx="2457451" cy="51077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5137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1" y="338360"/>
            <a:ext cx="10501126" cy="658425"/>
          </a:xfrm>
        </p:spPr>
        <p:txBody>
          <a:bodyPr>
            <a:normAutofit fontScale="90000"/>
          </a:bodyPr>
          <a:lstStyle/>
          <a:p>
            <a:r>
              <a:rPr lang="ru-RU" sz="3600" b="1" dirty="0">
                <a:solidFill>
                  <a:schemeClr val="accent3">
                    <a:lumMod val="50000"/>
                  </a:schemeClr>
                </a:solidFill>
                <a:cs typeface="Times New Roman" panose="02020603050405020304" pitchFamily="18" charset="0"/>
              </a:rPr>
              <a:t>Заполнение поля «Требования к сочинению (изложению)»</a:t>
            </a:r>
            <a:endParaRPr lang="ru-RU" sz="3600" dirty="0">
              <a:solidFill>
                <a:schemeClr val="accent3">
                  <a:lumMod val="50000"/>
                </a:schemeClr>
              </a:solidFill>
            </a:endParaRPr>
          </a:p>
        </p:txBody>
      </p:sp>
      <p:sp>
        <p:nvSpPr>
          <p:cNvPr id="3" name="Объект 2"/>
          <p:cNvSpPr>
            <a:spLocks noGrp="1"/>
          </p:cNvSpPr>
          <p:nvPr>
            <p:ph idx="1"/>
          </p:nvPr>
        </p:nvSpPr>
        <p:spPr>
          <a:xfrm>
            <a:off x="1198667" y="1318161"/>
            <a:ext cx="4563958" cy="4593061"/>
          </a:xfrm>
        </p:spPr>
        <p:txBody>
          <a:bodyPr>
            <a:normAutofit fontScale="92500" lnSpcReduction="20000"/>
          </a:bodyPr>
          <a:lstStyle/>
          <a:p>
            <a:pPr lvl="0"/>
            <a:r>
              <a:rPr lang="ru-RU" b="1" dirty="0">
                <a:latin typeface="Verdana" pitchFamily="34" charset="0"/>
                <a:ea typeface="Verdana" pitchFamily="34" charset="0"/>
                <a:cs typeface="Verdana" pitchFamily="34" charset="0"/>
              </a:rPr>
              <a:t> </a:t>
            </a:r>
            <a:r>
              <a:rPr lang="ru-RU" sz="2800" b="1" dirty="0">
                <a:latin typeface="Verdana" pitchFamily="34" charset="0"/>
                <a:ea typeface="Verdana" pitchFamily="34" charset="0"/>
                <a:cs typeface="Verdana" pitchFamily="34" charset="0"/>
              </a:rPr>
              <a:t>Требование № 1 «Объем ИС (И)»</a:t>
            </a:r>
          </a:p>
          <a:p>
            <a:pPr lvl="0"/>
            <a:r>
              <a:rPr lang="ru-RU" sz="2800" dirty="0">
                <a:latin typeface="Verdana" pitchFamily="34" charset="0"/>
                <a:ea typeface="Verdana" pitchFamily="34" charset="0"/>
                <a:cs typeface="Verdana" pitchFamily="34" charset="0"/>
              </a:rPr>
              <a:t>Если </a:t>
            </a:r>
            <a:r>
              <a:rPr lang="ru-RU" sz="2800" b="1" dirty="0">
                <a:solidFill>
                  <a:srgbClr val="FF0000"/>
                </a:solidFill>
                <a:latin typeface="Verdana" pitchFamily="34" charset="0"/>
                <a:ea typeface="Verdana" pitchFamily="34" charset="0"/>
                <a:cs typeface="Verdana" pitchFamily="34" charset="0"/>
              </a:rPr>
              <a:t>не выполняется </a:t>
            </a:r>
            <a:r>
              <a:rPr lang="ru-RU" sz="2800" dirty="0">
                <a:latin typeface="Verdana" pitchFamily="34" charset="0"/>
                <a:ea typeface="Verdana" pitchFamily="34" charset="0"/>
                <a:cs typeface="Verdana" pitchFamily="34" charset="0"/>
              </a:rPr>
              <a:t>требование № 1 </a:t>
            </a:r>
          </a:p>
          <a:p>
            <a:pPr lvl="0"/>
            <a:r>
              <a:rPr lang="ru-RU" sz="2800" dirty="0">
                <a:latin typeface="Verdana" pitchFamily="34" charset="0"/>
                <a:ea typeface="Verdana" pitchFamily="34" charset="0"/>
                <a:cs typeface="Verdana" pitchFamily="34" charset="0"/>
              </a:rPr>
              <a:t>- выставляется «незачет»  за всю работу в целом;</a:t>
            </a:r>
          </a:p>
          <a:p>
            <a:pPr lvl="0"/>
            <a:r>
              <a:rPr lang="ru-RU" sz="2800" dirty="0">
                <a:latin typeface="Verdana" pitchFamily="34" charset="0"/>
                <a:ea typeface="Verdana" pitchFamily="34" charset="0"/>
                <a:cs typeface="Verdana" pitchFamily="34" charset="0"/>
              </a:rPr>
              <a:t>- работа не проверяется по требованию № 2 и критериям оценивания.</a:t>
            </a:r>
          </a:p>
          <a:p>
            <a:pPr lvl="0"/>
            <a:endParaRPr lang="ru-RU" sz="2800" dirty="0">
              <a:latin typeface="Verdana" pitchFamily="34" charset="0"/>
              <a:ea typeface="Verdana" pitchFamily="34" charset="0"/>
              <a:cs typeface="Verdana" pitchFamily="34" charset="0"/>
            </a:endParaRPr>
          </a:p>
          <a:p>
            <a:pPr lvl="0"/>
            <a:endParaRPr lang="ru-RU" dirty="0">
              <a:latin typeface="Verdana" pitchFamily="34" charset="0"/>
              <a:ea typeface="Verdana" pitchFamily="34" charset="0"/>
              <a:cs typeface="Verdana" pitchFamily="34" charset="0"/>
            </a:endParaRPr>
          </a:p>
          <a:p>
            <a:pPr lvl="0"/>
            <a:endParaRPr lang="ru-RU" dirty="0">
              <a:solidFill>
                <a:schemeClr val="tx1">
                  <a:lumMod val="85000"/>
                  <a:lumOff val="15000"/>
                </a:schemeClr>
              </a:solidFill>
              <a:latin typeface="Verdana" pitchFamily="34" charset="0"/>
              <a:ea typeface="Verdana" pitchFamily="34" charset="0"/>
              <a:cs typeface="Verdana" pitchFamily="34" charset="0"/>
            </a:endParaRPr>
          </a:p>
          <a:p>
            <a:endParaRPr lang="ru-RU"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2" y="1071561"/>
            <a:ext cx="6638737"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вал 4"/>
          <p:cNvSpPr/>
          <p:nvPr/>
        </p:nvSpPr>
        <p:spPr>
          <a:xfrm>
            <a:off x="7505700" y="2019301"/>
            <a:ext cx="314326" cy="9620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715250" y="3608783"/>
            <a:ext cx="1781175" cy="510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2398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614" y="1171575"/>
            <a:ext cx="6556178"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409701" y="338360"/>
            <a:ext cx="10501126" cy="658425"/>
          </a:xfrm>
        </p:spPr>
        <p:txBody>
          <a:bodyPr>
            <a:normAutofit fontScale="90000"/>
          </a:bodyPr>
          <a:lstStyle/>
          <a:p>
            <a:r>
              <a:rPr lang="ru-RU" sz="3600" b="1" dirty="0">
                <a:solidFill>
                  <a:schemeClr val="accent3">
                    <a:lumMod val="50000"/>
                  </a:schemeClr>
                </a:solidFill>
                <a:cs typeface="Times New Roman" panose="02020603050405020304" pitchFamily="18" charset="0"/>
              </a:rPr>
              <a:t>Заполнение поля «Требования к сочинению (изложению)»</a:t>
            </a:r>
            <a:endParaRPr lang="ru-RU" sz="3600" dirty="0">
              <a:solidFill>
                <a:schemeClr val="accent3">
                  <a:lumMod val="50000"/>
                </a:schemeClr>
              </a:solidFill>
            </a:endParaRPr>
          </a:p>
        </p:txBody>
      </p:sp>
      <p:sp>
        <p:nvSpPr>
          <p:cNvPr id="3" name="Объект 2"/>
          <p:cNvSpPr>
            <a:spLocks noGrp="1"/>
          </p:cNvSpPr>
          <p:nvPr>
            <p:ph idx="1"/>
          </p:nvPr>
        </p:nvSpPr>
        <p:spPr>
          <a:xfrm>
            <a:off x="1198667" y="1318161"/>
            <a:ext cx="4563958" cy="4593061"/>
          </a:xfrm>
        </p:spPr>
        <p:txBody>
          <a:bodyPr>
            <a:normAutofit fontScale="92500" lnSpcReduction="20000"/>
          </a:bodyPr>
          <a:lstStyle/>
          <a:p>
            <a:pPr lvl="0"/>
            <a:r>
              <a:rPr lang="ru-RU" b="1" dirty="0">
                <a:latin typeface="Verdana" pitchFamily="34" charset="0"/>
                <a:ea typeface="Verdana" pitchFamily="34" charset="0"/>
                <a:cs typeface="Verdana" pitchFamily="34" charset="0"/>
              </a:rPr>
              <a:t> </a:t>
            </a:r>
            <a:r>
              <a:rPr lang="ru-RU" sz="2800" b="1" dirty="0">
                <a:latin typeface="Verdana" pitchFamily="34" charset="0"/>
                <a:ea typeface="Verdana" pitchFamily="34" charset="0"/>
                <a:cs typeface="Verdana" pitchFamily="34" charset="0"/>
              </a:rPr>
              <a:t>Требование № 2 «Самостоятельность написания ИС (И)»</a:t>
            </a:r>
          </a:p>
          <a:p>
            <a:pPr lvl="0"/>
            <a:r>
              <a:rPr lang="ru-RU" sz="2800" dirty="0">
                <a:latin typeface="Verdana" pitchFamily="34" charset="0"/>
                <a:ea typeface="Verdana" pitchFamily="34" charset="0"/>
                <a:cs typeface="Verdana" pitchFamily="34" charset="0"/>
              </a:rPr>
              <a:t>Если </a:t>
            </a:r>
            <a:r>
              <a:rPr lang="ru-RU" sz="2800" b="1" dirty="0">
                <a:solidFill>
                  <a:srgbClr val="FF0000"/>
                </a:solidFill>
                <a:latin typeface="Verdana" pitchFamily="34" charset="0"/>
                <a:ea typeface="Verdana" pitchFamily="34" charset="0"/>
                <a:cs typeface="Verdana" pitchFamily="34" charset="0"/>
              </a:rPr>
              <a:t>не выполняется </a:t>
            </a:r>
            <a:r>
              <a:rPr lang="ru-RU" sz="2800" dirty="0">
                <a:latin typeface="Verdana" pitchFamily="34" charset="0"/>
                <a:ea typeface="Verdana" pitchFamily="34" charset="0"/>
                <a:cs typeface="Verdana" pitchFamily="34" charset="0"/>
              </a:rPr>
              <a:t>требование № 2 </a:t>
            </a:r>
          </a:p>
          <a:p>
            <a:pPr lvl="0"/>
            <a:r>
              <a:rPr lang="ru-RU" sz="2800" dirty="0">
                <a:latin typeface="Verdana" pitchFamily="34" charset="0"/>
                <a:ea typeface="Verdana" pitchFamily="34" charset="0"/>
                <a:cs typeface="Verdana" pitchFamily="34" charset="0"/>
              </a:rPr>
              <a:t>- выставляется «незачет»  за всю работу в целом;</a:t>
            </a:r>
          </a:p>
          <a:p>
            <a:pPr lvl="0"/>
            <a:r>
              <a:rPr lang="ru-RU" sz="2800" dirty="0">
                <a:latin typeface="Verdana" pitchFamily="34" charset="0"/>
                <a:ea typeface="Verdana" pitchFamily="34" charset="0"/>
                <a:cs typeface="Verdana" pitchFamily="34" charset="0"/>
              </a:rPr>
              <a:t>- работа не проверяется по критериям оценивания.</a:t>
            </a:r>
          </a:p>
          <a:p>
            <a:pPr lvl="0"/>
            <a:endParaRPr lang="ru-RU" sz="2800" dirty="0">
              <a:latin typeface="Verdana" pitchFamily="34" charset="0"/>
              <a:ea typeface="Verdana" pitchFamily="34" charset="0"/>
              <a:cs typeface="Verdana" pitchFamily="34" charset="0"/>
            </a:endParaRPr>
          </a:p>
          <a:p>
            <a:pPr lvl="0"/>
            <a:endParaRPr lang="ru-RU" dirty="0">
              <a:latin typeface="Verdana" pitchFamily="34" charset="0"/>
              <a:ea typeface="Verdana" pitchFamily="34" charset="0"/>
              <a:cs typeface="Verdana" pitchFamily="34" charset="0"/>
            </a:endParaRPr>
          </a:p>
          <a:p>
            <a:pPr lvl="0"/>
            <a:endParaRPr lang="ru-RU" dirty="0">
              <a:solidFill>
                <a:schemeClr val="tx1">
                  <a:lumMod val="85000"/>
                  <a:lumOff val="15000"/>
                </a:schemeClr>
              </a:solidFill>
              <a:latin typeface="Verdana" pitchFamily="34" charset="0"/>
              <a:ea typeface="Verdana" pitchFamily="34" charset="0"/>
              <a:cs typeface="Verdana" pitchFamily="34" charset="0"/>
            </a:endParaRPr>
          </a:p>
          <a:p>
            <a:endParaRPr lang="ru-RU" dirty="0"/>
          </a:p>
        </p:txBody>
      </p:sp>
      <p:sp>
        <p:nvSpPr>
          <p:cNvPr id="5" name="Овал 4"/>
          <p:cNvSpPr/>
          <p:nvPr/>
        </p:nvSpPr>
        <p:spPr>
          <a:xfrm>
            <a:off x="7762876" y="2019300"/>
            <a:ext cx="314326" cy="8953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762876" y="3353394"/>
            <a:ext cx="1781175" cy="510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691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839" y="271685"/>
            <a:ext cx="9850473" cy="1280890"/>
          </a:xfrm>
        </p:spPr>
        <p:txBody>
          <a:bodyPr>
            <a:normAutofit/>
          </a:bodyPr>
          <a:lstStyle/>
          <a:p>
            <a:r>
              <a:rPr lang="ru-RU" sz="2400" b="1" dirty="0">
                <a:solidFill>
                  <a:schemeClr val="accent3">
                    <a:lumMod val="50000"/>
                  </a:schemeClr>
                </a:solidFill>
                <a:latin typeface="Verdana" pitchFamily="34" charset="0"/>
                <a:ea typeface="Verdana" pitchFamily="34" charset="0"/>
                <a:cs typeface="Verdana" pitchFamily="34" charset="0"/>
              </a:rPr>
              <a:t>Заполнение полей нижней части бланка регистрации, если участник ИС (И) сдавал ИС (И) в </a:t>
            </a:r>
            <a:r>
              <a:rPr lang="ru-RU" sz="2400" b="1" u="sng" dirty="0">
                <a:solidFill>
                  <a:schemeClr val="accent3">
                    <a:lumMod val="50000"/>
                  </a:schemeClr>
                </a:solidFill>
                <a:latin typeface="Verdana" pitchFamily="34" charset="0"/>
                <a:ea typeface="Verdana" pitchFamily="34" charset="0"/>
                <a:cs typeface="Verdana" pitchFamily="34" charset="0"/>
              </a:rPr>
              <a:t>устной форме </a:t>
            </a:r>
            <a:endParaRPr lang="ru-RU" sz="2400" u="sng" dirty="0"/>
          </a:p>
        </p:txBody>
      </p:sp>
      <p:sp>
        <p:nvSpPr>
          <p:cNvPr id="3" name="Объект 2"/>
          <p:cNvSpPr>
            <a:spLocks noGrp="1"/>
          </p:cNvSpPr>
          <p:nvPr>
            <p:ph idx="1"/>
          </p:nvPr>
        </p:nvSpPr>
        <p:spPr>
          <a:xfrm>
            <a:off x="1333500" y="1719673"/>
            <a:ext cx="5324474" cy="4138611"/>
          </a:xfrm>
        </p:spPr>
        <p:txBody>
          <a:bodyPr>
            <a:noAutofit/>
          </a:bodyPr>
          <a:lstStyle/>
          <a:p>
            <a:r>
              <a:rPr lang="ru-RU" sz="2000" b="1" dirty="0">
                <a:solidFill>
                  <a:srgbClr val="00B050"/>
                </a:solidFill>
                <a:latin typeface="Verdana" pitchFamily="34" charset="0"/>
                <a:ea typeface="Verdana" pitchFamily="34" charset="0"/>
                <a:cs typeface="Verdana" pitchFamily="34" charset="0"/>
              </a:rPr>
              <a:t>«зачёт» </a:t>
            </a:r>
            <a:r>
              <a:rPr lang="ru-RU" sz="2000" dirty="0">
                <a:latin typeface="Verdana" pitchFamily="34" charset="0"/>
                <a:ea typeface="Verdana" pitchFamily="34" charset="0"/>
                <a:cs typeface="Verdana" pitchFamily="34" charset="0"/>
              </a:rPr>
              <a:t>по двум требованиям!</a:t>
            </a:r>
          </a:p>
          <a:p>
            <a:endParaRPr lang="ru-RU" sz="2000" dirty="0">
              <a:latin typeface="Verdana" pitchFamily="34" charset="0"/>
              <a:ea typeface="Verdana" pitchFamily="34" charset="0"/>
              <a:cs typeface="Verdana" pitchFamily="34" charset="0"/>
            </a:endParaRPr>
          </a:p>
          <a:p>
            <a:r>
              <a:rPr lang="ru-RU" sz="2000" b="1" dirty="0">
                <a:solidFill>
                  <a:srgbClr val="00B050"/>
                </a:solidFill>
                <a:latin typeface="Verdana" pitchFamily="34" charset="0"/>
                <a:ea typeface="Verdana" pitchFamily="34" charset="0"/>
                <a:cs typeface="Verdana" pitchFamily="34" charset="0"/>
              </a:rPr>
              <a:t>«зачёт»</a:t>
            </a:r>
            <a:r>
              <a:rPr lang="ru-RU" sz="2000" dirty="0">
                <a:solidFill>
                  <a:srgbClr val="00B050"/>
                </a:solidFill>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по критериям № 1 и № 2 </a:t>
            </a:r>
          </a:p>
          <a:p>
            <a:pPr marL="0" indent="0">
              <a:buNone/>
            </a:pPr>
            <a:endParaRPr lang="ru-RU" sz="2000" dirty="0">
              <a:latin typeface="Verdana" pitchFamily="34" charset="0"/>
              <a:ea typeface="Verdana" pitchFamily="34" charset="0"/>
              <a:cs typeface="Verdana" pitchFamily="34" charset="0"/>
            </a:endParaRPr>
          </a:p>
          <a:p>
            <a:r>
              <a:rPr lang="ru-RU" sz="2000" dirty="0">
                <a:latin typeface="Verdana" pitchFamily="34" charset="0"/>
                <a:ea typeface="Verdana" pitchFamily="34" charset="0"/>
                <a:cs typeface="Verdana" pitchFamily="34" charset="0"/>
              </a:rPr>
              <a:t>дополнительно </a:t>
            </a:r>
            <a:r>
              <a:rPr lang="ru-RU" sz="2000" b="1" dirty="0">
                <a:solidFill>
                  <a:srgbClr val="00B050"/>
                </a:solidFill>
                <a:latin typeface="Verdana" pitchFamily="34" charset="0"/>
                <a:ea typeface="Verdana" pitchFamily="34" charset="0"/>
                <a:cs typeface="Verdana" pitchFamily="34" charset="0"/>
              </a:rPr>
              <a:t>«зачёт»</a:t>
            </a:r>
            <a:r>
              <a:rPr lang="ru-RU" sz="2000" b="1" dirty="0">
                <a:latin typeface="Verdana" pitchFamily="34" charset="0"/>
                <a:ea typeface="Verdana" pitchFamily="34" charset="0"/>
                <a:cs typeface="Verdana" pitchFamily="34" charset="0"/>
              </a:rPr>
              <a:t> хотя бы </a:t>
            </a:r>
            <a:r>
              <a:rPr lang="ru-RU" sz="2000" dirty="0">
                <a:latin typeface="Verdana" pitchFamily="34" charset="0"/>
                <a:ea typeface="Verdana" pitchFamily="34" charset="0"/>
                <a:cs typeface="Verdana" pitchFamily="34" charset="0"/>
              </a:rPr>
              <a:t>по одному из критериев № 3 - № 4 </a:t>
            </a:r>
          </a:p>
          <a:p>
            <a:pPr marL="0" indent="0">
              <a:buNone/>
            </a:pPr>
            <a:endParaRPr lang="ru-RU" sz="2000" dirty="0">
              <a:latin typeface="Verdana" pitchFamily="34" charset="0"/>
              <a:ea typeface="Verdana" pitchFamily="34" charset="0"/>
              <a:cs typeface="Verdana" pitchFamily="34" charset="0"/>
            </a:endParaRPr>
          </a:p>
          <a:p>
            <a:r>
              <a:rPr lang="ru-RU" sz="2000" dirty="0">
                <a:latin typeface="Verdana" pitchFamily="34" charset="0"/>
                <a:ea typeface="Verdana" pitchFamily="34" charset="0"/>
                <a:cs typeface="Verdana" pitchFamily="34" charset="0"/>
              </a:rPr>
              <a:t>ИС (И) в устной форме </a:t>
            </a:r>
          </a:p>
          <a:p>
            <a:pPr marL="82296" indent="0">
              <a:buNone/>
            </a:pPr>
            <a:r>
              <a:rPr lang="ru-RU" sz="2000" b="1" dirty="0">
                <a:solidFill>
                  <a:srgbClr val="FF0000"/>
                </a:solidFill>
                <a:latin typeface="Verdana" pitchFamily="34" charset="0"/>
                <a:ea typeface="Verdana" pitchFamily="34" charset="0"/>
                <a:cs typeface="Verdana" pitchFamily="34" charset="0"/>
              </a:rPr>
              <a:t>по критерию № 5 не проверяется </a:t>
            </a:r>
            <a:r>
              <a:rPr lang="ru-RU" sz="2000" dirty="0">
                <a:latin typeface="Verdana" pitchFamily="34" charset="0"/>
                <a:ea typeface="Verdana" pitchFamily="34" charset="0"/>
                <a:cs typeface="Verdana" pitchFamily="34" charset="0"/>
              </a:rPr>
              <a:t>и  отметки не вносятся (поле остаётся пустым)</a:t>
            </a:r>
            <a:endParaRPr lang="ru-RU" dirty="0">
              <a:latin typeface="Verdana" pitchFamily="34" charset="0"/>
              <a:ea typeface="Verdana" pitchFamily="34" charset="0"/>
              <a:cs typeface="Verdana" pitchFamily="34" charset="0"/>
            </a:endParaRPr>
          </a:p>
        </p:txBody>
      </p:sp>
      <p:pic>
        <p:nvPicPr>
          <p:cNvPr id="3074"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467" y="1524000"/>
            <a:ext cx="5347291" cy="4529959"/>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10902509" y="2659116"/>
            <a:ext cx="220717" cy="777766"/>
          </a:xfrm>
          <a:prstGeom prst="ellipse">
            <a:avLst/>
          </a:prstGeom>
          <a:solidFill>
            <a:schemeClr val="accent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8077200" y="4600575"/>
            <a:ext cx="3190875" cy="461473"/>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4824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1266" y="243110"/>
            <a:ext cx="9938571" cy="1120607"/>
          </a:xfrm>
        </p:spPr>
        <p:txBody>
          <a:bodyPr>
            <a:normAutofit fontScale="90000"/>
          </a:bodyPr>
          <a:lstStyle/>
          <a:p>
            <a:pPr lvl="0"/>
            <a:r>
              <a:rPr lang="ru-RU" b="1" dirty="0">
                <a:ln w="3175" cmpd="sng">
                  <a:noFill/>
                </a:ln>
                <a:solidFill>
                  <a:schemeClr val="accent3">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Отчётные формы для сдачи в ОГАУ СРЦОКО </a:t>
            </a:r>
            <a:r>
              <a:rPr lang="ru-RU" dirty="0">
                <a:ln w="3175" cmpd="sng">
                  <a:noFill/>
                </a:ln>
                <a:solidFill>
                  <a:schemeClr val="accent3">
                    <a:lumMod val="50000"/>
                  </a:schemeClr>
                </a:solidFill>
                <a:latin typeface="Verdana" pitchFamily="34" charset="0"/>
                <a:ea typeface="Verdana" pitchFamily="34" charset="0"/>
                <a:cs typeface="Verdana" pitchFamily="34" charset="0"/>
              </a:rPr>
              <a:t/>
            </a:r>
            <a:br>
              <a:rPr lang="ru-RU" dirty="0">
                <a:ln w="3175" cmpd="sng">
                  <a:noFill/>
                </a:ln>
                <a:solidFill>
                  <a:schemeClr val="accent3">
                    <a:lumMod val="50000"/>
                  </a:schemeClr>
                </a:solidFill>
                <a:latin typeface="Verdana" pitchFamily="34" charset="0"/>
                <a:ea typeface="Verdana" pitchFamily="34" charset="0"/>
                <a:cs typeface="Verdana" pitchFamily="34" charset="0"/>
              </a:rPr>
            </a:br>
            <a:endParaRPr lang="ru-RU" sz="2000" b="1"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0115715"/>
              </p:ext>
            </p:extLst>
          </p:nvPr>
        </p:nvGraphicFramePr>
        <p:xfrm>
          <a:off x="2336910" y="1989267"/>
          <a:ext cx="8156028" cy="3413276"/>
        </p:xfrm>
        <a:graphic>
          <a:graphicData uri="http://schemas.openxmlformats.org/drawingml/2006/table">
            <a:tbl>
              <a:tblPr firstRow="1" bandRow="1">
                <a:tableStyleId>{5C22544A-7EE6-4342-B048-85BDC9FD1C3A}</a:tableStyleId>
              </a:tblPr>
              <a:tblGrid>
                <a:gridCol w="1713521">
                  <a:extLst>
                    <a:ext uri="{9D8B030D-6E8A-4147-A177-3AD203B41FA5}">
                      <a16:colId xmlns="" xmlns:a16="http://schemas.microsoft.com/office/drawing/2014/main" val="20000"/>
                    </a:ext>
                  </a:extLst>
                </a:gridCol>
                <a:gridCol w="6442507">
                  <a:extLst>
                    <a:ext uri="{9D8B030D-6E8A-4147-A177-3AD203B41FA5}">
                      <a16:colId xmlns="" xmlns:a16="http://schemas.microsoft.com/office/drawing/2014/main" val="20001"/>
                    </a:ext>
                  </a:extLst>
                </a:gridCol>
              </a:tblGrid>
              <a:tr h="334853">
                <a:tc>
                  <a:txBody>
                    <a:bodyPr/>
                    <a:lstStyle/>
                    <a:p>
                      <a:pPr algn="ctr"/>
                      <a:r>
                        <a:rPr lang="ru-RU" sz="1400" dirty="0">
                          <a:latin typeface="Verdana" pitchFamily="34" charset="0"/>
                          <a:ea typeface="Verdana" pitchFamily="34" charset="0"/>
                          <a:cs typeface="Verdana" pitchFamily="34" charset="0"/>
                        </a:rPr>
                        <a:t>Код формы</a:t>
                      </a:r>
                    </a:p>
                  </a:txBody>
                  <a:tcPr/>
                </a:tc>
                <a:tc>
                  <a:txBody>
                    <a:bodyPr/>
                    <a:lstStyle/>
                    <a:p>
                      <a:pPr algn="ctr"/>
                      <a:r>
                        <a:rPr lang="ru-RU" sz="1400" dirty="0">
                          <a:latin typeface="Verdana" pitchFamily="34" charset="0"/>
                          <a:ea typeface="Verdana" pitchFamily="34" charset="0"/>
                          <a:cs typeface="Verdana" pitchFamily="34" charset="0"/>
                        </a:rPr>
                        <a:t>Наименование</a:t>
                      </a:r>
                    </a:p>
                  </a:txBody>
                  <a:tcPr/>
                </a:tc>
                <a:extLst>
                  <a:ext uri="{0D108BD9-81ED-4DB2-BD59-A6C34878D82A}">
                    <a16:rowId xmlns="" xmlns:a16="http://schemas.microsoft.com/office/drawing/2014/main" val="10000"/>
                  </a:ext>
                </a:extLst>
              </a:tr>
              <a:tr h="474445">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ИС-04</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Список участников итогового сочинения (изложения) в ОО (месте проведения)</a:t>
                      </a:r>
                    </a:p>
                  </a:txBody>
                  <a:tcPr/>
                </a:tc>
                <a:extLst>
                  <a:ext uri="{0D108BD9-81ED-4DB2-BD59-A6C34878D82A}">
                    <a16:rowId xmlns="" xmlns:a16="http://schemas.microsoft.com/office/drawing/2014/main" val="10001"/>
                  </a:ext>
                </a:extLst>
              </a:tr>
              <a:tr h="586906">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ИС-05</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Ведомость проведения итогового сочинения (изложения) в учебном кабинете ОО (месте проведения)</a:t>
                      </a:r>
                    </a:p>
                  </a:txBody>
                  <a:tcPr/>
                </a:tc>
                <a:extLst>
                  <a:ext uri="{0D108BD9-81ED-4DB2-BD59-A6C34878D82A}">
                    <a16:rowId xmlns="" xmlns:a16="http://schemas.microsoft.com/office/drawing/2014/main" val="10002"/>
                  </a:ext>
                </a:extLst>
              </a:tr>
              <a:tr h="334853">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ИС-06</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Протокол проверки итогового сочинения (изложения)</a:t>
                      </a:r>
                    </a:p>
                  </a:txBody>
                  <a:tcPr/>
                </a:tc>
                <a:extLst>
                  <a:ext uri="{0D108BD9-81ED-4DB2-BD59-A6C34878D82A}">
                    <a16:rowId xmlns="" xmlns:a16="http://schemas.microsoft.com/office/drawing/2014/main" val="10003"/>
                  </a:ext>
                </a:extLst>
              </a:tr>
              <a:tr h="495464">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ИС-07</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Ведомость коррекции персональных данных участников итогового сочинения</a:t>
                      </a:r>
                      <a:r>
                        <a:rPr lang="ru-RU" sz="1400" baseline="0" dirty="0">
                          <a:solidFill>
                            <a:schemeClr val="accent3">
                              <a:lumMod val="50000"/>
                            </a:schemeClr>
                          </a:solidFill>
                          <a:latin typeface="Verdana" pitchFamily="34" charset="0"/>
                          <a:ea typeface="Verdana" pitchFamily="34" charset="0"/>
                          <a:cs typeface="Verdana" pitchFamily="34" charset="0"/>
                        </a:rPr>
                        <a:t> (изложения)</a:t>
                      </a:r>
                      <a:endParaRPr lang="ru-RU" sz="1400" dirty="0">
                        <a:solidFill>
                          <a:schemeClr val="accent3">
                            <a:lumMod val="50000"/>
                          </a:schemeClr>
                        </a:solidFill>
                        <a:latin typeface="Verdana" pitchFamily="34" charset="0"/>
                        <a:ea typeface="Verdana" pitchFamily="34" charset="0"/>
                        <a:cs typeface="Verdana" pitchFamily="34" charset="0"/>
                      </a:endParaRPr>
                    </a:p>
                  </a:txBody>
                  <a:tcPr/>
                </a:tc>
                <a:extLst>
                  <a:ext uri="{0D108BD9-81ED-4DB2-BD59-A6C34878D82A}">
                    <a16:rowId xmlns="" xmlns:a16="http://schemas.microsoft.com/office/drawing/2014/main" val="10004"/>
                  </a:ext>
                </a:extLst>
              </a:tr>
              <a:tr h="534352">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ИС-08</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Акт о досрочном написании итогового сочинения (изложения) по уважительным</a:t>
                      </a:r>
                      <a:r>
                        <a:rPr lang="ru-RU" sz="1400" baseline="0" dirty="0">
                          <a:solidFill>
                            <a:schemeClr val="accent3">
                              <a:lumMod val="50000"/>
                            </a:schemeClr>
                          </a:solidFill>
                          <a:latin typeface="Verdana" pitchFamily="34" charset="0"/>
                          <a:ea typeface="Verdana" pitchFamily="34" charset="0"/>
                          <a:cs typeface="Verdana" pitchFamily="34" charset="0"/>
                        </a:rPr>
                        <a:t> причинам</a:t>
                      </a:r>
                      <a:endParaRPr lang="ru-RU" sz="1400" dirty="0">
                        <a:solidFill>
                          <a:schemeClr val="accent3">
                            <a:lumMod val="50000"/>
                          </a:schemeClr>
                        </a:solidFill>
                        <a:latin typeface="Verdana" pitchFamily="34" charset="0"/>
                        <a:ea typeface="Verdana" pitchFamily="34" charset="0"/>
                        <a:cs typeface="Verdana" pitchFamily="34" charset="0"/>
                      </a:endParaRPr>
                    </a:p>
                  </a:txBody>
                  <a:tcPr/>
                </a:tc>
                <a:extLst>
                  <a:ext uri="{0D108BD9-81ED-4DB2-BD59-A6C34878D82A}">
                    <a16:rowId xmlns="" xmlns:a16="http://schemas.microsoft.com/office/drawing/2014/main" val="10005"/>
                  </a:ext>
                </a:extLst>
              </a:tr>
              <a:tr h="585992">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ИС-09</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Акт об удалении участника итогового сочинения (изложения)</a:t>
                      </a:r>
                    </a:p>
                  </a:txBody>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1166648" y="5315935"/>
            <a:ext cx="10888718" cy="1200329"/>
          </a:xfrm>
          <a:prstGeom prst="rect">
            <a:avLst/>
          </a:prstGeom>
          <a:noFill/>
        </p:spPr>
        <p:txBody>
          <a:bodyPr wrap="square" rtlCol="0">
            <a:spAutoFit/>
          </a:bodyPr>
          <a:lstStyle/>
          <a:p>
            <a:pPr algn="ctr"/>
            <a:r>
              <a:rPr lang="ru-RU" b="1" dirty="0">
                <a:latin typeface="Verdana" pitchFamily="34" charset="0"/>
                <a:ea typeface="Verdana" pitchFamily="34" charset="0"/>
                <a:cs typeface="Verdana" pitchFamily="34" charset="0"/>
              </a:rPr>
              <a:t>ВСЕ формы заполняются </a:t>
            </a:r>
            <a:r>
              <a:rPr lang="ru-RU" b="1" u="sng" dirty="0">
                <a:solidFill>
                  <a:srgbClr val="FF0000"/>
                </a:solidFill>
                <a:latin typeface="Verdana" pitchFamily="34" charset="0"/>
                <a:ea typeface="Verdana" pitchFamily="34" charset="0"/>
                <a:cs typeface="Verdana" pitchFamily="34" charset="0"/>
              </a:rPr>
              <a:t>строго</a:t>
            </a:r>
            <a:r>
              <a:rPr lang="ru-RU" b="1" dirty="0">
                <a:latin typeface="Verdana" pitchFamily="34" charset="0"/>
                <a:ea typeface="Verdana" pitchFamily="34" charset="0"/>
                <a:cs typeface="Verdana" pitchFamily="34" charset="0"/>
              </a:rPr>
              <a:t> </a:t>
            </a:r>
            <a:r>
              <a:rPr lang="ru-RU" b="1" dirty="0" err="1">
                <a:latin typeface="Verdana" pitchFamily="34" charset="0"/>
                <a:ea typeface="Verdana" pitchFamily="34" charset="0"/>
                <a:cs typeface="Verdana" pitchFamily="34" charset="0"/>
              </a:rPr>
              <a:t>гелевыми</a:t>
            </a:r>
            <a:r>
              <a:rPr lang="ru-RU" b="1" dirty="0">
                <a:latin typeface="Verdana" pitchFamily="34" charset="0"/>
                <a:ea typeface="Verdana" pitchFamily="34" charset="0"/>
                <a:cs typeface="Verdana" pitchFamily="34" charset="0"/>
              </a:rPr>
              <a:t> или капиллярными ручками </a:t>
            </a:r>
          </a:p>
          <a:p>
            <a:pPr algn="ctr"/>
            <a:r>
              <a:rPr lang="ru-RU" b="1" u="sng" dirty="0">
                <a:solidFill>
                  <a:srgbClr val="FF0000"/>
                </a:solidFill>
                <a:latin typeface="Verdana" pitchFamily="34" charset="0"/>
                <a:ea typeface="Verdana" pitchFamily="34" charset="0"/>
                <a:cs typeface="Verdana" pitchFamily="34" charset="0"/>
              </a:rPr>
              <a:t>с чернилами черного цвет</a:t>
            </a:r>
            <a:r>
              <a:rPr lang="ru-RU" b="1" u="sng" dirty="0">
                <a:latin typeface="Verdana" pitchFamily="34" charset="0"/>
                <a:ea typeface="Verdana" pitchFamily="34" charset="0"/>
                <a:cs typeface="Verdana" pitchFamily="34" charset="0"/>
              </a:rPr>
              <a:t>а</a:t>
            </a:r>
            <a:r>
              <a:rPr lang="ru-RU" b="1" dirty="0">
                <a:latin typeface="Verdana" pitchFamily="34" charset="0"/>
                <a:ea typeface="Verdana" pitchFamily="34" charset="0"/>
                <a:cs typeface="Verdana" pitchFamily="34" charset="0"/>
              </a:rPr>
              <a:t>!</a:t>
            </a:r>
          </a:p>
          <a:p>
            <a:pPr algn="ctr"/>
            <a:r>
              <a:rPr lang="ru-RU" b="1" dirty="0">
                <a:latin typeface="Verdana" pitchFamily="34" charset="0"/>
                <a:ea typeface="Verdana" pitchFamily="34" charset="0"/>
                <a:cs typeface="Verdana" pitchFamily="34" charset="0"/>
              </a:rPr>
              <a:t>Оставшееся свободное пространство </a:t>
            </a:r>
            <a:r>
              <a:rPr lang="ru-RU" b="1" u="sng" dirty="0">
                <a:solidFill>
                  <a:srgbClr val="FF0000"/>
                </a:solidFill>
                <a:latin typeface="Verdana" pitchFamily="34" charset="0"/>
                <a:ea typeface="Verdana" pitchFamily="34" charset="0"/>
                <a:cs typeface="Verdana" pitchFamily="34" charset="0"/>
              </a:rPr>
              <a:t>НЕ ГАСИТСЯ «</a:t>
            </a:r>
            <a:r>
              <a:rPr lang="en-US" b="1" u="sng" dirty="0">
                <a:solidFill>
                  <a:srgbClr val="FF0000"/>
                </a:solidFill>
                <a:latin typeface="Verdana" pitchFamily="34" charset="0"/>
                <a:ea typeface="Verdana" pitchFamily="34" charset="0"/>
                <a:cs typeface="Verdana" pitchFamily="34" charset="0"/>
              </a:rPr>
              <a:t>Z</a:t>
            </a:r>
            <a:r>
              <a:rPr lang="ru-RU" b="1" u="sng" dirty="0">
                <a:solidFill>
                  <a:srgbClr val="FF0000"/>
                </a:solidFill>
                <a:latin typeface="Verdana" pitchFamily="34" charset="0"/>
                <a:ea typeface="Verdana" pitchFamily="34" charset="0"/>
                <a:cs typeface="Verdana" pitchFamily="34" charset="0"/>
              </a:rPr>
              <a:t>» </a:t>
            </a:r>
          </a:p>
          <a:p>
            <a:pPr algn="ctr"/>
            <a:r>
              <a:rPr lang="ru-RU" b="1" dirty="0">
                <a:latin typeface="Verdana" pitchFamily="34" charset="0"/>
                <a:ea typeface="Verdana" pitchFamily="34" charset="0"/>
                <a:cs typeface="Verdana" pitchFamily="34" charset="0"/>
              </a:rPr>
              <a:t>Печать </a:t>
            </a:r>
            <a:r>
              <a:rPr lang="ru-RU" b="1" dirty="0">
                <a:solidFill>
                  <a:srgbClr val="FF0000"/>
                </a:solidFill>
                <a:latin typeface="Verdana" pitchFamily="34" charset="0"/>
                <a:ea typeface="Verdana" pitchFamily="34" charset="0"/>
                <a:cs typeface="Verdana" pitchFamily="34" charset="0"/>
              </a:rPr>
              <a:t>НЕ СТАВИТСЯ</a:t>
            </a:r>
          </a:p>
        </p:txBody>
      </p:sp>
      <p:sp>
        <p:nvSpPr>
          <p:cNvPr id="3" name="Прямоугольник 2"/>
          <p:cNvSpPr/>
          <p:nvPr/>
        </p:nvSpPr>
        <p:spPr>
          <a:xfrm>
            <a:off x="1457325" y="1342936"/>
            <a:ext cx="10363200" cy="646331"/>
          </a:xfrm>
          <a:prstGeom prst="rect">
            <a:avLst/>
          </a:prstGeom>
        </p:spPr>
        <p:txBody>
          <a:bodyPr wrap="square">
            <a:spAutoFit/>
          </a:bodyPr>
          <a:lstStyle/>
          <a:p>
            <a:pPr algn="ctr"/>
            <a:r>
              <a:rPr lang="ru-RU" b="1" dirty="0">
                <a:latin typeface="Verdana" pitchFamily="34" charset="0"/>
                <a:ea typeface="Verdana" pitchFamily="34" charset="0"/>
                <a:cs typeface="Verdana" pitchFamily="34" charset="0"/>
              </a:rPr>
              <a:t>распечатываются в ОО из базы данных «Планирование ГИА (ЕГЭ) 2026» </a:t>
            </a:r>
            <a:br>
              <a:rPr lang="ru-RU" b="1" dirty="0">
                <a:latin typeface="Verdana" pitchFamily="34" charset="0"/>
                <a:ea typeface="Verdana" pitchFamily="34" charset="0"/>
                <a:cs typeface="Verdana" pitchFamily="34" charset="0"/>
              </a:rPr>
            </a:br>
            <a:r>
              <a:rPr lang="ru-RU" b="1" dirty="0">
                <a:solidFill>
                  <a:srgbClr val="FF0000"/>
                </a:solidFill>
                <a:latin typeface="Verdana" pitchFamily="34" charset="0"/>
                <a:ea typeface="Verdana" pitchFamily="34" charset="0"/>
                <a:cs typeface="Verdana" pitchFamily="34" charset="0"/>
              </a:rPr>
              <a:t>(НЕ БРАТЬ отчётные формы в методических рекомендациях!!!)</a:t>
            </a:r>
          </a:p>
        </p:txBody>
      </p:sp>
    </p:spTree>
    <p:extLst>
      <p:ext uri="{BB962C8B-B14F-4D97-AF65-F5344CB8AC3E}">
        <p14:creationId xmlns:p14="http://schemas.microsoft.com/office/powerpoint/2010/main" val="280220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F53B21A-92A7-4487-91F1-7AFD36C1FCD1}"/>
              </a:ext>
            </a:extLst>
          </p:cNvPr>
          <p:cNvSpPr>
            <a:spLocks noGrp="1"/>
          </p:cNvSpPr>
          <p:nvPr>
            <p:ph type="title"/>
          </p:nvPr>
        </p:nvSpPr>
        <p:spPr>
          <a:xfrm>
            <a:off x="1543788" y="110543"/>
            <a:ext cx="10217425" cy="1280890"/>
          </a:xfrm>
        </p:spPr>
        <p:txBody>
          <a:bodyPr>
            <a:normAutofit/>
          </a:bodyPr>
          <a:lstStyle/>
          <a:p>
            <a:r>
              <a:rPr lang="ru-RU" sz="3000" b="1" dirty="0">
                <a:solidFill>
                  <a:schemeClr val="accent3">
                    <a:lumMod val="50000"/>
                  </a:schemeClr>
                </a:solidFill>
                <a:latin typeface="Verdana" panose="020B0604030504040204" pitchFamily="34" charset="0"/>
                <a:ea typeface="Verdana" panose="020B0604030504040204" pitchFamily="34" charset="0"/>
              </a:rPr>
              <a:t>Региональная нормативная документация:</a:t>
            </a:r>
            <a:endParaRPr lang="ru-RU" sz="3000" dirty="0">
              <a:solidFill>
                <a:schemeClr val="accent3">
                  <a:lumMod val="50000"/>
                </a:schemeClr>
              </a:solidFill>
            </a:endParaRPr>
          </a:p>
        </p:txBody>
      </p:sp>
      <p:sp>
        <p:nvSpPr>
          <p:cNvPr id="3" name="Объект 2">
            <a:extLst>
              <a:ext uri="{FF2B5EF4-FFF2-40B4-BE49-F238E27FC236}">
                <a16:creationId xmlns="" xmlns:a16="http://schemas.microsoft.com/office/drawing/2014/main" id="{675F96E5-507C-4986-A531-FEF648349D6D}"/>
              </a:ext>
            </a:extLst>
          </p:cNvPr>
          <p:cNvSpPr>
            <a:spLocks noGrp="1"/>
          </p:cNvSpPr>
          <p:nvPr>
            <p:ph idx="1"/>
          </p:nvPr>
        </p:nvSpPr>
        <p:spPr>
          <a:xfrm>
            <a:off x="1656522" y="1245704"/>
            <a:ext cx="9848090" cy="3689551"/>
          </a:xfrm>
        </p:spPr>
        <p:txBody>
          <a:bodyPr>
            <a:noAutofit/>
          </a:bodyPr>
          <a:lstStyle/>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от </a:t>
            </a:r>
            <a:r>
              <a:rPr lang="ru-RU" sz="2000" b="1" dirty="0">
                <a:latin typeface="Verdana" pitchFamily="34" charset="0"/>
                <a:ea typeface="Verdana" pitchFamily="34" charset="0"/>
                <a:cs typeface="Verdana" pitchFamily="34" charset="0"/>
              </a:rPr>
              <a:t>27.10.2025</a:t>
            </a:r>
            <a:r>
              <a:rPr lang="ru-RU" sz="2000" dirty="0">
                <a:latin typeface="Verdana" pitchFamily="34" charset="0"/>
                <a:ea typeface="Verdana" pitchFamily="34" charset="0"/>
                <a:cs typeface="Verdana" pitchFamily="34" charset="0"/>
              </a:rPr>
              <a:t> </a:t>
            </a:r>
            <a:r>
              <a:rPr lang="ru-RU" sz="2000" b="1" dirty="0">
                <a:latin typeface="Verdana" pitchFamily="34" charset="0"/>
                <a:ea typeface="Verdana" pitchFamily="34" charset="0"/>
                <a:cs typeface="Verdana" pitchFamily="34" charset="0"/>
              </a:rPr>
              <a:t>№ 944-ОД </a:t>
            </a:r>
            <a:r>
              <a:rPr lang="ru-RU" sz="2000" dirty="0">
                <a:latin typeface="Verdana" pitchFamily="34" charset="0"/>
                <a:ea typeface="Verdana" pitchFamily="34" charset="0"/>
                <a:cs typeface="Verdana" pitchFamily="34" charset="0"/>
              </a:rPr>
              <a:t>«Об утверждении порядка проведения и проверки итогового сочинения (изложения) в Смоленской области в 2025/2026 учебном году»</a:t>
            </a:r>
          </a:p>
          <a:p>
            <a:pPr marL="82296" indent="0" algn="just">
              <a:buNone/>
            </a:pPr>
            <a:endParaRPr lang="ru-RU" sz="2000" dirty="0">
              <a:latin typeface="Verdana" pitchFamily="34" charset="0"/>
              <a:ea typeface="Verdana" pitchFamily="34" charset="0"/>
              <a:cs typeface="Verdana" pitchFamily="34" charset="0"/>
            </a:endParaRPr>
          </a:p>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от </a:t>
            </a:r>
            <a:r>
              <a:rPr lang="ru-RU" sz="2000" b="1" dirty="0" smtClean="0">
                <a:latin typeface="Verdana" pitchFamily="34" charset="0"/>
                <a:ea typeface="Verdana" pitchFamily="34" charset="0"/>
                <a:cs typeface="Verdana" pitchFamily="34" charset="0"/>
              </a:rPr>
              <a:t>01.11.2025</a:t>
            </a:r>
            <a:r>
              <a:rPr lang="ru-RU" sz="2000" dirty="0" smtClean="0">
                <a:latin typeface="Verdana" pitchFamily="34" charset="0"/>
                <a:ea typeface="Verdana" pitchFamily="34" charset="0"/>
                <a:cs typeface="Verdana" pitchFamily="34" charset="0"/>
              </a:rPr>
              <a:t> </a:t>
            </a:r>
            <a:r>
              <a:rPr lang="ru-RU" sz="2000" b="1" dirty="0">
                <a:latin typeface="Verdana" pitchFamily="34" charset="0"/>
                <a:ea typeface="Verdana" pitchFamily="34" charset="0"/>
                <a:cs typeface="Verdana" pitchFamily="34" charset="0"/>
              </a:rPr>
              <a:t>№ </a:t>
            </a:r>
            <a:r>
              <a:rPr lang="ru-RU" sz="2000" b="1" dirty="0" smtClean="0">
                <a:latin typeface="Verdana" pitchFamily="34" charset="0"/>
                <a:ea typeface="Verdana" pitchFamily="34" charset="0"/>
                <a:cs typeface="Verdana" pitchFamily="34" charset="0"/>
              </a:rPr>
              <a:t>964-ОД </a:t>
            </a:r>
            <a:r>
              <a:rPr lang="ru-RU" sz="2000" b="1" dirty="0">
                <a:latin typeface="Verdana" pitchFamily="34" charset="0"/>
                <a:ea typeface="Verdana" pitchFamily="34" charset="0"/>
                <a:cs typeface="Verdana" pitchFamily="34" charset="0"/>
              </a:rPr>
              <a:t>«</a:t>
            </a:r>
            <a:r>
              <a:rPr lang="ru-RU" sz="2000" dirty="0">
                <a:latin typeface="Verdana" pitchFamily="34" charset="0"/>
                <a:ea typeface="Verdana" pitchFamily="34" charset="0"/>
                <a:cs typeface="Verdana" pitchFamily="34" charset="0"/>
              </a:rPr>
              <a:t>Об утверждении инструкций для лиц, участвующих в организации и проведении итогового сочинения (изложения) на территории Смоленской области в 2025/2026 учебном году»</a:t>
            </a:r>
          </a:p>
          <a:p>
            <a:endParaRPr lang="ru-RU" sz="2000" dirty="0">
              <a:latin typeface="Verdana" pitchFamily="34" charset="0"/>
              <a:ea typeface="Verdana" pitchFamily="34" charset="0"/>
              <a:cs typeface="Verdana" pitchFamily="34" charset="0"/>
            </a:endParaRPr>
          </a:p>
          <a:p>
            <a:endParaRPr lang="ru-RU" sz="2000" dirty="0"/>
          </a:p>
        </p:txBody>
      </p:sp>
    </p:spTree>
    <p:extLst>
      <p:ext uri="{BB962C8B-B14F-4D97-AF65-F5344CB8AC3E}">
        <p14:creationId xmlns:p14="http://schemas.microsoft.com/office/powerpoint/2010/main" val="3514263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1145" y="624110"/>
            <a:ext cx="10142483" cy="878869"/>
          </a:xfrm>
        </p:spPr>
        <p:txBody>
          <a:bodyPr>
            <a:noAutofit/>
          </a:bodyPr>
          <a:lstStyle/>
          <a:p>
            <a:r>
              <a:rPr lang="ru-RU" sz="2400" b="1" dirty="0">
                <a:solidFill>
                  <a:schemeClr val="accent3">
                    <a:lumMod val="50000"/>
                  </a:schemeClr>
                </a:solidFill>
                <a:latin typeface="Verdana" pitchFamily="34" charset="0"/>
                <a:ea typeface="Verdana" pitchFamily="34" charset="0"/>
                <a:cs typeface="Verdana" pitchFamily="34" charset="0"/>
              </a:rPr>
              <a:t>Форма ИС-07 Ведомость коррекции персональных данных участников итогового сочинения (изложения)</a:t>
            </a:r>
            <a:br>
              <a:rPr lang="ru-RU" sz="2400" b="1" dirty="0">
                <a:solidFill>
                  <a:schemeClr val="accent3">
                    <a:lumMod val="50000"/>
                  </a:schemeClr>
                </a:solidFill>
                <a:latin typeface="Verdana" pitchFamily="34" charset="0"/>
                <a:ea typeface="Verdana" pitchFamily="34" charset="0"/>
                <a:cs typeface="Verdana" pitchFamily="34" charset="0"/>
              </a:rPr>
            </a:br>
            <a:endParaRPr lang="ru-RU" sz="2400" b="1" dirty="0">
              <a:solidFill>
                <a:schemeClr val="accent3">
                  <a:lumMod val="50000"/>
                </a:schemeClr>
              </a:solidFill>
              <a:latin typeface="Verdana" pitchFamily="34" charset="0"/>
              <a:ea typeface="Verdana" pitchFamily="34" charset="0"/>
              <a:cs typeface="Verdana" pitchFamily="34" charset="0"/>
            </a:endParaRPr>
          </a:p>
        </p:txBody>
      </p:sp>
      <p:sp>
        <p:nvSpPr>
          <p:cNvPr id="3" name="Объект 2"/>
          <p:cNvSpPr>
            <a:spLocks noGrp="1"/>
          </p:cNvSpPr>
          <p:nvPr>
            <p:ph idx="1"/>
          </p:nvPr>
        </p:nvSpPr>
        <p:spPr>
          <a:xfrm>
            <a:off x="1681655" y="1492469"/>
            <a:ext cx="9822957" cy="4051081"/>
          </a:xfrm>
        </p:spPr>
        <p:txBody>
          <a:bodyPr>
            <a:noAutofit/>
          </a:bodyPr>
          <a:lstStyle/>
          <a:p>
            <a:pPr marL="0" indent="0" algn="just">
              <a:spcBef>
                <a:spcPts val="0"/>
              </a:spcBef>
            </a:pPr>
            <a:r>
              <a:rPr lang="ru-RU" sz="2000" dirty="0">
                <a:latin typeface="Verdana" pitchFamily="34" charset="0"/>
                <a:ea typeface="Verdana" pitchFamily="34" charset="0"/>
                <a:cs typeface="Verdana" pitchFamily="34" charset="0"/>
              </a:rPr>
              <a:t>В случае </a:t>
            </a:r>
            <a:r>
              <a:rPr lang="ru-RU" sz="2000" b="1" u="sng" dirty="0">
                <a:solidFill>
                  <a:srgbClr val="FF0000"/>
                </a:solidFill>
                <a:latin typeface="Verdana" pitchFamily="34" charset="0"/>
                <a:ea typeface="Verdana" pitchFamily="34" charset="0"/>
                <a:cs typeface="Verdana" pitchFamily="34" charset="0"/>
              </a:rPr>
              <a:t>несоответствия персональных данных</a:t>
            </a:r>
            <a:r>
              <a:rPr lang="ru-RU" sz="2000" dirty="0">
                <a:latin typeface="Verdana" pitchFamily="34" charset="0"/>
                <a:ea typeface="Verdana" pitchFamily="34" charset="0"/>
                <a:cs typeface="Verdana" pitchFamily="34" charset="0"/>
              </a:rPr>
              <a:t>, указанных в форме   ИС-05 «Ведомость проведения итогового сочинения (изложения) в учебном кабинете ОО (месте проведения)», </a:t>
            </a:r>
            <a:r>
              <a:rPr lang="ru-RU" sz="2000" b="1" u="sng" dirty="0">
                <a:latin typeface="Verdana" pitchFamily="34" charset="0"/>
                <a:ea typeface="Verdana" pitchFamily="34" charset="0"/>
                <a:cs typeface="Verdana" pitchFamily="34" charset="0"/>
              </a:rPr>
              <a:t>данным в документе, удостоверяющем личность</a:t>
            </a:r>
            <a:r>
              <a:rPr lang="ru-RU" sz="2000" dirty="0">
                <a:latin typeface="Verdana" pitchFamily="34" charset="0"/>
                <a:ea typeface="Verdana" pitchFamily="34" charset="0"/>
                <a:cs typeface="Verdana" pitchFamily="34" charset="0"/>
              </a:rPr>
              <a:t> участника итогового сочинения (изложения), член комиссии по проведению итогового сочинения (изложения) заполняет </a:t>
            </a:r>
            <a:r>
              <a:rPr lang="ru-RU" sz="2000" b="1" u="sng" dirty="0">
                <a:solidFill>
                  <a:srgbClr val="FF0000"/>
                </a:solidFill>
                <a:latin typeface="Verdana" pitchFamily="34" charset="0"/>
                <a:ea typeface="Verdana" pitchFamily="34" charset="0"/>
                <a:cs typeface="Verdana" pitchFamily="34" charset="0"/>
              </a:rPr>
              <a:t>форму ИС-07 «Ведомость коррекции персональных данных участников итогового сочинения (изложения)»</a:t>
            </a:r>
            <a:r>
              <a:rPr lang="ru-RU" sz="2000" b="1" dirty="0">
                <a:solidFill>
                  <a:srgbClr val="FF0000"/>
                </a:solidFill>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для дальнейшей передачи руководителю ОО по завершении написания итогового сочинения (изложения). </a:t>
            </a:r>
          </a:p>
          <a:p>
            <a:pPr marL="0" indent="0" algn="just">
              <a:spcBef>
                <a:spcPts val="0"/>
              </a:spcBef>
            </a:pPr>
            <a:endParaRPr lang="ru-RU" sz="2000" dirty="0">
              <a:latin typeface="Verdana" pitchFamily="34" charset="0"/>
              <a:ea typeface="Verdana" pitchFamily="34" charset="0"/>
              <a:cs typeface="Verdana" pitchFamily="34" charset="0"/>
            </a:endParaRPr>
          </a:p>
          <a:p>
            <a:pPr marL="0" indent="0" algn="just">
              <a:spcBef>
                <a:spcPts val="0"/>
              </a:spcBef>
            </a:pPr>
            <a:r>
              <a:rPr lang="ru-RU" sz="2000" dirty="0">
                <a:latin typeface="Verdana" pitchFamily="34" charset="0"/>
                <a:ea typeface="Verdana" pitchFamily="34" charset="0"/>
                <a:cs typeface="Verdana" pitchFamily="34" charset="0"/>
              </a:rPr>
              <a:t>К форме ИС-07 необходимо </a:t>
            </a:r>
            <a:r>
              <a:rPr lang="ru-RU" sz="2000" b="1" u="sng" dirty="0">
                <a:latin typeface="Verdana" pitchFamily="34" charset="0"/>
                <a:ea typeface="Verdana" pitchFamily="34" charset="0"/>
                <a:cs typeface="Verdana" pitchFamily="34" charset="0"/>
              </a:rPr>
              <a:t>приложить</a:t>
            </a:r>
            <a:r>
              <a:rPr lang="ru-RU" sz="2000" b="1" u="sng" dirty="0">
                <a:solidFill>
                  <a:srgbClr val="FF0000"/>
                </a:solidFill>
                <a:latin typeface="Verdana" pitchFamily="34" charset="0"/>
                <a:ea typeface="Verdana" pitchFamily="34" charset="0"/>
                <a:cs typeface="Verdana" pitchFamily="34" charset="0"/>
              </a:rPr>
              <a:t> копии </a:t>
            </a:r>
          </a:p>
          <a:p>
            <a:pPr marL="0" indent="0" algn="just">
              <a:spcBef>
                <a:spcPts val="0"/>
              </a:spcBef>
              <a:buNone/>
            </a:pPr>
            <a:r>
              <a:rPr lang="ru-RU" sz="2000" b="1" dirty="0">
                <a:latin typeface="Verdana" pitchFamily="34" charset="0"/>
                <a:ea typeface="Verdana" pitchFamily="34" charset="0"/>
                <a:cs typeface="Verdana" pitchFamily="34" charset="0"/>
              </a:rPr>
              <a:t>   </a:t>
            </a:r>
            <a:r>
              <a:rPr lang="ru-RU" sz="2000" b="1" u="sng" dirty="0">
                <a:latin typeface="Verdana" pitchFamily="34" charset="0"/>
                <a:ea typeface="Verdana" pitchFamily="34" charset="0"/>
                <a:cs typeface="Verdana" pitchFamily="34" charset="0"/>
              </a:rPr>
              <a:t>подтверждающих документов</a:t>
            </a:r>
            <a:r>
              <a:rPr lang="ru-RU" sz="2000" dirty="0">
                <a:latin typeface="Verdana" pitchFamily="34" charset="0"/>
                <a:ea typeface="Verdana" pitchFamily="34" charset="0"/>
                <a:cs typeface="Verdana" pitchFamily="34" charset="0"/>
              </a:rPr>
              <a:t>. </a:t>
            </a:r>
          </a:p>
          <a:p>
            <a:pPr marL="0" indent="0" algn="just">
              <a:spcBef>
                <a:spcPts val="0"/>
              </a:spcBef>
              <a:buNone/>
            </a:pPr>
            <a:endParaRPr lang="ru-RU" sz="2000" dirty="0">
              <a:latin typeface="Verdana" pitchFamily="34" charset="0"/>
              <a:ea typeface="Verdana" pitchFamily="34" charset="0"/>
              <a:cs typeface="Verdana" pitchFamily="34" charset="0"/>
            </a:endParaRPr>
          </a:p>
          <a:p>
            <a:pPr marL="0" indent="0" algn="just">
              <a:spcBef>
                <a:spcPts val="0"/>
              </a:spcBef>
            </a:pPr>
            <a:r>
              <a:rPr lang="ru-RU" sz="2000" b="1" dirty="0">
                <a:solidFill>
                  <a:srgbClr val="FF0000"/>
                </a:solidFill>
                <a:latin typeface="Verdana" pitchFamily="34" charset="0"/>
                <a:ea typeface="Verdana" pitchFamily="34" charset="0"/>
                <a:cs typeface="Verdana" pitchFamily="34" charset="0"/>
              </a:rPr>
              <a:t>При смене паспорта</a:t>
            </a:r>
            <a:r>
              <a:rPr lang="ru-RU" sz="2000" b="1" dirty="0">
                <a:latin typeface="Verdana" pitchFamily="34" charset="0"/>
                <a:ea typeface="Verdana" pitchFamily="34" charset="0"/>
                <a:cs typeface="Verdana" pitchFamily="34" charset="0"/>
              </a:rPr>
              <a:t> </a:t>
            </a:r>
            <a:r>
              <a:rPr lang="ru-RU" sz="2000" b="1" dirty="0">
                <a:solidFill>
                  <a:srgbClr val="FF0000"/>
                </a:solidFill>
                <a:latin typeface="Verdana" pitchFamily="34" charset="0"/>
                <a:ea typeface="Verdana" pitchFamily="34" charset="0"/>
                <a:cs typeface="Verdana" pitchFamily="34" charset="0"/>
              </a:rPr>
              <a:t>необходимо приложить </a:t>
            </a:r>
          </a:p>
          <a:p>
            <a:pPr marL="0" indent="0" algn="just">
              <a:spcBef>
                <a:spcPts val="0"/>
              </a:spcBef>
              <a:buNone/>
            </a:pPr>
            <a:r>
              <a:rPr lang="ru-RU" sz="2000" b="1" dirty="0">
                <a:solidFill>
                  <a:srgbClr val="FF0000"/>
                </a:solidFill>
                <a:latin typeface="Verdana" pitchFamily="34" charset="0"/>
                <a:ea typeface="Verdana" pitchFamily="34" charset="0"/>
                <a:cs typeface="Verdana" pitchFamily="34" charset="0"/>
              </a:rPr>
              <a:t>  </a:t>
            </a:r>
            <a:r>
              <a:rPr lang="ru-RU" sz="2000" b="1" u="sng" dirty="0">
                <a:solidFill>
                  <a:srgbClr val="FF0000"/>
                </a:solidFill>
                <a:latin typeface="Verdana" pitchFamily="34" charset="0"/>
                <a:ea typeface="Verdana" pitchFamily="34" charset="0"/>
                <a:cs typeface="Verdana" pitchFamily="34" charset="0"/>
              </a:rPr>
              <a:t>копию страницы с данными  о ранее выданных </a:t>
            </a:r>
          </a:p>
          <a:p>
            <a:pPr marL="0" indent="0" algn="just">
              <a:spcBef>
                <a:spcPts val="0"/>
              </a:spcBef>
              <a:buNone/>
            </a:pPr>
            <a:r>
              <a:rPr lang="ru-RU" sz="2000" b="1" dirty="0">
                <a:solidFill>
                  <a:srgbClr val="FF0000"/>
                </a:solidFill>
                <a:latin typeface="Verdana" pitchFamily="34" charset="0"/>
                <a:ea typeface="Verdana" pitchFamily="34" charset="0"/>
                <a:cs typeface="Verdana" pitchFamily="34" charset="0"/>
              </a:rPr>
              <a:t>  </a:t>
            </a:r>
            <a:r>
              <a:rPr lang="ru-RU" sz="2000" b="1" u="sng" dirty="0">
                <a:solidFill>
                  <a:srgbClr val="FF0000"/>
                </a:solidFill>
                <a:latin typeface="Verdana" pitchFamily="34" charset="0"/>
                <a:ea typeface="Verdana" pitchFamily="34" charset="0"/>
                <a:cs typeface="Verdana" pitchFamily="34" charset="0"/>
              </a:rPr>
              <a:t>паспортов</a:t>
            </a:r>
            <a:r>
              <a:rPr lang="ru-RU" sz="2000" dirty="0">
                <a:solidFill>
                  <a:srgbClr val="FF0000"/>
                </a:solidFill>
                <a:latin typeface="Verdana" pitchFamily="34" charset="0"/>
                <a:ea typeface="Verdana" pitchFamily="34" charset="0"/>
                <a:cs typeface="Verdana" pitchFamily="34" charset="0"/>
              </a:rPr>
              <a:t>! </a:t>
            </a:r>
            <a:endParaRPr lang="ru-RU"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732" y="4411717"/>
            <a:ext cx="1503736" cy="219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25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2262" y="388883"/>
            <a:ext cx="10222350" cy="5522339"/>
          </a:xfrm>
        </p:spPr>
        <p:txBody>
          <a:bodyPr/>
          <a:lstStyle/>
          <a:p>
            <a:pPr marL="0" indent="0">
              <a:buNone/>
            </a:pPr>
            <a:endParaRPr lang="ru-RU" dirty="0"/>
          </a:p>
        </p:txBody>
      </p:sp>
      <p:pic>
        <p:nvPicPr>
          <p:cNvPr id="2050"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077" y="462707"/>
            <a:ext cx="9765758" cy="5464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2013" y="1817784"/>
            <a:ext cx="1277957" cy="738664"/>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Иванов   Иван Иванович</a:t>
            </a:r>
          </a:p>
        </p:txBody>
      </p:sp>
      <p:sp>
        <p:nvSpPr>
          <p:cNvPr id="9" name="TextBox 8"/>
          <p:cNvSpPr txBox="1"/>
          <p:nvPr/>
        </p:nvSpPr>
        <p:spPr>
          <a:xfrm>
            <a:off x="4329629" y="1916935"/>
            <a:ext cx="826265" cy="307777"/>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66 22</a:t>
            </a:r>
          </a:p>
        </p:txBody>
      </p:sp>
      <p:sp>
        <p:nvSpPr>
          <p:cNvPr id="10" name="TextBox 9"/>
          <p:cNvSpPr txBox="1"/>
          <p:nvPr/>
        </p:nvSpPr>
        <p:spPr>
          <a:xfrm>
            <a:off x="5155894" y="1916935"/>
            <a:ext cx="947451" cy="307777"/>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123456</a:t>
            </a:r>
          </a:p>
        </p:txBody>
      </p:sp>
      <p:sp>
        <p:nvSpPr>
          <p:cNvPr id="11" name="TextBox 10"/>
          <p:cNvSpPr txBox="1"/>
          <p:nvPr/>
        </p:nvSpPr>
        <p:spPr>
          <a:xfrm>
            <a:off x="8416887" y="1916935"/>
            <a:ext cx="892366" cy="307777"/>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66 23</a:t>
            </a:r>
          </a:p>
        </p:txBody>
      </p:sp>
    </p:spTree>
    <p:extLst>
      <p:ext uri="{BB962C8B-B14F-4D97-AF65-F5344CB8AC3E}">
        <p14:creationId xmlns:p14="http://schemas.microsoft.com/office/powerpoint/2010/main" val="3900794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963" y="309785"/>
            <a:ext cx="10447282" cy="637131"/>
          </a:xfrm>
        </p:spPr>
        <p:txBody>
          <a:bodyPr>
            <a:normAutofit/>
          </a:bodyPr>
          <a:lstStyle/>
          <a:p>
            <a:r>
              <a:rPr lang="ru-RU" sz="3200" b="1" dirty="0">
                <a:solidFill>
                  <a:schemeClr val="accent3">
                    <a:lumMod val="50000"/>
                  </a:schemeClr>
                </a:solidFill>
              </a:rPr>
              <a:t>Комплектация бланков для передачи в ОГАУ СРЦОКО</a:t>
            </a:r>
            <a:endParaRPr lang="ru-RU" sz="3200" dirty="0">
              <a:solidFill>
                <a:schemeClr val="accent3">
                  <a:lumMod val="50000"/>
                </a:schemeClr>
              </a:solidFill>
            </a:endParaRPr>
          </a:p>
        </p:txBody>
      </p:sp>
      <p:sp>
        <p:nvSpPr>
          <p:cNvPr id="3" name="Объект 2"/>
          <p:cNvSpPr>
            <a:spLocks noGrp="1"/>
          </p:cNvSpPr>
          <p:nvPr>
            <p:ph idx="1"/>
          </p:nvPr>
        </p:nvSpPr>
        <p:spPr>
          <a:xfrm>
            <a:off x="1512944" y="894488"/>
            <a:ext cx="6173731" cy="5174295"/>
          </a:xfrm>
        </p:spPr>
        <p:txBody>
          <a:bodyPr>
            <a:normAutofit fontScale="92500" lnSpcReduction="10000"/>
          </a:bodyPr>
          <a:lstStyle/>
          <a:p>
            <a:pPr marL="0" indent="0" algn="ctr">
              <a:buNone/>
            </a:pPr>
            <a:r>
              <a:rPr lang="ru-RU" sz="1800" dirty="0">
                <a:latin typeface="Verdana" pitchFamily="34" charset="0"/>
                <a:ea typeface="Verdana" pitchFamily="34" charset="0"/>
                <a:cs typeface="Verdana" pitchFamily="34" charset="0"/>
              </a:rPr>
              <a:t>Бланки участников собираются </a:t>
            </a:r>
          </a:p>
          <a:p>
            <a:pPr marL="0" indent="0" algn="ctr">
              <a:buNone/>
            </a:pPr>
            <a:r>
              <a:rPr lang="ru-RU" sz="1800" b="1" u="sng" dirty="0">
                <a:solidFill>
                  <a:srgbClr val="FF0000"/>
                </a:solidFill>
                <a:latin typeface="Verdana" pitchFamily="34" charset="0"/>
                <a:ea typeface="Verdana" pitchFamily="34" charset="0"/>
                <a:cs typeface="Verdana" pitchFamily="34" charset="0"/>
              </a:rPr>
              <a:t>по учебным кабинетам </a:t>
            </a:r>
            <a:r>
              <a:rPr lang="ru-RU" sz="1800" dirty="0">
                <a:latin typeface="Verdana" pitchFamily="34" charset="0"/>
                <a:ea typeface="Verdana" pitchFamily="34" charset="0"/>
                <a:cs typeface="Verdana" pitchFamily="34" charset="0"/>
              </a:rPr>
              <a:t>в следующем порядке:</a:t>
            </a:r>
          </a:p>
          <a:p>
            <a:pPr marL="0" indent="0" algn="ctr">
              <a:buNone/>
            </a:pPr>
            <a:endParaRPr lang="ru-RU" sz="1800" dirty="0">
              <a:latin typeface="Verdana" pitchFamily="34" charset="0"/>
              <a:ea typeface="Verdana" pitchFamily="34" charset="0"/>
              <a:cs typeface="Verdana" pitchFamily="34" charset="0"/>
            </a:endParaRPr>
          </a:p>
          <a:p>
            <a:pPr marL="0" indent="0">
              <a:buNone/>
            </a:pPr>
            <a:r>
              <a:rPr lang="ru-RU" b="1" u="sng" dirty="0">
                <a:latin typeface="Verdana" pitchFamily="34" charset="0"/>
                <a:ea typeface="Verdana" pitchFamily="34" charset="0"/>
                <a:cs typeface="Verdana" pitchFamily="34" charset="0"/>
              </a:rPr>
              <a:t>Учебный кабинет №1:</a:t>
            </a:r>
          </a:p>
          <a:p>
            <a:pPr marL="0" indent="0">
              <a:buNone/>
            </a:pPr>
            <a:endParaRPr lang="ru-RU" sz="1500" dirty="0">
              <a:latin typeface="Verdana" pitchFamily="34" charset="0"/>
              <a:ea typeface="Verdana" pitchFamily="34" charset="0"/>
              <a:cs typeface="Verdana" pitchFamily="34" charset="0"/>
            </a:endParaRPr>
          </a:p>
          <a:p>
            <a:pPr marL="0" indent="0">
              <a:buNone/>
            </a:pPr>
            <a:r>
              <a:rPr lang="ru-RU" sz="1800" dirty="0">
                <a:latin typeface="Verdana" pitchFamily="34" charset="0"/>
                <a:ea typeface="Verdana" pitchFamily="34" charset="0"/>
                <a:cs typeface="Verdana" pitchFamily="34" charset="0"/>
              </a:rPr>
              <a:t>1. Бланк регистрации участника 1;</a:t>
            </a:r>
          </a:p>
          <a:p>
            <a:pPr marL="0" indent="0">
              <a:buNone/>
            </a:pPr>
            <a:r>
              <a:rPr lang="ru-RU" sz="1800" dirty="0">
                <a:latin typeface="Verdana" pitchFamily="34" charset="0"/>
                <a:ea typeface="Verdana" pitchFamily="34" charset="0"/>
                <a:cs typeface="Verdana" pitchFamily="34" charset="0"/>
              </a:rPr>
              <a:t>2. Бланк записи Лист № 1 участника 1;</a:t>
            </a:r>
          </a:p>
          <a:p>
            <a:pPr marL="0" indent="0">
              <a:buNone/>
            </a:pPr>
            <a:r>
              <a:rPr lang="ru-RU" sz="1800" dirty="0">
                <a:latin typeface="Verdana" pitchFamily="34" charset="0"/>
                <a:ea typeface="Verdana" pitchFamily="34" charset="0"/>
                <a:cs typeface="Verdana" pitchFamily="34" charset="0"/>
              </a:rPr>
              <a:t>3. Бланк записи Лист № 2 участника 1;</a:t>
            </a:r>
          </a:p>
          <a:p>
            <a:pPr marL="0" indent="0">
              <a:buNone/>
            </a:pPr>
            <a:r>
              <a:rPr lang="ru-RU" sz="1800" dirty="0">
                <a:latin typeface="Verdana" pitchFamily="34" charset="0"/>
                <a:ea typeface="Verdana" pitchFamily="34" charset="0"/>
                <a:cs typeface="Verdana" pitchFamily="34" charset="0"/>
              </a:rPr>
              <a:t>4. Дополнительный бланк записи Лист № 3 </a:t>
            </a:r>
          </a:p>
          <a:p>
            <a:pPr marL="0" indent="0">
              <a:buNone/>
            </a:pPr>
            <a:r>
              <a:rPr lang="ru-RU" sz="1800" dirty="0">
                <a:latin typeface="Verdana" pitchFamily="34" charset="0"/>
                <a:ea typeface="Verdana" pitchFamily="34" charset="0"/>
                <a:cs typeface="Verdana" pitchFamily="34" charset="0"/>
              </a:rPr>
              <a:t>    участника 1 (при наличии).</a:t>
            </a:r>
          </a:p>
          <a:p>
            <a:pPr marL="0" indent="0">
              <a:buNone/>
            </a:pPr>
            <a:r>
              <a:rPr lang="ru-RU" sz="1800" dirty="0">
                <a:latin typeface="Verdana" pitchFamily="34" charset="0"/>
                <a:ea typeface="Verdana" pitchFamily="34" charset="0"/>
                <a:cs typeface="Verdana" pitchFamily="34" charset="0"/>
              </a:rPr>
              <a:t>5. Бланк регистрации участника 2;</a:t>
            </a:r>
          </a:p>
          <a:p>
            <a:pPr marL="0" indent="0">
              <a:buNone/>
            </a:pPr>
            <a:r>
              <a:rPr lang="ru-RU" sz="1800" dirty="0">
                <a:latin typeface="Verdana" pitchFamily="34" charset="0"/>
                <a:ea typeface="Verdana" pitchFamily="34" charset="0"/>
                <a:cs typeface="Verdana" pitchFamily="34" charset="0"/>
              </a:rPr>
              <a:t>6. Бланк записи Лист № 1 участника 2;</a:t>
            </a:r>
          </a:p>
          <a:p>
            <a:pPr marL="0" indent="0">
              <a:buNone/>
            </a:pPr>
            <a:r>
              <a:rPr lang="ru-RU" sz="1800" dirty="0">
                <a:latin typeface="Verdana" pitchFamily="34" charset="0"/>
                <a:ea typeface="Verdana" pitchFamily="34" charset="0"/>
                <a:cs typeface="Verdana" pitchFamily="34" charset="0"/>
              </a:rPr>
              <a:t>7. Бланк записи Лист № 2 участника 2;</a:t>
            </a:r>
          </a:p>
          <a:p>
            <a:pPr marL="0" indent="0">
              <a:buNone/>
            </a:pPr>
            <a:r>
              <a:rPr lang="ru-RU" sz="1800" dirty="0">
                <a:latin typeface="Verdana" pitchFamily="34" charset="0"/>
                <a:ea typeface="Verdana" pitchFamily="34" charset="0"/>
                <a:cs typeface="Verdana" pitchFamily="34" charset="0"/>
              </a:rPr>
              <a:t>8. Дополнительный бланк записи Лист № 3</a:t>
            </a:r>
          </a:p>
          <a:p>
            <a:pPr marL="0" indent="0">
              <a:buNone/>
            </a:pPr>
            <a:r>
              <a:rPr lang="ru-RU" sz="1800" dirty="0">
                <a:latin typeface="Verdana" pitchFamily="34" charset="0"/>
                <a:ea typeface="Verdana" pitchFamily="34" charset="0"/>
                <a:cs typeface="Verdana" pitchFamily="34" charset="0"/>
              </a:rPr>
              <a:t>    участника 2 (при наличии).</a:t>
            </a:r>
          </a:p>
          <a:p>
            <a:pPr marL="0" indent="0">
              <a:buNone/>
            </a:pPr>
            <a:r>
              <a:rPr lang="ru-RU" sz="1800" dirty="0">
                <a:latin typeface="Verdana" pitchFamily="34" charset="0"/>
                <a:ea typeface="Verdana" pitchFamily="34" charset="0"/>
                <a:cs typeface="Verdana" pitchFamily="34" charset="0"/>
              </a:rPr>
              <a:t>   и т.д.</a:t>
            </a:r>
            <a:endParaRPr lang="ru-RU" sz="4000" dirty="0"/>
          </a:p>
        </p:txBody>
      </p:sp>
      <p:pic>
        <p:nvPicPr>
          <p:cNvPr id="12290" name="Picture 2" descr="C:\Users\Елена\Desktop\Снимок.PNG"/>
          <p:cNvPicPr>
            <a:picLocks noChangeAspect="1" noChangeArrowheads="1"/>
          </p:cNvPicPr>
          <p:nvPr/>
        </p:nvPicPr>
        <p:blipFill rotWithShape="1">
          <a:blip r:embed="rId2">
            <a:extLst>
              <a:ext uri="{28A0092B-C50C-407E-A947-70E740481C1C}">
                <a14:useLocalDpi xmlns:a14="http://schemas.microsoft.com/office/drawing/2010/main" val="0"/>
              </a:ext>
            </a:extLst>
          </a:blip>
          <a:srcRect l="26709"/>
          <a:stretch/>
        </p:blipFill>
        <p:spPr bwMode="auto">
          <a:xfrm>
            <a:off x="7858124" y="930700"/>
            <a:ext cx="3830881" cy="5706365"/>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8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0059" y="366935"/>
            <a:ext cx="9717853" cy="658152"/>
          </a:xfrm>
        </p:spPr>
        <p:txBody>
          <a:bodyPr>
            <a:normAutofit/>
          </a:bodyPr>
          <a:lstStyle/>
          <a:p>
            <a:r>
              <a:rPr lang="ru-RU" sz="3200" b="1" dirty="0">
                <a:solidFill>
                  <a:schemeClr val="accent3">
                    <a:lumMod val="50000"/>
                  </a:schemeClr>
                </a:solidFill>
              </a:rPr>
              <a:t>Передача материалов ИС (И) в ОГАУ СРЦОКО</a:t>
            </a:r>
            <a:endParaRPr lang="ru-RU" sz="3200" dirty="0">
              <a:solidFill>
                <a:schemeClr val="accent3">
                  <a:lumMod val="50000"/>
                </a:schemeClr>
              </a:solidFill>
            </a:endParaRPr>
          </a:p>
        </p:txBody>
      </p:sp>
      <p:sp>
        <p:nvSpPr>
          <p:cNvPr id="3" name="Объект 2"/>
          <p:cNvSpPr>
            <a:spLocks noGrp="1"/>
          </p:cNvSpPr>
          <p:nvPr>
            <p:ph idx="1"/>
          </p:nvPr>
        </p:nvSpPr>
        <p:spPr>
          <a:xfrm>
            <a:off x="1797269" y="1240221"/>
            <a:ext cx="9707343" cy="4671001"/>
          </a:xfrm>
        </p:spPr>
        <p:txBody>
          <a:bodyPr>
            <a:normAutofit/>
          </a:bodyPr>
          <a:lstStyle/>
          <a:p>
            <a:pPr algn="ctr"/>
            <a:r>
              <a:rPr lang="ru-RU" sz="2400" b="1" u="sng" dirty="0">
                <a:solidFill>
                  <a:srgbClr val="FF0000"/>
                </a:solidFill>
                <a:latin typeface="Verdana" pitchFamily="34" charset="0"/>
                <a:ea typeface="Verdana" pitchFamily="34" charset="0"/>
                <a:cs typeface="Verdana" pitchFamily="34" charset="0"/>
              </a:rPr>
              <a:t>Комплекты</a:t>
            </a:r>
            <a:r>
              <a:rPr lang="ru-RU" sz="2400" u="sng" dirty="0">
                <a:solidFill>
                  <a:srgbClr val="FF0000"/>
                </a:solidFill>
                <a:latin typeface="Verdana" pitchFamily="34" charset="0"/>
                <a:ea typeface="Verdana" pitchFamily="34" charset="0"/>
                <a:cs typeface="Verdana" pitchFamily="34" charset="0"/>
              </a:rPr>
              <a:t> </a:t>
            </a:r>
            <a:r>
              <a:rPr lang="ru-RU" sz="2400" b="1" u="sng" dirty="0">
                <a:solidFill>
                  <a:srgbClr val="FF0000"/>
                </a:solidFill>
                <a:latin typeface="Verdana" pitchFamily="34" charset="0"/>
                <a:ea typeface="Verdana" pitchFamily="34" charset="0"/>
                <a:cs typeface="Verdana" pitchFamily="34" charset="0"/>
              </a:rPr>
              <a:t>ОРИГИНАЛОВ</a:t>
            </a:r>
            <a:r>
              <a:rPr lang="ru-RU" sz="2400" dirty="0">
                <a:latin typeface="Verdana" pitchFamily="34" charset="0"/>
                <a:ea typeface="Verdana" pitchFamily="34" charset="0"/>
                <a:cs typeface="Verdana" pitchFamily="34" charset="0"/>
              </a:rPr>
              <a:t> бланков итогового сочинения (изложения) с внесенными в них результатами проверки </a:t>
            </a:r>
            <a:r>
              <a:rPr lang="ru-RU" sz="2400" u="sng" dirty="0">
                <a:latin typeface="Verdana" pitchFamily="34" charset="0"/>
                <a:ea typeface="Verdana" pitchFamily="34" charset="0"/>
                <a:cs typeface="Verdana" pitchFamily="34" charset="0"/>
              </a:rPr>
              <a:t>в запечатанном виде </a:t>
            </a:r>
          </a:p>
          <a:p>
            <a:pPr marL="82296" indent="0" algn="ctr">
              <a:buNone/>
            </a:pPr>
            <a:r>
              <a:rPr lang="ru-RU" sz="2400" dirty="0">
                <a:latin typeface="Verdana" pitchFamily="34" charset="0"/>
                <a:ea typeface="Verdana" pitchFamily="34" charset="0"/>
                <a:cs typeface="Verdana" pitchFamily="34" charset="0"/>
              </a:rPr>
              <a:t>и </a:t>
            </a:r>
            <a:r>
              <a:rPr lang="ru-RU" sz="2400" b="1" u="sng" dirty="0">
                <a:solidFill>
                  <a:srgbClr val="FF0000"/>
                </a:solidFill>
                <a:latin typeface="Verdana" pitchFamily="34" charset="0"/>
                <a:ea typeface="Verdana" pitchFamily="34" charset="0"/>
                <a:cs typeface="Verdana" pitchFamily="34" charset="0"/>
              </a:rPr>
              <a:t>отчётные формы </a:t>
            </a:r>
            <a:r>
              <a:rPr lang="ru-RU" sz="2400" dirty="0">
                <a:latin typeface="Verdana" pitchFamily="34" charset="0"/>
                <a:ea typeface="Verdana" pitchFamily="34" charset="0"/>
                <a:cs typeface="Verdana" pitchFamily="34" charset="0"/>
              </a:rPr>
              <a:t>передаются </a:t>
            </a:r>
          </a:p>
          <a:p>
            <a:pPr marL="0" indent="0" algn="ctr">
              <a:buNone/>
            </a:pPr>
            <a:r>
              <a:rPr lang="ru-RU" sz="2400" dirty="0">
                <a:latin typeface="Verdana" pitchFamily="34" charset="0"/>
                <a:ea typeface="Verdana" pitchFamily="34" charset="0"/>
                <a:cs typeface="Verdana" pitchFamily="34" charset="0"/>
              </a:rPr>
              <a:t>    </a:t>
            </a:r>
            <a:r>
              <a:rPr lang="ru-RU" sz="2400" b="1" u="sng" dirty="0">
                <a:latin typeface="Verdana" pitchFamily="34" charset="0"/>
                <a:ea typeface="Verdana" pitchFamily="34" charset="0"/>
                <a:cs typeface="Verdana" pitchFamily="34" charset="0"/>
              </a:rPr>
              <a:t>ОТВЕТСТВЕННЫМ ЛИЦОМ</a:t>
            </a:r>
            <a:r>
              <a:rPr lang="ru-RU" sz="2400" b="1" dirty="0">
                <a:latin typeface="Verdana" pitchFamily="34" charset="0"/>
                <a:ea typeface="Verdana" pitchFamily="34" charset="0"/>
                <a:cs typeface="Verdana" pitchFamily="34" charset="0"/>
              </a:rPr>
              <a:t> </a:t>
            </a:r>
            <a:r>
              <a:rPr lang="ru-RU" sz="2400" dirty="0">
                <a:latin typeface="Verdana" pitchFamily="34" charset="0"/>
                <a:ea typeface="Verdana" pitchFamily="34" charset="0"/>
                <a:cs typeface="Verdana" pitchFamily="34" charset="0"/>
              </a:rPr>
              <a:t>в ОГАУ СРЦОКО </a:t>
            </a:r>
          </a:p>
          <a:p>
            <a:pPr marL="0" indent="0" algn="ctr">
              <a:buNone/>
            </a:pPr>
            <a:r>
              <a:rPr lang="ru-RU" sz="2400" dirty="0">
                <a:latin typeface="Verdana" pitchFamily="34" charset="0"/>
                <a:ea typeface="Verdana" pitchFamily="34" charset="0"/>
                <a:cs typeface="Verdana" pitchFamily="34" charset="0"/>
              </a:rPr>
              <a:t>    </a:t>
            </a:r>
            <a:r>
              <a:rPr lang="ru-RU" sz="2400" u="sng" dirty="0">
                <a:latin typeface="Verdana" pitchFamily="34" charset="0"/>
                <a:ea typeface="Verdana" pitchFamily="34" charset="0"/>
                <a:cs typeface="Verdana" pitchFamily="34" charset="0"/>
              </a:rPr>
              <a:t>не позднее </a:t>
            </a:r>
            <a:r>
              <a:rPr lang="ru-RU" sz="2400" b="1" u="sng" dirty="0">
                <a:latin typeface="Verdana" pitchFamily="34" charset="0"/>
                <a:ea typeface="Verdana" pitchFamily="34" charset="0"/>
                <a:cs typeface="Verdana" pitchFamily="34" charset="0"/>
              </a:rPr>
              <a:t>05 декабря 2025 года</a:t>
            </a:r>
            <a:r>
              <a:rPr lang="ru-RU" sz="2400" dirty="0">
                <a:latin typeface="Verdana" pitchFamily="34" charset="0"/>
                <a:ea typeface="Verdana" pitchFamily="34" charset="0"/>
                <a:cs typeface="Verdana" pitchFamily="34" charset="0"/>
              </a:rPr>
              <a:t>!</a:t>
            </a:r>
          </a:p>
          <a:p>
            <a:pPr marL="82296" indent="0" algn="ctr">
              <a:buNone/>
            </a:pPr>
            <a:endParaRPr lang="ru-RU" dirty="0">
              <a:latin typeface="Verdana" pitchFamily="34" charset="0"/>
              <a:ea typeface="Verdana" pitchFamily="34" charset="0"/>
              <a:cs typeface="Verdana" pitchFamily="34" charset="0"/>
            </a:endParaRPr>
          </a:p>
          <a:p>
            <a:pPr marL="82296" indent="0" algn="ctr">
              <a:buNone/>
            </a:pPr>
            <a:r>
              <a:rPr lang="ru-RU" sz="2000" u="sng" dirty="0">
                <a:latin typeface="Verdana" pitchFamily="34" charset="0"/>
                <a:ea typeface="Verdana" pitchFamily="34" charset="0"/>
                <a:cs typeface="Verdana" pitchFamily="34" charset="0"/>
              </a:rPr>
              <a:t>Передача бланков итогового сочинения (изложения) из ОГАУ СРЦОКО в ОО </a:t>
            </a:r>
            <a:r>
              <a:rPr lang="ru-RU" sz="2000" dirty="0">
                <a:latin typeface="Verdana" pitchFamily="34" charset="0"/>
                <a:ea typeface="Verdana" pitchFamily="34" charset="0"/>
                <a:cs typeface="Verdana" pitchFamily="34" charset="0"/>
              </a:rPr>
              <a:t>осуществляется с </a:t>
            </a:r>
            <a:r>
              <a:rPr lang="ru-RU" sz="2000" dirty="0" smtClean="0">
                <a:latin typeface="Verdana" pitchFamily="34" charset="0"/>
                <a:ea typeface="Verdana" pitchFamily="34" charset="0"/>
                <a:cs typeface="Verdana" pitchFamily="34" charset="0"/>
              </a:rPr>
              <a:t>22.12.2025 </a:t>
            </a:r>
            <a:r>
              <a:rPr lang="ru-RU" sz="2000" dirty="0">
                <a:latin typeface="Verdana" pitchFamily="34" charset="0"/>
                <a:ea typeface="Verdana" pitchFamily="34" charset="0"/>
                <a:cs typeface="Verdana" pitchFamily="34" charset="0"/>
              </a:rPr>
              <a:t>лицам, </a:t>
            </a:r>
            <a:r>
              <a:rPr lang="ru-RU" sz="2000" u="sng" dirty="0">
                <a:latin typeface="Verdana" pitchFamily="34" charset="0"/>
                <a:ea typeface="Verdana" pitchFamily="34" charset="0"/>
                <a:cs typeface="Verdana" pitchFamily="34" charset="0"/>
              </a:rPr>
              <a:t>ответственным</a:t>
            </a:r>
            <a:r>
              <a:rPr lang="ru-RU" sz="2000" dirty="0">
                <a:latin typeface="Verdana" pitchFamily="34" charset="0"/>
                <a:ea typeface="Verdana" pitchFamily="34" charset="0"/>
                <a:cs typeface="Verdana" pitchFamily="34" charset="0"/>
              </a:rPr>
              <a:t> за проведение итогового сочинения (изложения).</a:t>
            </a:r>
          </a:p>
        </p:txBody>
      </p:sp>
    </p:spTree>
    <p:extLst>
      <p:ext uri="{BB962C8B-B14F-4D97-AF65-F5344CB8AC3E}">
        <p14:creationId xmlns:p14="http://schemas.microsoft.com/office/powerpoint/2010/main" val="2448885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4FD0068-341A-4074-9A56-122FAE8BC173}"/>
              </a:ext>
            </a:extLst>
          </p:cNvPr>
          <p:cNvSpPr>
            <a:spLocks noGrp="1"/>
          </p:cNvSpPr>
          <p:nvPr>
            <p:ph type="title"/>
          </p:nvPr>
        </p:nvSpPr>
        <p:spPr>
          <a:xfrm>
            <a:off x="1464364" y="171450"/>
            <a:ext cx="10727636" cy="1066800"/>
          </a:xfrm>
        </p:spPr>
        <p:txBody>
          <a:bodyPr>
            <a:normAutofit/>
          </a:bodyPr>
          <a:lstStyle/>
          <a:p>
            <a:r>
              <a:rPr lang="ru-RU" sz="3600" b="1" u="sng" dirty="0">
                <a:solidFill>
                  <a:schemeClr val="accent3">
                    <a:lumMod val="50000"/>
                  </a:schemeClr>
                </a:solidFill>
                <a:latin typeface="Verdana" panose="020B0604030504040204" pitchFamily="34" charset="0"/>
                <a:ea typeface="Verdana" panose="020B0604030504040204" pitchFamily="34" charset="0"/>
              </a:rPr>
              <a:t>Повторный допуск к написанию ИС (И)</a:t>
            </a:r>
            <a:endParaRPr lang="ru-RU" sz="3600" dirty="0">
              <a:solidFill>
                <a:schemeClr val="accent3">
                  <a:lumMod val="50000"/>
                </a:schemeClr>
              </a:solidFill>
              <a:latin typeface="Verdana" panose="020B0604030504040204" pitchFamily="34" charset="0"/>
              <a:ea typeface="Verdana" panose="020B0604030504040204" pitchFamily="34" charset="0"/>
            </a:endParaRPr>
          </a:p>
        </p:txBody>
      </p:sp>
      <p:sp>
        <p:nvSpPr>
          <p:cNvPr id="3" name="Объект 2">
            <a:extLst>
              <a:ext uri="{FF2B5EF4-FFF2-40B4-BE49-F238E27FC236}">
                <a16:creationId xmlns="" xmlns:a16="http://schemas.microsoft.com/office/drawing/2014/main" id="{14BB9609-A3C7-4F42-9F6A-7B865D1C302A}"/>
              </a:ext>
            </a:extLst>
          </p:cNvPr>
          <p:cNvSpPr>
            <a:spLocks noGrp="1"/>
          </p:cNvSpPr>
          <p:nvPr>
            <p:ph idx="1"/>
          </p:nvPr>
        </p:nvSpPr>
        <p:spPr>
          <a:xfrm>
            <a:off x="1473888" y="1152525"/>
            <a:ext cx="10337111" cy="4834897"/>
          </a:xfrm>
        </p:spPr>
        <p:txBody>
          <a:bodyPr>
            <a:normAutofit fontScale="25000" lnSpcReduction="20000"/>
          </a:bodyPr>
          <a:lstStyle/>
          <a:p>
            <a:pPr marL="82296" indent="0" algn="ctr">
              <a:buNone/>
            </a:pPr>
            <a:r>
              <a:rPr lang="ru-RU" sz="8600" dirty="0">
                <a:latin typeface="Verdana" panose="020B0604030504040204" pitchFamily="34" charset="0"/>
                <a:ea typeface="Verdana" panose="020B0604030504040204" pitchFamily="34" charset="0"/>
              </a:rPr>
              <a:t>Повторно к написанию ИС (И) в текущем учебном году в дополнительные даты (в первую среду февраля – </a:t>
            </a:r>
            <a:r>
              <a:rPr lang="ru-RU" sz="8600" b="1" dirty="0">
                <a:latin typeface="Verdana" panose="020B0604030504040204" pitchFamily="34" charset="0"/>
                <a:ea typeface="Verdana" panose="020B0604030504040204" pitchFamily="34" charset="0"/>
              </a:rPr>
              <a:t>04.02.2026</a:t>
            </a:r>
            <a:r>
              <a:rPr lang="ru-RU" sz="8600" b="1" dirty="0">
                <a:solidFill>
                  <a:srgbClr val="FF0000"/>
                </a:solidFill>
                <a:latin typeface="Verdana" panose="020B0604030504040204" pitchFamily="34" charset="0"/>
                <a:ea typeface="Verdana" panose="020B0604030504040204" pitchFamily="34" charset="0"/>
              </a:rPr>
              <a:t> </a:t>
            </a:r>
            <a:r>
              <a:rPr lang="ru-RU" sz="8600" dirty="0">
                <a:latin typeface="Verdana" panose="020B0604030504040204" pitchFamily="34" charset="0"/>
                <a:ea typeface="Verdana" panose="020B0604030504040204" pitchFamily="34" charset="0"/>
              </a:rPr>
              <a:t>и вторую среду апреля – </a:t>
            </a:r>
            <a:r>
              <a:rPr lang="ru-RU" sz="8600" b="1" dirty="0">
                <a:latin typeface="Verdana" panose="020B0604030504040204" pitchFamily="34" charset="0"/>
                <a:ea typeface="Verdana" panose="020B0604030504040204" pitchFamily="34" charset="0"/>
              </a:rPr>
              <a:t>08.04.2026</a:t>
            </a:r>
            <a:r>
              <a:rPr lang="ru-RU" sz="8600" dirty="0">
                <a:latin typeface="Verdana" panose="020B0604030504040204" pitchFamily="34" charset="0"/>
                <a:ea typeface="Verdana" panose="020B0604030504040204" pitchFamily="34" charset="0"/>
              </a:rPr>
              <a:t>)  допускаются:</a:t>
            </a:r>
            <a:br>
              <a:rPr lang="ru-RU" sz="8600" dirty="0">
                <a:latin typeface="Verdana" panose="020B0604030504040204" pitchFamily="34" charset="0"/>
                <a:ea typeface="Verdana" panose="020B0604030504040204" pitchFamily="34" charset="0"/>
              </a:rPr>
            </a:br>
            <a:endParaRPr lang="ru-RU" sz="8600" dirty="0">
              <a:latin typeface="Verdana" panose="020B0604030504040204" pitchFamily="34" charset="0"/>
              <a:ea typeface="Verdana" panose="020B0604030504040204" pitchFamily="34" charset="0"/>
            </a:endParaRPr>
          </a:p>
          <a:p>
            <a:pPr algn="just"/>
            <a:r>
              <a:rPr lang="ru-RU" sz="8600" b="1" u="sng" dirty="0">
                <a:effectLst/>
                <a:latin typeface="Verdana" panose="020B0604030504040204" pitchFamily="34" charset="0"/>
                <a:ea typeface="Verdana" panose="020B0604030504040204" pitchFamily="34" charset="0"/>
              </a:rPr>
              <a:t>обучающиеся и экстерны</a:t>
            </a:r>
            <a:r>
              <a:rPr lang="ru-RU" sz="8600" dirty="0">
                <a:effectLst/>
                <a:latin typeface="Verdana" panose="020B0604030504040204" pitchFamily="34" charset="0"/>
                <a:ea typeface="Verdana" panose="020B0604030504040204" pitchFamily="34" charset="0"/>
              </a:rPr>
              <a:t>, получившие по итоговому сочинению (изложению) неудовлетворительный результат («незачет»);</a:t>
            </a:r>
          </a:p>
          <a:p>
            <a:pPr algn="just"/>
            <a:r>
              <a:rPr lang="ru-RU" sz="8600" b="1" u="sng" dirty="0">
                <a:effectLst/>
                <a:latin typeface="Verdana" panose="020B0604030504040204" pitchFamily="34" charset="0"/>
                <a:ea typeface="Verdana" panose="020B0604030504040204" pitchFamily="34" charset="0"/>
              </a:rPr>
              <a:t>обучающиеся и экстерны</a:t>
            </a:r>
            <a:r>
              <a:rPr lang="ru-RU" sz="8600" dirty="0">
                <a:effectLst/>
                <a:latin typeface="Verdana" panose="020B0604030504040204" pitchFamily="34" charset="0"/>
                <a:ea typeface="Verdana" panose="020B0604030504040204" pitchFamily="34" charset="0"/>
              </a:rPr>
              <a:t>, удаленные с итогового сочинения (изложения) за нарушения требований, установленных подпунктом 1 п. 28 Порядка проведения ГИА-11;</a:t>
            </a:r>
            <a:endParaRPr lang="ru-RU" sz="8600" dirty="0">
              <a:latin typeface="Verdana" panose="020B0604030504040204" pitchFamily="34" charset="0"/>
              <a:ea typeface="Verdana" panose="020B0604030504040204" pitchFamily="34" charset="0"/>
            </a:endParaRPr>
          </a:p>
          <a:p>
            <a:pPr algn="just"/>
            <a:r>
              <a:rPr lang="ru-RU" sz="8600" b="1" u="sng" dirty="0">
                <a:effectLst/>
                <a:latin typeface="Verdana" panose="020B0604030504040204" pitchFamily="34" charset="0"/>
                <a:ea typeface="Verdana" panose="020B0604030504040204" pitchFamily="34" charset="0"/>
                <a:cs typeface="Times New Roman" panose="02020603050405020304" pitchFamily="18" charset="0"/>
              </a:rPr>
              <a:t>участники итогового сочинения (изложения)</a:t>
            </a:r>
            <a:r>
              <a:rPr lang="ru-RU" sz="8600" dirty="0">
                <a:effectLst/>
                <a:latin typeface="Verdana" panose="020B0604030504040204" pitchFamily="34" charset="0"/>
                <a:ea typeface="Verdana" panose="020B0604030504040204" pitchFamily="34" charset="0"/>
                <a:cs typeface="Times New Roman" panose="02020603050405020304" pitchFamily="18" charset="0"/>
              </a:rPr>
              <a:t>, не явившиеся на ИС (И) по уважительным причинам (болезнь или иные обстоятельства), подтвержденным документально;</a:t>
            </a:r>
          </a:p>
          <a:p>
            <a:pPr algn="just"/>
            <a:r>
              <a:rPr lang="ru-RU" sz="8600" b="1" u="sng" dirty="0">
                <a:effectLst/>
                <a:latin typeface="Verdana" panose="020B0604030504040204" pitchFamily="34" charset="0"/>
                <a:ea typeface="Verdana" panose="020B0604030504040204" pitchFamily="34" charset="0"/>
              </a:rPr>
              <a:t>участники итогового сочинения (изложения)</a:t>
            </a:r>
            <a:r>
              <a:rPr lang="ru-RU" sz="8600" b="1" dirty="0">
                <a:effectLst/>
                <a:latin typeface="Verdana" panose="020B0604030504040204" pitchFamily="34" charset="0"/>
                <a:ea typeface="Verdana" panose="020B0604030504040204" pitchFamily="34" charset="0"/>
              </a:rPr>
              <a:t>, </a:t>
            </a:r>
            <a:r>
              <a:rPr lang="ru-RU" sz="8600" dirty="0">
                <a:effectLst/>
                <a:latin typeface="Verdana" panose="020B0604030504040204" pitchFamily="34" charset="0"/>
                <a:ea typeface="Verdana" panose="020B0604030504040204" pitchFamily="34" charset="0"/>
              </a:rPr>
              <a:t>не завершившие написание ИС (И) по уважительным причинам (болезнь или иные обстоятельства), подтвержденным документально.</a:t>
            </a:r>
            <a:endParaRPr lang="ru-RU" sz="8600" dirty="0">
              <a:effectLst/>
              <a:latin typeface="Verdana" panose="020B0604030504040204" pitchFamily="34" charset="0"/>
              <a:ea typeface="Verdana" panose="020B0604030504040204" pitchFamily="34" charset="0"/>
              <a:cs typeface="Times New Roman" panose="02020603050405020304" pitchFamily="18" charset="0"/>
            </a:endParaRPr>
          </a:p>
          <a:p>
            <a:endParaRPr lang="ru-RU" dirty="0">
              <a:solidFill>
                <a:schemeClr val="accent3">
                  <a:lumMod val="50000"/>
                </a:schemeClr>
              </a:solidFill>
            </a:endParaRPr>
          </a:p>
        </p:txBody>
      </p:sp>
    </p:spTree>
    <p:extLst>
      <p:ext uri="{BB962C8B-B14F-4D97-AF65-F5344CB8AC3E}">
        <p14:creationId xmlns:p14="http://schemas.microsoft.com/office/powerpoint/2010/main" val="1121438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8AC4800-8E24-4E18-ACCF-4C0C53604B33}"/>
              </a:ext>
            </a:extLst>
          </p:cNvPr>
          <p:cNvSpPr>
            <a:spLocks noGrp="1"/>
          </p:cNvSpPr>
          <p:nvPr>
            <p:ph type="title"/>
          </p:nvPr>
        </p:nvSpPr>
        <p:spPr>
          <a:xfrm>
            <a:off x="1522758" y="290735"/>
            <a:ext cx="10431117" cy="727612"/>
          </a:xfrm>
        </p:spPr>
        <p:txBody>
          <a:bodyPr>
            <a:normAutofit/>
          </a:bodyPr>
          <a:lstStyle/>
          <a:p>
            <a:r>
              <a:rPr lang="ru-RU" sz="3600" b="1" dirty="0">
                <a:solidFill>
                  <a:schemeClr val="accent3">
                    <a:lumMod val="50000"/>
                  </a:schemeClr>
                </a:solidFill>
                <a:latin typeface="Verdana" panose="020B0604030504040204" pitchFamily="34" charset="0"/>
                <a:ea typeface="Verdana" panose="020B0604030504040204" pitchFamily="34" charset="0"/>
              </a:rPr>
              <a:t>Ознакомление с результатами ИС (И)</a:t>
            </a:r>
          </a:p>
        </p:txBody>
      </p:sp>
      <p:sp>
        <p:nvSpPr>
          <p:cNvPr id="3" name="Объект 2">
            <a:extLst>
              <a:ext uri="{FF2B5EF4-FFF2-40B4-BE49-F238E27FC236}">
                <a16:creationId xmlns="" xmlns:a16="http://schemas.microsoft.com/office/drawing/2014/main" id="{7E85F637-FDFA-40C8-A63B-1215D04481FF}"/>
              </a:ext>
            </a:extLst>
          </p:cNvPr>
          <p:cNvSpPr>
            <a:spLocks noGrp="1"/>
          </p:cNvSpPr>
          <p:nvPr>
            <p:ph idx="1"/>
          </p:nvPr>
        </p:nvSpPr>
        <p:spPr>
          <a:xfrm>
            <a:off x="1314450" y="961196"/>
            <a:ext cx="10753725" cy="4229929"/>
          </a:xfrm>
        </p:spPr>
        <p:txBody>
          <a:bodyPr>
            <a:noAutofit/>
          </a:bodyPr>
          <a:lstStyle/>
          <a:p>
            <a:r>
              <a:rPr lang="ru-RU" sz="2000" dirty="0">
                <a:latin typeface="Verdana" pitchFamily="34" charset="0"/>
                <a:ea typeface="Verdana" pitchFamily="34" charset="0"/>
                <a:cs typeface="Verdana" pitchFamily="34" charset="0"/>
              </a:rPr>
              <a:t>ОГАУ СРЦОКО направляет протоколы результатов ИС (И) в ОМСУ </a:t>
            </a:r>
            <a:r>
              <a:rPr lang="ru-RU" sz="2000" b="1" dirty="0">
                <a:solidFill>
                  <a:srgbClr val="FF0000"/>
                </a:solidFill>
                <a:latin typeface="Verdana" pitchFamily="34" charset="0"/>
                <a:ea typeface="Verdana" pitchFamily="34" charset="0"/>
                <a:cs typeface="Verdana" pitchFamily="34" charset="0"/>
              </a:rPr>
              <a:t>по защищенному каналу </a:t>
            </a:r>
            <a:r>
              <a:rPr lang="en-US" sz="2000" b="1" dirty="0">
                <a:solidFill>
                  <a:srgbClr val="FF0000"/>
                </a:solidFill>
                <a:latin typeface="Verdana" pitchFamily="34" charset="0"/>
                <a:ea typeface="Verdana" pitchFamily="34" charset="0"/>
                <a:cs typeface="Verdana" pitchFamily="34" charset="0"/>
              </a:rPr>
              <a:t>VIP NET</a:t>
            </a:r>
            <a:r>
              <a:rPr lang="ru-RU" sz="2000" dirty="0">
                <a:latin typeface="Verdana" pitchFamily="34" charset="0"/>
                <a:ea typeface="Verdana" pitchFamily="34" charset="0"/>
                <a:cs typeface="Verdana" pitchFamily="34" charset="0"/>
              </a:rPr>
              <a:t> или передает ответственному лицу </a:t>
            </a:r>
            <a:r>
              <a:rPr lang="ru-RU" sz="2000" b="1" dirty="0">
                <a:solidFill>
                  <a:srgbClr val="FF0000"/>
                </a:solidFill>
                <a:latin typeface="Verdana" pitchFamily="34" charset="0"/>
                <a:ea typeface="Verdana" pitchFamily="34" charset="0"/>
                <a:cs typeface="Verdana" pitchFamily="34" charset="0"/>
              </a:rPr>
              <a:t>на</a:t>
            </a:r>
            <a:r>
              <a:rPr lang="ru-RU" sz="2000" b="1" dirty="0">
                <a:latin typeface="Verdana" pitchFamily="34" charset="0"/>
                <a:ea typeface="Verdana" pitchFamily="34" charset="0"/>
                <a:cs typeface="Verdana" pitchFamily="34" charset="0"/>
              </a:rPr>
              <a:t> </a:t>
            </a:r>
            <a:r>
              <a:rPr lang="ru-RU" sz="2000" b="1" dirty="0" err="1">
                <a:solidFill>
                  <a:srgbClr val="FF0000"/>
                </a:solidFill>
                <a:latin typeface="Verdana" pitchFamily="34" charset="0"/>
                <a:ea typeface="Verdana" pitchFamily="34" charset="0"/>
                <a:cs typeface="Verdana" pitchFamily="34" charset="0"/>
              </a:rPr>
              <a:t>флеш</a:t>
            </a:r>
            <a:r>
              <a:rPr lang="ru-RU" sz="2000" b="1" dirty="0">
                <a:solidFill>
                  <a:srgbClr val="FF0000"/>
                </a:solidFill>
                <a:latin typeface="Verdana" pitchFamily="34" charset="0"/>
                <a:ea typeface="Verdana" pitchFamily="34" charset="0"/>
                <a:cs typeface="Verdana" pitchFamily="34" charset="0"/>
              </a:rPr>
              <a:t>-накопитель</a:t>
            </a:r>
            <a:r>
              <a:rPr lang="ru-RU" sz="2000" dirty="0">
                <a:latin typeface="Verdana" pitchFamily="34" charset="0"/>
                <a:ea typeface="Verdana" pitchFamily="34" charset="0"/>
                <a:cs typeface="Verdana" pitchFamily="34" charset="0"/>
              </a:rPr>
              <a:t> </a:t>
            </a:r>
            <a:r>
              <a:rPr lang="ru-RU" sz="2000" u="sng" dirty="0">
                <a:latin typeface="Verdana" pitchFamily="34" charset="0"/>
                <a:ea typeface="Verdana" pitchFamily="34" charset="0"/>
                <a:cs typeface="Verdana" pitchFamily="34" charset="0"/>
              </a:rPr>
              <a:t>строго по доверенности</a:t>
            </a:r>
            <a:r>
              <a:rPr lang="ru-RU" sz="2000" dirty="0">
                <a:latin typeface="Verdana" pitchFamily="34" charset="0"/>
                <a:ea typeface="Verdana" pitchFamily="34" charset="0"/>
                <a:cs typeface="Verdana" pitchFamily="34" charset="0"/>
              </a:rPr>
              <a:t>.</a:t>
            </a:r>
          </a:p>
          <a:p>
            <a:r>
              <a:rPr lang="ru-RU" sz="2000" dirty="0">
                <a:latin typeface="Verdana" pitchFamily="34" charset="0"/>
                <a:ea typeface="Verdana" pitchFamily="34" charset="0"/>
                <a:cs typeface="Verdana" pitchFamily="34" charset="0"/>
              </a:rPr>
              <a:t>Ознакомление с результатами итогового сочинения (изложения) обучающихся 11 классов осуществляется в образовательных организациях.</a:t>
            </a:r>
          </a:p>
          <a:p>
            <a:r>
              <a:rPr lang="ru-RU" sz="2000" dirty="0">
                <a:latin typeface="Verdana" pitchFamily="34" charset="0"/>
                <a:ea typeface="Verdana" pitchFamily="34" charset="0"/>
                <a:cs typeface="Verdana" pitchFamily="34" charset="0"/>
              </a:rPr>
              <a:t>Факт ознакомления обучающихся с результатами итогового сочинения (изложения) подтверждается их подписью в протоколе ознакомления с указанием даты ознакомления.</a:t>
            </a:r>
          </a:p>
          <a:p>
            <a:r>
              <a:rPr lang="ru-RU" sz="2000" dirty="0">
                <a:latin typeface="Verdana" pitchFamily="34" charset="0"/>
                <a:ea typeface="Verdana" pitchFamily="34" charset="0"/>
                <a:cs typeface="Verdana" pitchFamily="34" charset="0"/>
              </a:rPr>
              <a:t>Ознакомление с результатами итогового сочинения (изложения) ВПЛ, обучающихся СПО, обучающихся, получающих среднее общее образование в иностранных ОО, осуществляется на портале </a:t>
            </a:r>
            <a:r>
              <a:rPr lang="en-US" sz="2000" u="sng" dirty="0">
                <a:solidFill>
                  <a:srgbClr val="0070C0"/>
                </a:solidFill>
                <a:latin typeface="Verdana" pitchFamily="34" charset="0"/>
                <a:ea typeface="Verdana" pitchFamily="34" charset="0"/>
                <a:cs typeface="Verdana" pitchFamily="34" charset="0"/>
              </a:rPr>
              <a:t>checkege.rustest.ru</a:t>
            </a:r>
            <a:r>
              <a:rPr lang="ru-RU" sz="2000" dirty="0">
                <a:latin typeface="Verdana" pitchFamily="34" charset="0"/>
                <a:ea typeface="Verdana" pitchFamily="34" charset="0"/>
                <a:cs typeface="Verdana" pitchFamily="34" charset="0"/>
              </a:rPr>
              <a:t> или в местах регистрации для участия в написании ИС.</a:t>
            </a:r>
          </a:p>
          <a:p>
            <a:r>
              <a:rPr lang="ru-RU" sz="2000" u="sng" dirty="0">
                <a:latin typeface="Verdana" pitchFamily="34" charset="0"/>
                <a:ea typeface="Verdana" pitchFamily="34" charset="0"/>
                <a:cs typeface="Verdana" pitchFamily="34" charset="0"/>
              </a:rPr>
              <a:t>Ответственность</a:t>
            </a:r>
            <a:r>
              <a:rPr lang="ru-RU" sz="2000" dirty="0">
                <a:latin typeface="Verdana" pitchFamily="34" charset="0"/>
                <a:ea typeface="Verdana" pitchFamily="34" charset="0"/>
                <a:cs typeface="Verdana" pitchFamily="34" charset="0"/>
              </a:rPr>
              <a:t> за своевременное информирование участников итогового сочинения (изложения) о результатах ИС (И) возлагается на руководителей образовательных организаций (п.17.5 порядка проведения и порядка проверки итогового сочинения (изложения) в Смоленской области в 2025/2026 учебном году)</a:t>
            </a:r>
          </a:p>
          <a:p>
            <a:pPr marL="0" indent="0">
              <a:buNone/>
            </a:pPr>
            <a:endParaRPr lang="ru-RU" sz="1600" dirty="0"/>
          </a:p>
        </p:txBody>
      </p:sp>
    </p:spTree>
    <p:extLst>
      <p:ext uri="{BB962C8B-B14F-4D97-AF65-F5344CB8AC3E}">
        <p14:creationId xmlns:p14="http://schemas.microsoft.com/office/powerpoint/2010/main" val="11328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latin typeface="Verdana" pitchFamily="34" charset="0"/>
                <a:ea typeface="Verdana" pitchFamily="34" charset="0"/>
                <a:cs typeface="Verdana" pitchFamily="34" charset="0"/>
              </a:rPr>
              <a:t>ЧЕК-ЛИСТ</a:t>
            </a:r>
          </a:p>
        </p:txBody>
      </p:sp>
      <p:sp>
        <p:nvSpPr>
          <p:cNvPr id="3" name="Объект 2"/>
          <p:cNvSpPr>
            <a:spLocks noGrp="1"/>
          </p:cNvSpPr>
          <p:nvPr>
            <p:ph idx="1"/>
          </p:nvPr>
        </p:nvSpPr>
        <p:spPr>
          <a:xfrm>
            <a:off x="1712912" y="1356348"/>
            <a:ext cx="4681921" cy="4291742"/>
          </a:xfrm>
        </p:spPr>
        <p:txBody>
          <a:bodyPr/>
          <a:lstStyle/>
          <a:p>
            <a:pPr marL="0" indent="0">
              <a:buNone/>
            </a:pPr>
            <a:r>
              <a:rPr lang="ru-RU" b="1" dirty="0">
                <a:solidFill>
                  <a:schemeClr val="accent3">
                    <a:lumMod val="50000"/>
                  </a:schemeClr>
                </a:solidFill>
                <a:latin typeface="Verdana" pitchFamily="34" charset="0"/>
                <a:ea typeface="Verdana" pitchFamily="34" charset="0"/>
                <a:cs typeface="Verdana" pitchFamily="34" charset="0"/>
              </a:rPr>
              <a:t>«Итоговое сочинение: </a:t>
            </a:r>
          </a:p>
          <a:p>
            <a:pPr marL="0" indent="0">
              <a:buNone/>
            </a:pPr>
            <a:r>
              <a:rPr lang="ru-RU" b="1" dirty="0">
                <a:solidFill>
                  <a:schemeClr val="accent3">
                    <a:lumMod val="50000"/>
                  </a:schemeClr>
                </a:solidFill>
                <a:latin typeface="Verdana" pitchFamily="34" charset="0"/>
                <a:ea typeface="Verdana" pitchFamily="34" charset="0"/>
                <a:cs typeface="Verdana" pitchFamily="34" charset="0"/>
              </a:rPr>
              <a:t>полный чек-лист готовности </a:t>
            </a:r>
          </a:p>
          <a:p>
            <a:pPr marL="0" indent="0">
              <a:buNone/>
            </a:pPr>
            <a:r>
              <a:rPr lang="ru-RU" b="1" dirty="0">
                <a:solidFill>
                  <a:schemeClr val="accent3">
                    <a:lumMod val="50000"/>
                  </a:schemeClr>
                </a:solidFill>
                <a:latin typeface="Verdana" pitchFamily="34" charset="0"/>
                <a:ea typeface="Verdana" pitchFamily="34" charset="0"/>
                <a:cs typeface="Verdana" pitchFamily="34" charset="0"/>
              </a:rPr>
              <a:t>образовательной организации»</a:t>
            </a:r>
          </a:p>
        </p:txBody>
      </p:sp>
      <p:pic>
        <p:nvPicPr>
          <p:cNvPr id="1026"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703" y="661011"/>
            <a:ext cx="3983975" cy="568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02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latin typeface="Verdana" pitchFamily="34" charset="0"/>
                <a:ea typeface="Verdana" pitchFamily="34" charset="0"/>
                <a:cs typeface="Verdana" pitchFamily="34" charset="0"/>
              </a:rPr>
              <a:t>Вопросы</a:t>
            </a:r>
          </a:p>
        </p:txBody>
      </p:sp>
      <p:graphicFrame>
        <p:nvGraphicFramePr>
          <p:cNvPr id="6" name="Таблица 6">
            <a:extLst>
              <a:ext uri="{FF2B5EF4-FFF2-40B4-BE49-F238E27FC236}">
                <a16:creationId xmlns="" xmlns:a16="http://schemas.microsoft.com/office/drawing/2014/main" id="{ED65FEA8-8EE1-40F2-B618-33FC0BB269F2}"/>
              </a:ext>
            </a:extLst>
          </p:cNvPr>
          <p:cNvGraphicFramePr>
            <a:graphicFrameLocks noGrp="1"/>
          </p:cNvGraphicFramePr>
          <p:nvPr>
            <p:ph idx="1"/>
            <p:extLst>
              <p:ext uri="{D42A27DB-BD31-4B8C-83A1-F6EECF244321}">
                <p14:modId xmlns:p14="http://schemas.microsoft.com/office/powerpoint/2010/main" val="2075310564"/>
              </p:ext>
            </p:extLst>
          </p:nvPr>
        </p:nvGraphicFramePr>
        <p:xfrm>
          <a:off x="1914525" y="1447800"/>
          <a:ext cx="9902337" cy="4419600"/>
        </p:xfrm>
        <a:graphic>
          <a:graphicData uri="http://schemas.openxmlformats.org/drawingml/2006/table">
            <a:tbl>
              <a:tblPr firstRow="1" bandRow="1">
                <a:tableStyleId>{5C22544A-7EE6-4342-B048-85BDC9FD1C3A}</a:tableStyleId>
              </a:tblPr>
              <a:tblGrid>
                <a:gridCol w="9902337">
                  <a:extLst>
                    <a:ext uri="{9D8B030D-6E8A-4147-A177-3AD203B41FA5}">
                      <a16:colId xmlns="" xmlns:a16="http://schemas.microsoft.com/office/drawing/2014/main" val="3530916775"/>
                    </a:ext>
                  </a:extLst>
                </a:gridCol>
              </a:tblGrid>
              <a:tr h="370840">
                <a:tc>
                  <a:txBody>
                    <a:bodyPr/>
                    <a:lstStyle/>
                    <a:p>
                      <a:endParaRPr lang="ru-RU" sz="1200" dirty="0"/>
                    </a:p>
                  </a:txBody>
                  <a:tcPr/>
                </a:tc>
                <a:extLst>
                  <a:ext uri="{0D108BD9-81ED-4DB2-BD59-A6C34878D82A}">
                    <a16:rowId xmlns="" xmlns:a16="http://schemas.microsoft.com/office/drawing/2014/main" val="33898406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Заявление на итоговое сочинение заполнять ручкой любого цвета?</a:t>
                      </a:r>
                    </a:p>
                  </a:txBody>
                  <a:tcPr/>
                </a:tc>
                <a:extLst>
                  <a:ext uri="{0D108BD9-81ED-4DB2-BD59-A6C34878D82A}">
                    <a16:rowId xmlns="" xmlns:a16="http://schemas.microsoft.com/office/drawing/2014/main" val="24737781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Когда приезжать за бланками? </a:t>
                      </a:r>
                    </a:p>
                  </a:txBody>
                  <a:tcPr/>
                </a:tc>
                <a:extLst>
                  <a:ext uri="{0D108BD9-81ED-4DB2-BD59-A6C34878D82A}">
                    <a16:rowId xmlns="" xmlns:a16="http://schemas.microsoft.com/office/drawing/2014/main" val="1442335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Документы для сдачи печатаем из базы или получаем у вас?</a:t>
                      </a:r>
                    </a:p>
                  </a:txBody>
                  <a:tcPr/>
                </a:tc>
                <a:extLst>
                  <a:ext uri="{0D108BD9-81ED-4DB2-BD59-A6C34878D82A}">
                    <a16:rowId xmlns="" xmlns:a16="http://schemas.microsoft.com/office/drawing/2014/main" val="615265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Может ли быть в аудитории проведения ИС один организатор? (обучающихся меньше 10)</a:t>
                      </a:r>
                    </a:p>
                  </a:txBody>
                  <a:tcPr/>
                </a:tc>
                <a:extLst>
                  <a:ext uri="{0D108BD9-81ED-4DB2-BD59-A6C34878D82A}">
                    <a16:rowId xmlns="" xmlns:a16="http://schemas.microsoft.com/office/drawing/2014/main" val="2804899727"/>
                  </a:ext>
                </a:extLst>
              </a:tr>
              <a:tr h="370840">
                <a:tc>
                  <a:txBody>
                    <a:bodyPr/>
                    <a:lstStyle/>
                    <a:p>
                      <a:r>
                        <a:rPr lang="ru-RU" sz="1200" dirty="0"/>
                        <a:t>Ребенок- инвалид имеет право на увеличение времени написания работы на 1,5 часа и отдельную аудиторию? Это прописывается в заявлении, которое подает обучающийся? Какие документы и куда школа должна предоставить? Диагноз - сахарный диабет.</a:t>
                      </a:r>
                    </a:p>
                  </a:txBody>
                  <a:tcPr/>
                </a:tc>
                <a:extLst>
                  <a:ext uri="{0D108BD9-81ED-4DB2-BD59-A6C34878D82A}">
                    <a16:rowId xmlns="" xmlns:a16="http://schemas.microsoft.com/office/drawing/2014/main" val="40347693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Можно ли посадить детей с инвалидностью в одну аудиторию с остальными? (Ребенка с телефоном для измерения сахара в крови)</a:t>
                      </a:r>
                    </a:p>
                  </a:txBody>
                  <a:tcPr/>
                </a:tc>
                <a:extLst>
                  <a:ext uri="{0D108BD9-81ED-4DB2-BD59-A6C34878D82A}">
                    <a16:rowId xmlns="" xmlns:a16="http://schemas.microsoft.com/office/drawing/2014/main" val="2536513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Если ребёнок с ОВЗ  итоговое сочинение хочет писать со всеми вместе, а не в отдельной аудитории и не просит сейчас дополнительное время, а ЕГЭ уже хочет писать в отдельной аудитории и с дополнительным временем, то как правильно это отразить в базе сейчас? Я ставлю только галочку , что ребенок с ОВЗ?</a:t>
                      </a:r>
                    </a:p>
                  </a:txBody>
                  <a:tcPr/>
                </a:tc>
                <a:extLst>
                  <a:ext uri="{0D108BD9-81ED-4DB2-BD59-A6C34878D82A}">
                    <a16:rowId xmlns="" xmlns:a16="http://schemas.microsoft.com/office/drawing/2014/main" val="2264760446"/>
                  </a:ext>
                </a:extLst>
              </a:tr>
              <a:tr h="370840">
                <a:tc>
                  <a:txBody>
                    <a:bodyPr/>
                    <a:lstStyle/>
                    <a:p>
                      <a:r>
                        <a:rPr lang="ru-RU" sz="1200" dirty="0"/>
                        <a:t>Здравствуйте! Подскажите, пожалуйста, если ученик привел только один пример из литературы, а второй не может, то что он может использовать в качестве второго аргумента помимо дневников, мемуаров и фольклора? Ведь если не писать второй аргумент, то количество слов будет недостаточным.</a:t>
                      </a:r>
                    </a:p>
                  </a:txBody>
                  <a:tcPr/>
                </a:tc>
                <a:extLst>
                  <a:ext uri="{0D108BD9-81ED-4DB2-BD59-A6C34878D82A}">
                    <a16:rowId xmlns="" xmlns:a16="http://schemas.microsoft.com/office/drawing/2014/main" val="3826543574"/>
                  </a:ext>
                </a:extLst>
              </a:tr>
              <a:tr h="370840">
                <a:tc>
                  <a:txBody>
                    <a:bodyPr/>
                    <a:lstStyle/>
                    <a:p>
                      <a:r>
                        <a:rPr lang="ru-RU" sz="1200" dirty="0"/>
                        <a:t>В ходе проверки изложения эксперт исправляет ошибки или только подчеркивает, указывая графически на полях вид ошибки</a:t>
                      </a:r>
                      <a:r>
                        <a:rPr lang="ru-RU" sz="1200"/>
                        <a:t>? </a:t>
                      </a:r>
                    </a:p>
                    <a:p>
                      <a:r>
                        <a:rPr lang="ru-RU" sz="1200"/>
                        <a:t>Какого </a:t>
                      </a:r>
                      <a:r>
                        <a:rPr lang="ru-RU" sz="1200" dirty="0"/>
                        <a:t>цвета чернила использует эксперт при проверке: красные или черные?</a:t>
                      </a:r>
                    </a:p>
                  </a:txBody>
                  <a:tcPr/>
                </a:tc>
                <a:extLst>
                  <a:ext uri="{0D108BD9-81ED-4DB2-BD59-A6C34878D82A}">
                    <a16:rowId xmlns="" xmlns:a16="http://schemas.microsoft.com/office/drawing/2014/main" val="2792661351"/>
                  </a:ext>
                </a:extLst>
              </a:tr>
            </a:tbl>
          </a:graphicData>
        </a:graphic>
      </p:graphicFrame>
    </p:spTree>
    <p:extLst>
      <p:ext uri="{BB962C8B-B14F-4D97-AF65-F5344CB8AC3E}">
        <p14:creationId xmlns:p14="http://schemas.microsoft.com/office/powerpoint/2010/main" val="2711524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BC10DA-3D22-4C02-B4BC-CC25AC26B032}"/>
              </a:ext>
            </a:extLst>
          </p:cNvPr>
          <p:cNvSpPr>
            <a:spLocks noGrp="1"/>
          </p:cNvSpPr>
          <p:nvPr>
            <p:ph type="title"/>
          </p:nvPr>
        </p:nvSpPr>
        <p:spPr/>
        <p:txBody>
          <a:bodyPr>
            <a:normAutofit fontScale="90000"/>
          </a:bodyPr>
          <a:lstStyle/>
          <a:p>
            <a:r>
              <a:rPr lang="ru-RU" dirty="0"/>
              <a:t>Критерий № 2 «Аргументация. Привлечение литературного материала»</a:t>
            </a:r>
          </a:p>
        </p:txBody>
      </p:sp>
      <p:sp>
        <p:nvSpPr>
          <p:cNvPr id="3" name="Объект 2">
            <a:extLst>
              <a:ext uri="{FF2B5EF4-FFF2-40B4-BE49-F238E27FC236}">
                <a16:creationId xmlns="" xmlns:a16="http://schemas.microsoft.com/office/drawing/2014/main" id="{55F31AB6-7B9C-476B-A449-FC33013B0813}"/>
              </a:ext>
            </a:extLst>
          </p:cNvPr>
          <p:cNvSpPr>
            <a:spLocks noGrp="1"/>
          </p:cNvSpPr>
          <p:nvPr>
            <p:ph idx="1"/>
          </p:nvPr>
        </p:nvSpPr>
        <p:spPr/>
        <p:txBody>
          <a:bodyPr>
            <a:normAutofit fontScale="32500" lnSpcReduction="20000"/>
          </a:bodyPr>
          <a:lstStyle/>
          <a:p>
            <a:r>
              <a:rPr lang="ru-RU" dirty="0"/>
              <a:t>5.2.6. При проверке итогового сочинения по Критерию № 2 «Аргументация. Привлечение литературного материала» нужно учитывать следующее.</a:t>
            </a:r>
          </a:p>
          <a:p>
            <a:r>
              <a:rPr lang="ru-RU" dirty="0"/>
              <a:t>В соответствии с данным критерием участник итогового сочинения подкрепляет аргументы примерами из опубликованных (имеющих выходные сведения) литературных произведений (включая печатные и электронные издания). При написании итогового сочинения участник должен строить рассуждение, формулируя собственную позицию (тезис), аргументируя свои утверждения. Аргументы могут быть проиллюстрированы примерами из области культуры, сведениями из разных областей знаний, событиями из жизненного опыта). Выпускник может рассуждать не только о литературе, но и о музыке, театре, кино, науке, спорте (если формулировка темы это позволяет). При этом обязательным требованием является подкрепление аргументов хотя бы одним примером из опубликованного литературного произведения (достаточно одного примера из одного произведения). Участник может привлекать произведения устного народного творчества (произведения малых жанров устного народного творчества не засчитываются в качестве литературного примера), художественную, документальную, мемуарную, публицистическую, научную и научно-популярную литературу (в том числе философскую, психологическую, литературоведческую, искусствоведческую), сценарии, дневники, очерки, литературную критику и другие произведения отечественной и мировой литературы.</a:t>
            </a:r>
          </a:p>
          <a:p>
            <a:r>
              <a:rPr lang="ru-RU" dirty="0"/>
              <a:t>Все перечисленные выше жанры, виды, типы произведений относятся к литературным примерам. Засчитывая их в качестве литературных примеров, эксперт руководствуется приведенными далее требованиями.</a:t>
            </a:r>
          </a:p>
          <a:p>
            <a:r>
              <a:rPr lang="ru-RU" dirty="0"/>
              <a:t>В Критерии № 2 не названы в качестве источника примеров при аргументации произведения архитектуры, скульптуры, музыки, киноискусства, изобразительного искусства (например, картины, карикатуры, графика, комиксы, графический роман, </a:t>
            </a:r>
            <a:r>
              <a:rPr lang="ru-RU" dirty="0" err="1"/>
              <a:t>манга</a:t>
            </a:r>
            <a:r>
              <a:rPr lang="ru-RU" dirty="0"/>
              <a:t> и др.). Если все приведенные примеры в сочинении связаны, например, с изобразительным искусством, то по Критерию № 2 за сочинение ставится незачет.</a:t>
            </a:r>
          </a:p>
          <a:p>
            <a:r>
              <a:rPr lang="ru-RU" dirty="0"/>
              <a:t>Если в сочинении приведен хотя бы один пример из опубликованного литературного произведения, а при дальнейших рассуждениях при аргументации участник опирается на примеры из других областей культуры (разные виды искусств, наука, спорт и т.п.) или из жизненного опыта, то такое сочинение по Критерию № 2 может быть оценено зачетом. Главное, чтобы примеры были связаны с аргументами, направленными на раскрытие темы сочинения.</a:t>
            </a:r>
          </a:p>
          <a:p>
            <a:r>
              <a:rPr lang="ru-RU" dirty="0"/>
              <a:t>Число аргументов не регламентируется. В Критерии № 2 употреблено множественное число (аргументы), значит два и более. Если приведен один аргумент, но мысль развернута и подкреплена литературным примером (он может выполнять функцию аргумента, а не простой иллюстрации к тезису), то эксперт может поставить зачет и при одном аргументе. Главное не число аргументов, а доказательность рассуждения.</a:t>
            </a:r>
          </a:p>
          <a:p>
            <a:r>
              <a:rPr lang="ru-RU" dirty="0"/>
              <a:t>Литературный пример может быть засчитан, если ученик неверно указал фамилию автора / название произведения / героя, но из комментария понятно, о ком или о чём именно идет речь. При этом литературный пример должен соответствовать теме (выполнять роль иллюстрации к аргументу или являться доказательством тезиса).</a:t>
            </a:r>
          </a:p>
          <a:p>
            <a:r>
              <a:rPr lang="ru-RU" dirty="0"/>
              <a:t>«Незачет» ставится при условии, если сочинение не содержит аргументации, написано без опоры на литературный материал, или в нем существенно искажено содержание выбранного текста, или литературный материал лишь упоминается в работе (аргументы примерами не подкрепляются).</a:t>
            </a:r>
          </a:p>
          <a:p>
            <a:r>
              <a:rPr lang="ru-RU" dirty="0"/>
              <a:t>Если в итоговом сочинении осуществлена опора на фрагмент текста из пособий для подготовки к ЕГЭ по русскому языку (произведение не называется, а лишь передается содержание фрагмента), то такой литературный пример не засчитывается.</a:t>
            </a:r>
          </a:p>
          <a:p>
            <a:r>
              <a:rPr lang="ru-RU" dirty="0"/>
              <a:t>Также необходимо учитывать, что участники итогового сочинения могут ориентироваться на требования не только школьных критериев, но и образовательных организаций высшего образования, которые могут существенно отличаться от школьных критериев. Например, образовательная организация высшего образования может требовать привлечения нескольких литературных аргументов или опоры не только на литературный аргумент, но и на произведения других видов искусства или на исторические факты. Таким образом, в итоговом сочинении, как сказано выше, кроме опоры на литературный материал, могут быть примеры, связанные с театром, кино, живописью, историческими документами (их нужно рассматривать как органичную часть сочинения).</a:t>
            </a:r>
          </a:p>
          <a:p>
            <a:endParaRPr lang="ru-RU" dirty="0"/>
          </a:p>
        </p:txBody>
      </p:sp>
    </p:spTree>
    <p:extLst>
      <p:ext uri="{BB962C8B-B14F-4D97-AF65-F5344CB8AC3E}">
        <p14:creationId xmlns:p14="http://schemas.microsoft.com/office/powerpoint/2010/main" val="3225726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ADD22D-48CE-403F-9965-80B8DAFF4F8F}"/>
              </a:ext>
            </a:extLst>
          </p:cNvPr>
          <p:cNvSpPr>
            <a:spLocks noGrp="1"/>
          </p:cNvSpPr>
          <p:nvPr>
            <p:ph type="title"/>
          </p:nvPr>
        </p:nvSpPr>
        <p:spPr/>
        <p:txBody>
          <a:bodyPr/>
          <a:lstStyle/>
          <a:p>
            <a:r>
              <a:rPr lang="ru-RU" dirty="0"/>
              <a:t>Критерий № 5 «Грамотность»</a:t>
            </a:r>
          </a:p>
        </p:txBody>
      </p:sp>
      <p:sp>
        <p:nvSpPr>
          <p:cNvPr id="3" name="Объект 2">
            <a:extLst>
              <a:ext uri="{FF2B5EF4-FFF2-40B4-BE49-F238E27FC236}">
                <a16:creationId xmlns="" xmlns:a16="http://schemas.microsoft.com/office/drawing/2014/main" id="{4A5E1BAC-3492-414A-9826-0D99B876FCAF}"/>
              </a:ext>
            </a:extLst>
          </p:cNvPr>
          <p:cNvSpPr>
            <a:spLocks noGrp="1"/>
          </p:cNvSpPr>
          <p:nvPr>
            <p:ph idx="1"/>
          </p:nvPr>
        </p:nvSpPr>
        <p:spPr/>
        <p:txBody>
          <a:bodyPr>
            <a:normAutofit/>
          </a:bodyPr>
          <a:lstStyle/>
          <a:p>
            <a:r>
              <a:rPr lang="ru-RU" dirty="0"/>
              <a:t>5.2.9. При проверке итогового сочинения (изложения) по Критерию № 5 «Грамотность» … рекомендуется традиционным способом отметить все ошибки на полях </a:t>
            </a:r>
            <a:r>
              <a:rPr lang="ru-RU" sz="6600" b="1" dirty="0">
                <a:solidFill>
                  <a:srgbClr val="FF0000"/>
                </a:solidFill>
              </a:rPr>
              <a:t>копий бланков</a:t>
            </a:r>
            <a:r>
              <a:rPr lang="ru-RU" dirty="0"/>
              <a:t>, выявить </a:t>
            </a:r>
            <a:r>
              <a:rPr lang="ru-RU" dirty="0" err="1"/>
              <a:t>неучитываемые</a:t>
            </a:r>
            <a:r>
              <a:rPr lang="ru-RU" dirty="0"/>
              <a:t> и повторяющиеся ошибки… </a:t>
            </a:r>
          </a:p>
        </p:txBody>
      </p:sp>
    </p:spTree>
    <p:extLst>
      <p:ext uri="{BB962C8B-B14F-4D97-AF65-F5344CB8AC3E}">
        <p14:creationId xmlns:p14="http://schemas.microsoft.com/office/powerpoint/2010/main" val="138760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 xmlns:a16="http://schemas.microsoft.com/office/drawing/2014/main" id="{9A5C89CD-99D9-49F6-BBAC-71DD153803A8}"/>
              </a:ext>
            </a:extLst>
          </p:cNvPr>
          <p:cNvGraphicFramePr>
            <a:graphicFrameLocks noGrp="1"/>
          </p:cNvGraphicFramePr>
          <p:nvPr>
            <p:extLst>
              <p:ext uri="{D42A27DB-BD31-4B8C-83A1-F6EECF244321}">
                <p14:modId xmlns:p14="http://schemas.microsoft.com/office/powerpoint/2010/main" val="3959136399"/>
              </p:ext>
            </p:extLst>
          </p:nvPr>
        </p:nvGraphicFramePr>
        <p:xfrm>
          <a:off x="2098260" y="1905000"/>
          <a:ext cx="8344452" cy="2268711"/>
        </p:xfrm>
        <a:graphic>
          <a:graphicData uri="http://schemas.openxmlformats.org/drawingml/2006/table">
            <a:tbl>
              <a:tblPr firstRow="1" bandRow="1">
                <a:tableStyleId>{5C22544A-7EE6-4342-B048-85BDC9FD1C3A}</a:tableStyleId>
              </a:tblPr>
              <a:tblGrid>
                <a:gridCol w="4172226">
                  <a:extLst>
                    <a:ext uri="{9D8B030D-6E8A-4147-A177-3AD203B41FA5}">
                      <a16:colId xmlns="" xmlns:a16="http://schemas.microsoft.com/office/drawing/2014/main" val="3500727278"/>
                    </a:ext>
                  </a:extLst>
                </a:gridCol>
                <a:gridCol w="4172226">
                  <a:extLst>
                    <a:ext uri="{9D8B030D-6E8A-4147-A177-3AD203B41FA5}">
                      <a16:colId xmlns="" xmlns:a16="http://schemas.microsoft.com/office/drawing/2014/main" val="2832570966"/>
                    </a:ext>
                  </a:extLst>
                </a:gridCol>
              </a:tblGrid>
              <a:tr h="509847">
                <a:tc>
                  <a:txBody>
                    <a:bodyPr/>
                    <a:lstStyle/>
                    <a:p>
                      <a:pPr algn="ctr"/>
                      <a:r>
                        <a:rPr lang="ru-RU" dirty="0"/>
                        <a:t>Дата проведения ИС (И)</a:t>
                      </a:r>
                    </a:p>
                  </a:txBody>
                  <a:tcPr/>
                </a:tc>
                <a:tc>
                  <a:txBody>
                    <a:bodyPr/>
                    <a:lstStyle/>
                    <a:p>
                      <a:pPr algn="ctr"/>
                      <a:r>
                        <a:rPr lang="ru-RU" dirty="0"/>
                        <a:t>Сроки подачи заявления для участия в ИС (И)</a:t>
                      </a:r>
                    </a:p>
                  </a:txBody>
                  <a:tcPr/>
                </a:tc>
                <a:extLst>
                  <a:ext uri="{0D108BD9-81ED-4DB2-BD59-A6C34878D82A}">
                    <a16:rowId xmlns="" xmlns:a16="http://schemas.microsoft.com/office/drawing/2014/main" val="841227719"/>
                  </a:ext>
                </a:extLst>
              </a:tr>
              <a:tr h="60893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ru-RU"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03.12.2025</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 основная дата</a:t>
                      </a:r>
                      <a:endParaRPr lang="ru-RU" dirty="0">
                        <a:solidFill>
                          <a:schemeClr val="accent3">
                            <a:lumMod val="50000"/>
                          </a:schemeClr>
                        </a:solidFill>
                        <a:latin typeface="Verdana" panose="020B0604030504040204" pitchFamily="34" charset="0"/>
                        <a:ea typeface="Verdana" panose="020B0604030504040204" pitchFamily="34" charset="0"/>
                      </a:endParaRPr>
                    </a:p>
                  </a:txBody>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ru-RU" b="1" dirty="0">
                          <a:solidFill>
                            <a:schemeClr val="tx1"/>
                          </a:solidFill>
                          <a:latin typeface="Verdana" panose="020B0604030504040204" pitchFamily="34" charset="0"/>
                          <a:ea typeface="Verdana" panose="020B0604030504040204" pitchFamily="34" charset="0"/>
                          <a:cs typeface="Verdana" panose="020B0604030504040204" pitchFamily="34" charset="0"/>
                        </a:rPr>
                        <a:t>до </a:t>
                      </a:r>
                      <a:r>
                        <a:rPr lang="ru-RU"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17.11.2025</a:t>
                      </a:r>
                      <a:endParaRPr lang="ru-RU"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 xmlns:a16="http://schemas.microsoft.com/office/drawing/2014/main" val="4091646788"/>
                  </a:ext>
                </a:extLst>
              </a:tr>
              <a:tr h="509847">
                <a:tc>
                  <a:txBody>
                    <a:bodyPr/>
                    <a:lstStyle/>
                    <a:p>
                      <a:pPr algn="ctr">
                        <a:lnSpc>
                          <a:spcPct val="150000"/>
                        </a:lnSpc>
                      </a:pPr>
                      <a:r>
                        <a:rPr lang="ru-RU" b="1" dirty="0">
                          <a:solidFill>
                            <a:schemeClr val="accent3">
                              <a:lumMod val="50000"/>
                            </a:schemeClr>
                          </a:solidFill>
                          <a:latin typeface="Verdana" panose="020B0604030504040204" pitchFamily="34" charset="0"/>
                          <a:ea typeface="Verdana" panose="020B0604030504040204" pitchFamily="34" charset="0"/>
                        </a:rPr>
                        <a:t>04.02.2026</a:t>
                      </a:r>
                    </a:p>
                  </a:txBody>
                  <a:tcPr/>
                </a:tc>
                <a:tc>
                  <a:txBody>
                    <a:bodyPr/>
                    <a:lstStyle/>
                    <a:p>
                      <a:pPr algn="ctr">
                        <a:lnSpc>
                          <a:spcPct val="150000"/>
                        </a:lnSpc>
                      </a:pPr>
                      <a:r>
                        <a:rPr lang="ru-RU" b="1" dirty="0">
                          <a:solidFill>
                            <a:schemeClr val="tx1"/>
                          </a:solidFill>
                          <a:latin typeface="Verdana" panose="020B0604030504040204" pitchFamily="34" charset="0"/>
                          <a:ea typeface="Verdana" panose="020B0604030504040204" pitchFamily="34" charset="0"/>
                        </a:rPr>
                        <a:t>до </a:t>
                      </a:r>
                      <a:r>
                        <a:rPr lang="ru-RU" b="1" dirty="0" smtClean="0">
                          <a:solidFill>
                            <a:schemeClr val="tx1"/>
                          </a:solidFill>
                          <a:latin typeface="Verdana" panose="020B0604030504040204" pitchFamily="34" charset="0"/>
                          <a:ea typeface="Verdana" panose="020B0604030504040204" pitchFamily="34" charset="0"/>
                        </a:rPr>
                        <a:t>20.01.2026</a:t>
                      </a:r>
                      <a:endParaRPr lang="ru-RU" b="1"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 xmlns:a16="http://schemas.microsoft.com/office/drawing/2014/main" val="817804511"/>
                  </a:ext>
                </a:extLst>
              </a:tr>
              <a:tr h="509847">
                <a:tc>
                  <a:txBody>
                    <a:bodyPr/>
                    <a:lstStyle/>
                    <a:p>
                      <a:pPr algn="ctr">
                        <a:lnSpc>
                          <a:spcPct val="150000"/>
                        </a:lnSpc>
                      </a:pPr>
                      <a:r>
                        <a:rPr lang="ru-RU" b="1" u="sng" dirty="0">
                          <a:solidFill>
                            <a:schemeClr val="accent3">
                              <a:lumMod val="50000"/>
                            </a:schemeClr>
                          </a:solidFill>
                          <a:latin typeface="Verdana" panose="020B0604030504040204" pitchFamily="34" charset="0"/>
                          <a:ea typeface="Verdana" panose="020B0604030504040204" pitchFamily="34" charset="0"/>
                        </a:rPr>
                        <a:t>08.04.2026</a:t>
                      </a:r>
                    </a:p>
                  </a:txBody>
                  <a:tcPr/>
                </a:tc>
                <a:tc>
                  <a:txBody>
                    <a:bodyPr/>
                    <a:lstStyle/>
                    <a:p>
                      <a:pPr algn="ctr">
                        <a:lnSpc>
                          <a:spcPct val="150000"/>
                        </a:lnSpc>
                      </a:pPr>
                      <a:r>
                        <a:rPr lang="ru-RU" b="1" dirty="0">
                          <a:solidFill>
                            <a:schemeClr val="tx1"/>
                          </a:solidFill>
                          <a:latin typeface="Verdana" panose="020B0604030504040204" pitchFamily="34" charset="0"/>
                          <a:ea typeface="Verdana" panose="020B0604030504040204" pitchFamily="34" charset="0"/>
                        </a:rPr>
                        <a:t>до </a:t>
                      </a:r>
                      <a:r>
                        <a:rPr lang="ru-RU" b="1" dirty="0" smtClean="0">
                          <a:solidFill>
                            <a:schemeClr val="tx1"/>
                          </a:solidFill>
                          <a:latin typeface="Verdana" panose="020B0604030504040204" pitchFamily="34" charset="0"/>
                          <a:ea typeface="Verdana" panose="020B0604030504040204" pitchFamily="34" charset="0"/>
                        </a:rPr>
                        <a:t>20.03.2026</a:t>
                      </a:r>
                      <a:endParaRPr lang="ru-RU" b="1"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 xmlns:a16="http://schemas.microsoft.com/office/drawing/2014/main" val="737952952"/>
                  </a:ext>
                </a:extLst>
              </a:tr>
            </a:tbl>
          </a:graphicData>
        </a:graphic>
      </p:graphicFrame>
      <p:sp>
        <p:nvSpPr>
          <p:cNvPr id="10" name="Заголовок 9">
            <a:extLst>
              <a:ext uri="{FF2B5EF4-FFF2-40B4-BE49-F238E27FC236}">
                <a16:creationId xmlns="" xmlns:a16="http://schemas.microsoft.com/office/drawing/2014/main" id="{9BCDB2FA-EE04-49D9-8A7E-54E8DA82923B}"/>
              </a:ext>
            </a:extLst>
          </p:cNvPr>
          <p:cNvSpPr>
            <a:spLocks noGrp="1"/>
          </p:cNvSpPr>
          <p:nvPr>
            <p:ph type="title"/>
          </p:nvPr>
        </p:nvSpPr>
        <p:spPr>
          <a:xfrm>
            <a:off x="1749288" y="624110"/>
            <a:ext cx="9755324" cy="1280890"/>
          </a:xfrm>
        </p:spPr>
        <p:txBody>
          <a:bodyPr>
            <a:normAutofit/>
          </a:bodyPr>
          <a:lstStyle/>
          <a:p>
            <a:pPr algn="ctr"/>
            <a:r>
              <a:rPr lang="ru-RU" sz="3000" b="1" dirty="0">
                <a:solidFill>
                  <a:schemeClr val="accent3">
                    <a:lumMod val="50000"/>
                  </a:schemeClr>
                </a:solidFill>
                <a:latin typeface="Verdana" panose="020B0604030504040204" pitchFamily="34" charset="0"/>
                <a:ea typeface="Verdana" panose="020B0604030504040204" pitchFamily="34" charset="0"/>
              </a:rPr>
              <a:t>Сроки подачи заявления и </a:t>
            </a:r>
            <a:br>
              <a:rPr lang="ru-RU" sz="3000" b="1" dirty="0">
                <a:solidFill>
                  <a:schemeClr val="accent3">
                    <a:lumMod val="50000"/>
                  </a:schemeClr>
                </a:solidFill>
                <a:latin typeface="Verdana" panose="020B0604030504040204" pitchFamily="34" charset="0"/>
                <a:ea typeface="Verdana" panose="020B0604030504040204" pitchFamily="34" charset="0"/>
              </a:rPr>
            </a:br>
            <a:r>
              <a:rPr lang="ru-RU" sz="3000" b="1" dirty="0">
                <a:solidFill>
                  <a:schemeClr val="accent3">
                    <a:lumMod val="50000"/>
                  </a:schemeClr>
                </a:solidFill>
                <a:latin typeface="Verdana" panose="020B0604030504040204" pitchFamily="34" charset="0"/>
                <a:ea typeface="Verdana" panose="020B0604030504040204" pitchFamily="34" charset="0"/>
              </a:rPr>
              <a:t>даты проведения ИС (И)</a:t>
            </a:r>
          </a:p>
        </p:txBody>
      </p:sp>
    </p:spTree>
    <p:extLst>
      <p:ext uri="{BB962C8B-B14F-4D97-AF65-F5344CB8AC3E}">
        <p14:creationId xmlns:p14="http://schemas.microsoft.com/office/powerpoint/2010/main" val="2688552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A65949C8-978D-4D00-9621-230DACD771A3}"/>
              </a:ext>
            </a:extLst>
          </p:cNvPr>
          <p:cNvPicPr>
            <a:picLocks noChangeAspect="1"/>
          </p:cNvPicPr>
          <p:nvPr/>
        </p:nvPicPr>
        <p:blipFill>
          <a:blip r:embed="rId2"/>
          <a:stretch>
            <a:fillRect/>
          </a:stretch>
        </p:blipFill>
        <p:spPr>
          <a:xfrm>
            <a:off x="8355342" y="242765"/>
            <a:ext cx="3459810" cy="2711450"/>
          </a:xfrm>
          <a:prstGeom prst="rect">
            <a:avLst/>
          </a:prstGeom>
        </p:spPr>
      </p:pic>
      <p:sp>
        <p:nvSpPr>
          <p:cNvPr id="3" name="Объект 2"/>
          <p:cNvSpPr>
            <a:spLocks noGrp="1"/>
          </p:cNvSpPr>
          <p:nvPr>
            <p:ph idx="1"/>
          </p:nvPr>
        </p:nvSpPr>
        <p:spPr>
          <a:xfrm>
            <a:off x="1641232" y="1390120"/>
            <a:ext cx="9683627" cy="5027332"/>
          </a:xfrm>
        </p:spPr>
        <p:txBody>
          <a:bodyPr>
            <a:normAutofit/>
          </a:bodyPr>
          <a:lstStyle/>
          <a:p>
            <a:pPr marL="0" indent="0" algn="ctr">
              <a:buNone/>
            </a:pPr>
            <a:endParaRPr lang="ru-RU" dirty="0"/>
          </a:p>
          <a:p>
            <a:pPr marL="0" indent="0" algn="ctr">
              <a:buNone/>
            </a:pPr>
            <a:endParaRPr lang="ru-RU" dirty="0"/>
          </a:p>
          <a:p>
            <a:pPr marL="0" indent="0" algn="ctr">
              <a:buNone/>
            </a:pPr>
            <a:r>
              <a:rPr lang="ru-RU" sz="4400" b="1" dirty="0">
                <a:solidFill>
                  <a:schemeClr val="accent3">
                    <a:lumMod val="50000"/>
                  </a:schemeClr>
                </a:solidFill>
                <a:latin typeface="Verdana" pitchFamily="34" charset="0"/>
                <a:ea typeface="Verdana" pitchFamily="34" charset="0"/>
                <a:cs typeface="Verdana" pitchFamily="34" charset="0"/>
              </a:rPr>
              <a:t>«Вопросов сейчас нет, </a:t>
            </a:r>
          </a:p>
          <a:p>
            <a:pPr marL="0" indent="0" algn="ctr">
              <a:buNone/>
            </a:pPr>
            <a:r>
              <a:rPr lang="ru-RU" sz="4400" b="1" dirty="0">
                <a:solidFill>
                  <a:schemeClr val="accent3">
                    <a:lumMod val="50000"/>
                  </a:schemeClr>
                </a:solidFill>
                <a:latin typeface="Verdana" pitchFamily="34" charset="0"/>
                <a:ea typeface="Verdana" pitchFamily="34" charset="0"/>
                <a:cs typeface="Verdana" pitchFamily="34" charset="0"/>
              </a:rPr>
              <a:t>но они, как обычно, повалятся валом по ходу проведения итогового сочинения»</a:t>
            </a:r>
          </a:p>
        </p:txBody>
      </p:sp>
    </p:spTree>
    <p:extLst>
      <p:ext uri="{BB962C8B-B14F-4D97-AF65-F5344CB8AC3E}">
        <p14:creationId xmlns:p14="http://schemas.microsoft.com/office/powerpoint/2010/main" val="2597529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2052" y="1099930"/>
            <a:ext cx="9662560" cy="4811292"/>
          </a:xfrm>
        </p:spPr>
        <p:txBody>
          <a:bodyPr/>
          <a:lstStyle/>
          <a:p>
            <a:pPr marL="0" indent="0" algn="ctr">
              <a:buNone/>
            </a:pPr>
            <a:endParaRPr lang="ru-RU" dirty="0"/>
          </a:p>
          <a:p>
            <a:pPr marL="0" indent="0" algn="ctr">
              <a:buNone/>
            </a:pPr>
            <a:endParaRPr lang="ru-RU" sz="4400" dirty="0">
              <a:solidFill>
                <a:schemeClr val="accent3">
                  <a:lumMod val="50000"/>
                </a:schemeClr>
              </a:solidFill>
            </a:endParaRPr>
          </a:p>
          <a:p>
            <a:pPr marL="0" indent="0" algn="ctr">
              <a:buNone/>
            </a:pPr>
            <a:r>
              <a:rPr lang="ru-RU" sz="4400" b="1" dirty="0">
                <a:solidFill>
                  <a:schemeClr val="accent3">
                    <a:lumMod val="50000"/>
                  </a:schemeClr>
                </a:solidFill>
                <a:latin typeface="Verdana" pitchFamily="34" charset="0"/>
                <a:ea typeface="Verdana" pitchFamily="34" charset="0"/>
                <a:cs typeface="Verdana" pitchFamily="34" charset="0"/>
              </a:rPr>
              <a:t>Спасибо за внимание!</a:t>
            </a:r>
          </a:p>
        </p:txBody>
      </p:sp>
    </p:spTree>
    <p:extLst>
      <p:ext uri="{BB962C8B-B14F-4D97-AF65-F5344CB8AC3E}">
        <p14:creationId xmlns:p14="http://schemas.microsoft.com/office/powerpoint/2010/main" val="363256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429682"/>
            <a:ext cx="9980962" cy="727915"/>
          </a:xfrm>
        </p:spPr>
        <p:txBody>
          <a:bodyPr>
            <a:noAutofit/>
          </a:bodyPr>
          <a:lstStyle/>
          <a:p>
            <a:r>
              <a:rPr lang="ru-RU" sz="3600" b="1" dirty="0">
                <a:solidFill>
                  <a:schemeClr val="accent1">
                    <a:lumMod val="50000"/>
                  </a:schemeClr>
                </a:solidFill>
                <a:latin typeface="Verdana" pitchFamily="34" charset="0"/>
                <a:ea typeface="Verdana" pitchFamily="34" charset="0"/>
                <a:cs typeface="Verdana" pitchFamily="34" charset="0"/>
              </a:rPr>
              <a:t>Участники итогового сочинения (изложения) 3 декабря 2025 года</a:t>
            </a:r>
          </a:p>
        </p:txBody>
      </p:sp>
      <p:sp>
        <p:nvSpPr>
          <p:cNvPr id="3" name="Содержимое 2"/>
          <p:cNvSpPr>
            <a:spLocks noGrp="1"/>
          </p:cNvSpPr>
          <p:nvPr>
            <p:ph idx="1"/>
          </p:nvPr>
        </p:nvSpPr>
        <p:spPr>
          <a:xfrm>
            <a:off x="1485901" y="1615566"/>
            <a:ext cx="9601196" cy="649406"/>
          </a:xfrm>
        </p:spPr>
        <p:txBody>
          <a:bodyPr>
            <a:normAutofit fontScale="85000" lnSpcReduction="10000"/>
          </a:bodyPr>
          <a:lstStyle/>
          <a:p>
            <a:pPr>
              <a:buNone/>
            </a:pPr>
            <a:r>
              <a:rPr lang="ru-RU" dirty="0">
                <a:latin typeface="Verdana" pitchFamily="34" charset="0"/>
                <a:ea typeface="Verdana" pitchFamily="34" charset="0"/>
                <a:cs typeface="Verdana" pitchFamily="34" charset="0"/>
              </a:rPr>
              <a:t>Всего в РИС </a:t>
            </a:r>
            <a:r>
              <a:rPr lang="ru-RU">
                <a:latin typeface="Verdana" pitchFamily="34" charset="0"/>
                <a:ea typeface="Verdana" pitchFamily="34" charset="0"/>
                <a:cs typeface="Verdana" pitchFamily="34" charset="0"/>
              </a:rPr>
              <a:t>зарегистрировано </a:t>
            </a:r>
            <a:r>
              <a:rPr lang="ru-RU" smtClean="0">
                <a:solidFill>
                  <a:schemeClr val="accent6"/>
                </a:solidFill>
                <a:latin typeface="Verdana" pitchFamily="34" charset="0"/>
                <a:ea typeface="Verdana" pitchFamily="34" charset="0"/>
                <a:cs typeface="Verdana" pitchFamily="34" charset="0"/>
              </a:rPr>
              <a:t>3567</a:t>
            </a:r>
            <a:r>
              <a:rPr lang="ru-RU" smtClean="0">
                <a:solidFill>
                  <a:srgbClr val="FF0000"/>
                </a:solidFill>
                <a:latin typeface="Verdana" pitchFamily="34" charset="0"/>
                <a:ea typeface="Verdana" pitchFamily="34" charset="0"/>
                <a:cs typeface="Verdana" pitchFamily="34" charset="0"/>
              </a:rPr>
              <a:t> </a:t>
            </a:r>
            <a:r>
              <a:rPr lang="ru-RU" dirty="0">
                <a:latin typeface="Verdana" pitchFamily="34" charset="0"/>
                <a:ea typeface="Verdana" pitchFamily="34" charset="0"/>
                <a:cs typeface="Verdana" pitchFamily="34" charset="0"/>
              </a:rPr>
              <a:t>участников. </a:t>
            </a:r>
          </a:p>
        </p:txBody>
      </p:sp>
      <p:graphicFrame>
        <p:nvGraphicFramePr>
          <p:cNvPr id="5" name="Таблица 4"/>
          <p:cNvGraphicFramePr>
            <a:graphicFrameLocks noGrp="1"/>
          </p:cNvGraphicFramePr>
          <p:nvPr>
            <p:extLst>
              <p:ext uri="{D42A27DB-BD31-4B8C-83A1-F6EECF244321}">
                <p14:modId xmlns:p14="http://schemas.microsoft.com/office/powerpoint/2010/main" val="2468967735"/>
              </p:ext>
            </p:extLst>
          </p:nvPr>
        </p:nvGraphicFramePr>
        <p:xfrm>
          <a:off x="1800225" y="2483223"/>
          <a:ext cx="9316010" cy="3541146"/>
        </p:xfrm>
        <a:graphic>
          <a:graphicData uri="http://schemas.openxmlformats.org/drawingml/2006/table">
            <a:tbl>
              <a:tblPr firstRow="1" firstCol="1" bandRow="1">
                <a:tableStyleId>{5C22544A-7EE6-4342-B048-85BDC9FD1C3A}</a:tableStyleId>
              </a:tblPr>
              <a:tblGrid>
                <a:gridCol w="6061018">
                  <a:extLst>
                    <a:ext uri="{9D8B030D-6E8A-4147-A177-3AD203B41FA5}">
                      <a16:colId xmlns="" xmlns:a16="http://schemas.microsoft.com/office/drawing/2014/main" val="20000"/>
                    </a:ext>
                  </a:extLst>
                </a:gridCol>
                <a:gridCol w="1627496">
                  <a:extLst>
                    <a:ext uri="{9D8B030D-6E8A-4147-A177-3AD203B41FA5}">
                      <a16:colId xmlns="" xmlns:a16="http://schemas.microsoft.com/office/drawing/2014/main" val="20001"/>
                    </a:ext>
                  </a:extLst>
                </a:gridCol>
                <a:gridCol w="1627496">
                  <a:extLst>
                    <a:ext uri="{9D8B030D-6E8A-4147-A177-3AD203B41FA5}">
                      <a16:colId xmlns="" xmlns:a16="http://schemas.microsoft.com/office/drawing/2014/main" val="20002"/>
                    </a:ext>
                  </a:extLst>
                </a:gridCol>
              </a:tblGrid>
              <a:tr h="928778">
                <a:tc rowSpan="2">
                  <a:txBody>
                    <a:bodyPr/>
                    <a:lstStyle/>
                    <a:p>
                      <a:pPr algn="ctr">
                        <a:spcAft>
                          <a:spcPts val="0"/>
                        </a:spcAft>
                      </a:pPr>
                      <a:r>
                        <a:rPr lang="ru-RU" sz="1600" kern="1200" dirty="0">
                          <a:effectLst/>
                          <a:latin typeface="Verdana" pitchFamily="34" charset="0"/>
                          <a:ea typeface="Verdana" pitchFamily="34" charset="0"/>
                          <a:cs typeface="Verdana" pitchFamily="34" charset="0"/>
                        </a:rPr>
                        <a:t>Категории участников</a:t>
                      </a:r>
                      <a:endParaRPr lang="ru-RU" sz="1600" dirty="0">
                        <a:effectLst/>
                        <a:latin typeface="Verdana" pitchFamily="34" charset="0"/>
                        <a:ea typeface="Verdana" pitchFamily="34" charset="0"/>
                        <a:cs typeface="Verdana" pitchFamily="34" charset="0"/>
                      </a:endParaRPr>
                    </a:p>
                  </a:txBody>
                  <a:tcPr marL="68580" marR="68580" marT="0" marB="0" anchor="ctr"/>
                </a:tc>
                <a:tc gridSpan="2">
                  <a:txBody>
                    <a:bodyPr/>
                    <a:lstStyle/>
                    <a:p>
                      <a:pPr algn="ctr">
                        <a:spcAft>
                          <a:spcPts val="0"/>
                        </a:spcAft>
                      </a:pPr>
                      <a:r>
                        <a:rPr lang="ru-RU" sz="1600" kern="1200" dirty="0">
                          <a:effectLst/>
                          <a:latin typeface="Verdana" pitchFamily="34" charset="0"/>
                          <a:ea typeface="Verdana" pitchFamily="34" charset="0"/>
                          <a:cs typeface="Verdana" pitchFamily="34" charset="0"/>
                        </a:rPr>
                        <a:t>Количество участников, зарегистрированных в РИС</a:t>
                      </a:r>
                      <a:endParaRPr lang="ru-RU" sz="1600" dirty="0">
                        <a:effectLst/>
                        <a:latin typeface="Verdana" pitchFamily="34" charset="0"/>
                        <a:ea typeface="Verdana" pitchFamily="34" charset="0"/>
                        <a:cs typeface="Verdana" pitchFamily="34" charset="0"/>
                      </a:endParaRPr>
                    </a:p>
                  </a:txBody>
                  <a:tcPr marL="68580" marR="68580" marT="0" marB="0" anchor="ctr"/>
                </a:tc>
                <a:tc hMerge="1">
                  <a:txBody>
                    <a:bodyPr/>
                    <a:lstStyle/>
                    <a:p>
                      <a:endParaRPr lang="ru-RU"/>
                    </a:p>
                  </a:txBody>
                  <a:tcPr/>
                </a:tc>
                <a:extLst>
                  <a:ext uri="{0D108BD9-81ED-4DB2-BD59-A6C34878D82A}">
                    <a16:rowId xmlns="" xmlns:a16="http://schemas.microsoft.com/office/drawing/2014/main" val="10000"/>
                  </a:ext>
                </a:extLst>
              </a:tr>
              <a:tr h="232195">
                <a:tc vMerge="1">
                  <a:txBody>
                    <a:bodyPr/>
                    <a:lstStyle/>
                    <a:p>
                      <a:endParaRPr lang="ru-RU"/>
                    </a:p>
                  </a:txBody>
                  <a:tcPr/>
                </a:tc>
                <a:tc>
                  <a:txBody>
                    <a:bodyPr/>
                    <a:lstStyle/>
                    <a:p>
                      <a:pPr algn="ctr">
                        <a:spcAft>
                          <a:spcPts val="0"/>
                        </a:spcAft>
                      </a:pPr>
                      <a:r>
                        <a:rPr lang="ru-RU" sz="1600" kern="1200" dirty="0">
                          <a:effectLst/>
                          <a:latin typeface="Verdana" pitchFamily="34" charset="0"/>
                          <a:ea typeface="Verdana" pitchFamily="34" charset="0"/>
                          <a:cs typeface="Verdana" pitchFamily="34" charset="0"/>
                        </a:rPr>
                        <a:t>сочинение</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effectLst/>
                          <a:latin typeface="Verdana" pitchFamily="34" charset="0"/>
                          <a:ea typeface="Verdana" pitchFamily="34" charset="0"/>
                          <a:cs typeface="Verdana" pitchFamily="34" charset="0"/>
                        </a:rPr>
                        <a:t>изложение</a:t>
                      </a:r>
                      <a:endParaRPr lang="ru-RU" sz="1600" dirty="0">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 xmlns:a16="http://schemas.microsoft.com/office/drawing/2014/main" val="10001"/>
                  </a:ext>
                </a:extLst>
              </a:tr>
              <a:tr h="464389">
                <a:tc>
                  <a:txBody>
                    <a:bodyPr/>
                    <a:lstStyle/>
                    <a:p>
                      <a:pPr algn="just">
                        <a:spcAft>
                          <a:spcPts val="0"/>
                        </a:spcAft>
                      </a:pPr>
                      <a:r>
                        <a:rPr lang="ru-RU" sz="1600" kern="1200" dirty="0">
                          <a:effectLst/>
                          <a:latin typeface="Verdana" pitchFamily="34" charset="0"/>
                          <a:ea typeface="Verdana" pitchFamily="34" charset="0"/>
                          <a:cs typeface="Verdana" pitchFamily="34" charset="0"/>
                        </a:rPr>
                        <a:t>Обучающиеся по программам среднего общего образования</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smtClean="0">
                          <a:solidFill>
                            <a:schemeClr val="accent6"/>
                          </a:solidFill>
                          <a:effectLst/>
                          <a:latin typeface="Verdana" pitchFamily="34" charset="0"/>
                          <a:ea typeface="Verdana" pitchFamily="34" charset="0"/>
                          <a:cs typeface="Verdana" pitchFamily="34" charset="0"/>
                        </a:rPr>
                        <a:t>3485</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smtClean="0">
                          <a:solidFill>
                            <a:schemeClr val="accent6"/>
                          </a:solidFill>
                          <a:effectLst/>
                          <a:latin typeface="Verdana" pitchFamily="34" charset="0"/>
                          <a:ea typeface="Verdana" pitchFamily="34" charset="0"/>
                          <a:cs typeface="Verdana" pitchFamily="34" charset="0"/>
                        </a:rPr>
                        <a:t>82</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 xmlns:a16="http://schemas.microsoft.com/office/drawing/2014/main" val="10002"/>
                  </a:ext>
                </a:extLst>
              </a:tr>
              <a:tr h="696584">
                <a:tc>
                  <a:txBody>
                    <a:bodyPr/>
                    <a:lstStyle/>
                    <a:p>
                      <a:pPr algn="just">
                        <a:spcAft>
                          <a:spcPts val="0"/>
                        </a:spcAft>
                      </a:pPr>
                      <a:r>
                        <a:rPr lang="ru-RU" sz="1600" kern="1200" dirty="0">
                          <a:effectLst/>
                          <a:latin typeface="Verdana" pitchFamily="34" charset="0"/>
                          <a:ea typeface="Verdana" pitchFamily="34" charset="0"/>
                          <a:cs typeface="Verdana" pitchFamily="34" charset="0"/>
                        </a:rPr>
                        <a:t>Обучающиеся по программам среднего профессионального образования</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chemeClr val="accent6"/>
                          </a:solidFill>
                          <a:effectLst/>
                          <a:latin typeface="Verdana" pitchFamily="34" charset="0"/>
                          <a:ea typeface="Verdana" pitchFamily="34" charset="0"/>
                          <a:cs typeface="Verdana" pitchFamily="34" charset="0"/>
                        </a:rPr>
                        <a:t>0</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chemeClr val="accent6"/>
                          </a:solidFill>
                          <a:effectLst/>
                          <a:latin typeface="Verdana" pitchFamily="34" charset="0"/>
                          <a:ea typeface="Verdana" pitchFamily="34" charset="0"/>
                          <a:cs typeface="Verdana" pitchFamily="34" charset="0"/>
                        </a:rPr>
                        <a:t>0</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 xmlns:a16="http://schemas.microsoft.com/office/drawing/2014/main" val="10003"/>
                  </a:ext>
                </a:extLst>
              </a:tr>
              <a:tr h="232195">
                <a:tc>
                  <a:txBody>
                    <a:bodyPr/>
                    <a:lstStyle/>
                    <a:p>
                      <a:pPr algn="just">
                        <a:spcAft>
                          <a:spcPts val="0"/>
                        </a:spcAft>
                      </a:pPr>
                      <a:r>
                        <a:rPr lang="ru-RU" sz="1600" kern="1200" dirty="0">
                          <a:effectLst/>
                          <a:latin typeface="Verdana" pitchFamily="34" charset="0"/>
                          <a:ea typeface="Verdana" pitchFamily="34" charset="0"/>
                          <a:cs typeface="Verdana" pitchFamily="34" charset="0"/>
                        </a:rPr>
                        <a:t>Выпускники прошлых лет</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chemeClr val="accent6"/>
                          </a:solidFill>
                          <a:effectLst/>
                          <a:latin typeface="Verdana" pitchFamily="34" charset="0"/>
                          <a:ea typeface="Verdana" pitchFamily="34" charset="0"/>
                          <a:cs typeface="Verdana" pitchFamily="34" charset="0"/>
                        </a:rPr>
                        <a:t>0</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chemeClr val="accent6"/>
                          </a:solidFill>
                          <a:effectLst/>
                          <a:latin typeface="Verdana" pitchFamily="34" charset="0"/>
                          <a:ea typeface="Verdana" pitchFamily="34" charset="0"/>
                          <a:cs typeface="Verdana" pitchFamily="34" charset="0"/>
                        </a:rPr>
                        <a:t>0</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 xmlns:a16="http://schemas.microsoft.com/office/drawing/2014/main" val="10004"/>
                  </a:ext>
                </a:extLst>
              </a:tr>
              <a:tr h="696584">
                <a:tc>
                  <a:txBody>
                    <a:bodyPr/>
                    <a:lstStyle/>
                    <a:p>
                      <a:pPr algn="just">
                        <a:spcAft>
                          <a:spcPts val="0"/>
                        </a:spcAft>
                      </a:pPr>
                      <a:r>
                        <a:rPr lang="ru-RU" sz="1600" kern="1200" dirty="0">
                          <a:effectLst/>
                          <a:latin typeface="Verdana" pitchFamily="34" charset="0"/>
                          <a:ea typeface="Verdana" pitchFamily="34" charset="0"/>
                          <a:cs typeface="Verdana" pitchFamily="34" charset="0"/>
                        </a:rPr>
                        <a:t>Обучающиеся по программам среднего общего образования в иностранных государствах</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chemeClr val="accent6"/>
                          </a:solidFill>
                          <a:effectLst/>
                          <a:latin typeface="Verdana" pitchFamily="34" charset="0"/>
                          <a:ea typeface="Verdana" pitchFamily="34" charset="0"/>
                          <a:cs typeface="Verdana" pitchFamily="34" charset="0"/>
                        </a:rPr>
                        <a:t>1</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chemeClr val="accent6"/>
                          </a:solidFill>
                          <a:effectLst/>
                          <a:latin typeface="Verdana" pitchFamily="34" charset="0"/>
                          <a:ea typeface="Verdana" pitchFamily="34" charset="0"/>
                          <a:cs typeface="Verdana" pitchFamily="34" charset="0"/>
                        </a:rPr>
                        <a:t>0</a:t>
                      </a:r>
                      <a:endParaRPr lang="ru-RU" sz="1600" dirty="0">
                        <a:solidFill>
                          <a:schemeClr val="accent6"/>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 xmlns:a16="http://schemas.microsoft.com/office/drawing/2014/main" val="10005"/>
                  </a:ext>
                </a:extLst>
              </a:tr>
              <a:tr h="232195">
                <a:tc>
                  <a:txBody>
                    <a:bodyPr/>
                    <a:lstStyle/>
                    <a:p>
                      <a:pPr algn="just">
                        <a:spcAft>
                          <a:spcPts val="0"/>
                        </a:spcAft>
                      </a:pPr>
                      <a:r>
                        <a:rPr lang="ru-RU" sz="1600" kern="1200" dirty="0">
                          <a:effectLst/>
                          <a:latin typeface="Verdana" pitchFamily="34" charset="0"/>
                          <a:ea typeface="Verdana" pitchFamily="34" charset="0"/>
                          <a:cs typeface="Verdana" pitchFamily="34" charset="0"/>
                        </a:rPr>
                        <a:t>Итого: </a:t>
                      </a:r>
                      <a:endParaRPr lang="ru-RU" sz="1600" dirty="0">
                        <a:effectLst/>
                        <a:latin typeface="Verdana" pitchFamily="34" charset="0"/>
                        <a:ea typeface="Verdana" pitchFamily="34" charset="0"/>
                        <a:cs typeface="Verdana" pitchFamily="34" charset="0"/>
                      </a:endParaRPr>
                    </a:p>
                  </a:txBody>
                  <a:tcPr marL="68580" marR="68580" marT="0" marB="0"/>
                </a:tc>
                <a:tc>
                  <a:txBody>
                    <a:bodyPr/>
                    <a:lstStyle/>
                    <a:p>
                      <a:pPr algn="ctr">
                        <a:spcAft>
                          <a:spcPts val="0"/>
                        </a:spcAft>
                      </a:pPr>
                      <a:r>
                        <a:rPr lang="ru-RU" sz="1600" b="1" kern="1200" dirty="0" smtClean="0">
                          <a:solidFill>
                            <a:schemeClr val="accent6"/>
                          </a:solidFill>
                          <a:effectLst/>
                          <a:latin typeface="Verdana" pitchFamily="34" charset="0"/>
                          <a:ea typeface="Verdana" pitchFamily="34" charset="0"/>
                          <a:cs typeface="Verdana" pitchFamily="34" charset="0"/>
                        </a:rPr>
                        <a:t>3485</a:t>
                      </a:r>
                      <a:endParaRPr lang="ru-RU" sz="1600" b="1" dirty="0">
                        <a:solidFill>
                          <a:schemeClr val="accent6"/>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b="1" kern="1200" dirty="0" smtClean="0">
                          <a:solidFill>
                            <a:schemeClr val="accent6"/>
                          </a:solidFill>
                          <a:effectLst/>
                          <a:latin typeface="Verdana" pitchFamily="34" charset="0"/>
                          <a:ea typeface="Verdana" pitchFamily="34" charset="0"/>
                          <a:cs typeface="Verdana" pitchFamily="34" charset="0"/>
                        </a:rPr>
                        <a:t>82</a:t>
                      </a:r>
                      <a:endParaRPr lang="ru-RU" sz="1600" b="1" dirty="0">
                        <a:solidFill>
                          <a:schemeClr val="accent6"/>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8487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186CFF-4E0C-4ECE-97C5-13B3D56B5EC9}"/>
              </a:ext>
            </a:extLst>
          </p:cNvPr>
          <p:cNvSpPr>
            <a:spLocks noGrp="1"/>
          </p:cNvSpPr>
          <p:nvPr>
            <p:ph type="title"/>
          </p:nvPr>
        </p:nvSpPr>
        <p:spPr/>
        <p:txBody>
          <a:bodyPr/>
          <a:lstStyle/>
          <a:p>
            <a:r>
              <a:rPr lang="ru-RU" b="1" u="sng" dirty="0">
                <a:effectLst>
                  <a:outerShdw blurRad="38100" dist="38100" dir="2700000" algn="tl">
                    <a:srgbClr val="000000">
                      <a:alpha val="43137"/>
                    </a:srgbClr>
                  </a:outerShdw>
                </a:effectLst>
              </a:rPr>
              <a:t>ОО на дому</a:t>
            </a:r>
          </a:p>
        </p:txBody>
      </p:sp>
      <p:sp>
        <p:nvSpPr>
          <p:cNvPr id="3" name="Объект 2">
            <a:extLst>
              <a:ext uri="{FF2B5EF4-FFF2-40B4-BE49-F238E27FC236}">
                <a16:creationId xmlns="" xmlns:a16="http://schemas.microsoft.com/office/drawing/2014/main" id="{5FFCFE2B-27C9-41A9-890D-03D753E6D00D}"/>
              </a:ext>
            </a:extLst>
          </p:cNvPr>
          <p:cNvSpPr>
            <a:spLocks noGrp="1"/>
          </p:cNvSpPr>
          <p:nvPr>
            <p:ph idx="1"/>
          </p:nvPr>
        </p:nvSpPr>
        <p:spPr/>
        <p:txBody>
          <a:bodyPr>
            <a:normAutofit lnSpcReduction="10000"/>
          </a:bodyPr>
          <a:lstStyle/>
          <a:p>
            <a:r>
              <a:rPr lang="ru-RU" dirty="0">
                <a:latin typeface="Verdana" panose="020B0604030504040204" pitchFamily="34" charset="0"/>
                <a:ea typeface="Verdana" panose="020B0604030504040204" pitchFamily="34" charset="0"/>
              </a:rPr>
              <a:t>Создается в РИС на уровне </a:t>
            </a:r>
          </a:p>
          <a:p>
            <a:pPr marL="82296" indent="0">
              <a:buNone/>
            </a:pPr>
            <a:r>
              <a:rPr lang="ru-RU" b="1" dirty="0">
                <a:latin typeface="Verdana" panose="020B0604030504040204" pitchFamily="34" charset="0"/>
                <a:ea typeface="Verdana" panose="020B0604030504040204" pitchFamily="34" charset="0"/>
              </a:rPr>
              <a:t>муниципалитета</a:t>
            </a:r>
          </a:p>
          <a:p>
            <a:r>
              <a:rPr lang="ru-RU" dirty="0">
                <a:latin typeface="Verdana" panose="020B0604030504040204" pitchFamily="34" charset="0"/>
                <a:ea typeface="Verdana" panose="020B0604030504040204" pitchFamily="34" charset="0"/>
              </a:rPr>
              <a:t>Обязательно поставить галочку </a:t>
            </a:r>
          </a:p>
          <a:p>
            <a:pPr marL="82296" indent="0">
              <a:buNone/>
            </a:pPr>
            <a:r>
              <a:rPr lang="ru-RU" b="1" i="1" dirty="0">
                <a:latin typeface="Verdana" panose="020B0604030504040204" pitchFamily="34" charset="0"/>
                <a:ea typeface="Verdana" panose="020B0604030504040204" pitchFamily="34" charset="0"/>
              </a:rPr>
              <a:t>«ОО на дому»</a:t>
            </a:r>
          </a:p>
          <a:p>
            <a:r>
              <a:rPr lang="ru-RU" dirty="0">
                <a:latin typeface="Verdana" panose="020B0604030504040204" pitchFamily="34" charset="0"/>
                <a:ea typeface="Verdana" panose="020B0604030504040204" pitchFamily="34" charset="0"/>
              </a:rPr>
              <a:t>Код – шесть цифр: 670301</a:t>
            </a:r>
          </a:p>
          <a:p>
            <a:pPr marL="82296" indent="0">
              <a:buNone/>
            </a:pPr>
            <a:r>
              <a:rPr lang="ru-RU" dirty="0">
                <a:latin typeface="Verdana" panose="020B0604030504040204" pitchFamily="34" charset="0"/>
                <a:ea typeface="Verdana" panose="020B0604030504040204" pitchFamily="34" charset="0"/>
              </a:rPr>
              <a:t>код региона – код АТЕ – порядковый номер</a:t>
            </a:r>
          </a:p>
          <a:p>
            <a:r>
              <a:rPr lang="ru-RU" dirty="0">
                <a:latin typeface="Verdana" panose="020B0604030504040204" pitchFamily="34" charset="0"/>
                <a:ea typeface="Verdana" panose="020B0604030504040204" pitchFamily="34" charset="0"/>
              </a:rPr>
              <a:t>Участника в ОО на дому назначить </a:t>
            </a:r>
            <a:r>
              <a:rPr lang="ru-RU" b="1" dirty="0">
                <a:latin typeface="Verdana" panose="020B0604030504040204" pitchFamily="34" charset="0"/>
                <a:ea typeface="Verdana" panose="020B0604030504040204" pitchFamily="34" charset="0"/>
              </a:rPr>
              <a:t>только на место сдачи</a:t>
            </a:r>
            <a:r>
              <a:rPr lang="ru-RU" dirty="0">
                <a:latin typeface="Verdana" panose="020B0604030504040204" pitchFamily="34" charset="0"/>
                <a:ea typeface="Verdana" panose="020B0604030504040204" pitchFamily="34" charset="0"/>
              </a:rPr>
              <a:t> итогового сочинения (изложения)</a:t>
            </a:r>
          </a:p>
          <a:p>
            <a:pPr marL="82296" indent="0">
              <a:buNone/>
            </a:pPr>
            <a:endParaRPr lang="ru-RU" dirty="0">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 xmlns:a16="http://schemas.microsoft.com/office/drawing/2014/main" id="{82191799-35B0-4967-82F9-CD6151410237}"/>
              </a:ext>
            </a:extLst>
          </p:cNvPr>
          <p:cNvPicPr>
            <a:picLocks noChangeAspect="1"/>
          </p:cNvPicPr>
          <p:nvPr/>
        </p:nvPicPr>
        <p:blipFill>
          <a:blip r:embed="rId2"/>
          <a:stretch>
            <a:fillRect/>
          </a:stretch>
        </p:blipFill>
        <p:spPr>
          <a:xfrm>
            <a:off x="9799476" y="274638"/>
            <a:ext cx="2112108" cy="2112108"/>
          </a:xfrm>
          <a:prstGeom prst="rect">
            <a:avLst/>
          </a:prstGeom>
        </p:spPr>
      </p:pic>
    </p:spTree>
    <p:extLst>
      <p:ext uri="{BB962C8B-B14F-4D97-AF65-F5344CB8AC3E}">
        <p14:creationId xmlns:p14="http://schemas.microsoft.com/office/powerpoint/2010/main" val="309121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4943" y="912208"/>
            <a:ext cx="9737457" cy="4749556"/>
          </a:xfrm>
        </p:spPr>
        <p:txBody>
          <a:bodyPr>
            <a:normAutofit fontScale="90000"/>
          </a:bodyPr>
          <a:lstStyle/>
          <a:p>
            <a:pPr lvl="0" algn="ctr"/>
            <a: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Самостоятельная печать бланков </a:t>
            </a:r>
            <a:b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итогового сочинения (изложения)</a:t>
            </a:r>
            <a:r>
              <a:rPr lang="en-US"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из РИС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«Планирование ГИА(ЕГЭ) 2026»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в ОМСУ или ОО</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solidFill>
                <a:schemeClr val="accent3">
                  <a:lumMod val="50000"/>
                </a:schemeClr>
              </a:solidFill>
            </a:endParaRPr>
          </a:p>
        </p:txBody>
      </p:sp>
    </p:spTree>
    <p:extLst>
      <p:ext uri="{BB962C8B-B14F-4D97-AF65-F5344CB8AC3E}">
        <p14:creationId xmlns:p14="http://schemas.microsoft.com/office/powerpoint/2010/main" val="340824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211" y="148121"/>
            <a:ext cx="9965932" cy="1280890"/>
          </a:xfrm>
        </p:spPr>
        <p:txBody>
          <a:bodyPr/>
          <a:lstStyle/>
          <a:p>
            <a: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Печать комплектов</a:t>
            </a:r>
            <a:endParaRPr lang="ru-RU" b="1" u="sng" dirty="0"/>
          </a:p>
        </p:txBody>
      </p:sp>
      <p:sp>
        <p:nvSpPr>
          <p:cNvPr id="3" name="Объект 2"/>
          <p:cNvSpPr>
            <a:spLocks noGrp="1"/>
          </p:cNvSpPr>
          <p:nvPr>
            <p:ph sz="half" idx="1"/>
          </p:nvPr>
        </p:nvSpPr>
        <p:spPr>
          <a:xfrm>
            <a:off x="1402915" y="1240076"/>
            <a:ext cx="5493296" cy="4712877"/>
          </a:xfrm>
        </p:spPr>
        <p:txBody>
          <a:bodyPr>
            <a:noAutofit/>
          </a:bodyPr>
          <a:lstStyle/>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Формируем </a:t>
            </a:r>
            <a:r>
              <a:rPr lang="ru-RU" sz="2000" b="1" u="sng" dirty="0">
                <a:latin typeface="Verdana" panose="020B0604030504040204" pitchFamily="34" charset="0"/>
                <a:ea typeface="Verdana" panose="020B0604030504040204" pitchFamily="34" charset="0"/>
                <a:cs typeface="Verdana" panose="020B0604030504040204" pitchFamily="34" charset="0"/>
              </a:rPr>
              <a:t>отчет ИС-10</a:t>
            </a:r>
          </a:p>
          <a:p>
            <a:pPr marL="0" indent="0" algn="just">
              <a:buNone/>
              <a:defRPr/>
            </a:pPr>
            <a:r>
              <a:rPr lang="ru-RU" sz="2000" u="sng" dirty="0">
                <a:latin typeface="Verdana" panose="020B0604030504040204" pitchFamily="34" charset="0"/>
                <a:ea typeface="Verdana" panose="020B0604030504040204" pitchFamily="34" charset="0"/>
                <a:cs typeface="Verdana" panose="020B0604030504040204" pitchFamily="34" charset="0"/>
              </a:rPr>
              <a:t>Выбираем: </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этап – </a:t>
            </a:r>
            <a:r>
              <a:rPr lang="ru-RU" sz="2000" b="1" dirty="0">
                <a:latin typeface="Verdana" panose="020B0604030504040204" pitchFamily="34" charset="0"/>
                <a:ea typeface="Verdana" panose="020B0604030504040204" pitchFamily="34" charset="0"/>
                <a:cs typeface="Verdana" panose="020B0604030504040204" pitchFamily="34" charset="0"/>
              </a:rPr>
              <a:t>основной </a:t>
            </a:r>
          </a:p>
          <a:p>
            <a:pPr>
              <a:defRPr/>
            </a:pPr>
            <a:r>
              <a:rPr lang="ru-RU" sz="2000" dirty="0">
                <a:latin typeface="Verdana" panose="020B0604030504040204" pitchFamily="34" charset="0"/>
                <a:ea typeface="Verdana" panose="020B0604030504040204" pitchFamily="34" charset="0"/>
                <a:cs typeface="Verdana" panose="020B0604030504040204" pitchFamily="34" charset="0"/>
              </a:rPr>
              <a:t>вид работы – сочинение / изложение</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дата – </a:t>
            </a:r>
            <a:r>
              <a:rPr lang="ru-RU" sz="2000" b="1" dirty="0">
                <a:latin typeface="Verdana" panose="020B0604030504040204" pitchFamily="34" charset="0"/>
                <a:ea typeface="Verdana" panose="020B0604030504040204" pitchFamily="34" charset="0"/>
                <a:cs typeface="Verdana" panose="020B0604030504040204" pitchFamily="34" charset="0"/>
              </a:rPr>
              <a:t>03.12.2025</a:t>
            </a:r>
          </a:p>
          <a:p>
            <a:pPr marL="0" indent="0" algn="just">
              <a:buNone/>
              <a:defRPr/>
            </a:pPr>
            <a:endParaRPr lang="ru-RU" sz="14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r>
              <a:rPr lang="ru-RU" sz="2000" dirty="0">
                <a:latin typeface="Verdana" panose="020B0604030504040204" pitchFamily="34" charset="0"/>
                <a:ea typeface="Verdana" panose="020B0604030504040204" pitchFamily="34" charset="0"/>
                <a:cs typeface="Verdana" panose="020B0604030504040204" pitchFamily="34" charset="0"/>
              </a:rPr>
              <a:t>Ставим метку «</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a:t>
            </a:r>
            <a:r>
              <a:rPr lang="ru-RU" sz="2000" dirty="0">
                <a:latin typeface="Verdana" panose="020B0604030504040204" pitchFamily="34" charset="0"/>
                <a:ea typeface="Verdana" panose="020B0604030504040204" pitchFamily="34" charset="0"/>
                <a:cs typeface="Verdana" panose="020B0604030504040204" pitchFamily="34" charset="0"/>
              </a:rPr>
              <a:t>в поле «Основной    комплект»</a:t>
            </a:r>
          </a:p>
          <a:p>
            <a:pPr marL="0" indent="0" algn="just">
              <a:buNone/>
              <a:defRPr/>
            </a:pPr>
            <a:endParaRPr lang="ru-RU" sz="1400" u="sng"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r>
              <a:rPr lang="ru-RU" sz="2000" dirty="0">
                <a:latin typeface="Verdana" panose="020B0604030504040204" pitchFamily="34" charset="0"/>
                <a:ea typeface="Verdana" panose="020B0604030504040204" pitchFamily="34" charset="0"/>
                <a:cs typeface="Verdana" panose="020B0604030504040204" pitchFamily="34" charset="0"/>
              </a:rPr>
              <a:t>В поле «Задать количество бланков записи в основном комплекте» </a:t>
            </a:r>
            <a:r>
              <a:rPr lang="ru-RU" sz="20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меняем</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dirty="0">
                <a:latin typeface="Verdana" panose="020B0604030504040204" pitchFamily="34" charset="0"/>
                <a:ea typeface="Verdana" panose="020B0604030504040204" pitchFamily="34" charset="0"/>
                <a:cs typeface="Verdana" panose="020B0604030504040204" pitchFamily="34" charset="0"/>
              </a:rPr>
              <a:t>на  </a:t>
            </a:r>
            <a:r>
              <a:rPr lang="ru-RU" sz="2000"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2</a:t>
            </a:r>
          </a:p>
          <a:p>
            <a:pPr marL="0" indent="0" algn="just">
              <a:buNone/>
              <a:defRPr/>
            </a:pPr>
            <a:endParaRPr lang="ru-RU" sz="1400"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r>
              <a:rPr lang="ru-RU" sz="2000" dirty="0">
                <a:latin typeface="Verdana" panose="020B0604030504040204" pitchFamily="34" charset="0"/>
                <a:ea typeface="Verdana" panose="020B0604030504040204" pitchFamily="34" charset="0"/>
                <a:cs typeface="Verdana" panose="020B0604030504040204" pitchFamily="34" charset="0"/>
              </a:rPr>
              <a:t>Поле «Тип печати» - </a:t>
            </a:r>
            <a:r>
              <a:rPr lang="ru-RU" sz="2000"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односторонняя печать</a:t>
            </a:r>
            <a:endParaRPr lang="ru-RU" sz="2000" b="1" u="sng" dirty="0">
              <a:solidFill>
                <a:schemeClr val="accent3">
                  <a:lumMod val="50000"/>
                </a:schemeClr>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91809" y="800100"/>
            <a:ext cx="46057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21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3424</TotalTime>
  <Words>4139</Words>
  <Application>Microsoft Office PowerPoint</Application>
  <PresentationFormat>Произвольный</PresentationFormat>
  <Paragraphs>349</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Солнцестояние</vt:lpstr>
      <vt:lpstr>Организация и проведение итогового сочинения (изложения)  в 2025/2026 учебном году  Областное государственное автономное учреждение  «Смоленский региональный центр оценки качества образования»  </vt:lpstr>
      <vt:lpstr>Нормативная документация:</vt:lpstr>
      <vt:lpstr>Региональная нормативная документация:</vt:lpstr>
      <vt:lpstr>Региональная нормативная документация:</vt:lpstr>
      <vt:lpstr>Сроки подачи заявления и  даты проведения ИС (И)</vt:lpstr>
      <vt:lpstr>Участники итогового сочинения (изложения) 3 декабря 2025 года</vt:lpstr>
      <vt:lpstr>ОО на дому</vt:lpstr>
      <vt:lpstr>Самостоятельная печать бланков  итогового сочинения (изложения)  из РИС  «Планирование ГИА(ЕГЭ) 2026»  в ОМСУ или ОО  </vt:lpstr>
      <vt:lpstr>Печать комплектов</vt:lpstr>
      <vt:lpstr>Печать ДБО </vt:lpstr>
      <vt:lpstr> </vt:lpstr>
      <vt:lpstr>Презентация PowerPoint</vt:lpstr>
      <vt:lpstr>ПРОДОЛЖИТЕЛЬНОСТЬ  написания ИС (И) –  3 часа 55 минут (235 минут)  </vt:lpstr>
      <vt:lpstr>ТАЙМИНГ  проведения ИС (И)</vt:lpstr>
      <vt:lpstr>Презентация PowerPoint</vt:lpstr>
      <vt:lpstr>ТАЙМИНГ  проведения ИС (И)</vt:lpstr>
      <vt:lpstr>На рабочем столе участников ИС (И) находятся:</vt:lpstr>
      <vt:lpstr>На рабочем столе участников ИС (И)  при необходимости могут находиться:</vt:lpstr>
      <vt:lpstr>Основные правила заполнения  бланков  итогового сочинения (изложения) </vt:lpstr>
      <vt:lpstr>Категорически ЗАПРЕЩАЕТСЯ:</vt:lpstr>
      <vt:lpstr>Презентация PowerPoint</vt:lpstr>
      <vt:lpstr>Презентация PowerPoint</vt:lpstr>
      <vt:lpstr>Презентация PowerPoint</vt:lpstr>
      <vt:lpstr>Презентация PowerPoint</vt:lpstr>
      <vt:lpstr>Презентация PowerPoint</vt:lpstr>
      <vt:lpstr>Члены комиссии по проведению ИС (И):</vt:lpstr>
      <vt:lpstr>Члены комиссии по проведению ИС (И) заполняют отчетные формы, использованные во время проведения ИС (И), в том числе форму ИС-05 «Ведомость проведения итогового сочинения (изложения) в учебном кабинете ОО (месте проведения)». В свою очередь, участник проверяет свои данные, внесенные в ведомость, подтверждая их личной подписью. </vt:lpstr>
      <vt:lpstr>Во время проведения ИС (И) запрещается:</vt:lpstr>
      <vt:lpstr>Участники ИС (И), нарушившие вышеперечисленные требования (подпункт 1 пункта 28 Порядка ГИА-11), удаляются с ИС (И) членом комиссии по проведению ИС (И). </vt:lpstr>
      <vt:lpstr>Заполнение полей нижней части бланка регистрации, если участник удален с ИС (И) </vt:lpstr>
      <vt:lpstr>В случае если участник ИС (И) по состоянию здоровья или другим объективным причинам не может завершить написание ИС (И), он может покинуть место проведения ИС (И).</vt:lpstr>
      <vt:lpstr>Заполнение полей нижней части бланка регистрации, если участник не закончил написание ИС (И)  по уважительным причинам</vt:lpstr>
      <vt:lpstr>Презентация PowerPoint</vt:lpstr>
      <vt:lpstr>Проверка итогового сочинения (изложения)</vt:lpstr>
      <vt:lpstr>Проверка итогового сочинения (изложения)</vt:lpstr>
      <vt:lpstr>Заполнение поля «Требования к сочинению (изложению)»</vt:lpstr>
      <vt:lpstr>Заполнение поля «Требования к сочинению (изложению)»</vt:lpstr>
      <vt:lpstr>Заполнение полей нижней части бланка регистрации, если участник ИС (И) сдавал ИС (И) в устной форме </vt:lpstr>
      <vt:lpstr>Отчётные формы для сдачи в ОГАУ СРЦОКО  </vt:lpstr>
      <vt:lpstr>Форма ИС-07 Ведомость коррекции персональных данных участников итогового сочинения (изложения) </vt:lpstr>
      <vt:lpstr>Презентация PowerPoint</vt:lpstr>
      <vt:lpstr>Комплектация бланков для передачи в ОГАУ СРЦОКО</vt:lpstr>
      <vt:lpstr>Передача материалов ИС (И) в ОГАУ СРЦОКО</vt:lpstr>
      <vt:lpstr>Повторный допуск к написанию ИС (И)</vt:lpstr>
      <vt:lpstr>Ознакомление с результатами ИС (И)</vt:lpstr>
      <vt:lpstr>ЧЕК-ЛИСТ</vt:lpstr>
      <vt:lpstr>Вопросы</vt:lpstr>
      <vt:lpstr>Критерий № 2 «Аргументация. Привлечение литературного материала»</vt:lpstr>
      <vt:lpstr>Критерий № 5 «Грамотность»</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и проведение итогового сочинения (изложения) 2023/2024 учебный год</dc:title>
  <dc:creator>Пользователь</dc:creator>
  <cp:lastModifiedBy>Елена</cp:lastModifiedBy>
  <cp:revision>224</cp:revision>
  <cp:lastPrinted>2023-11-28T14:13:11Z</cp:lastPrinted>
  <dcterms:created xsi:type="dcterms:W3CDTF">2023-11-25T10:00:02Z</dcterms:created>
  <dcterms:modified xsi:type="dcterms:W3CDTF">2025-11-25T14:25:36Z</dcterms:modified>
</cp:coreProperties>
</file>