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2" r:id="rId6"/>
    <p:sldId id="303" r:id="rId7"/>
    <p:sldId id="301" r:id="rId8"/>
    <p:sldId id="302" r:id="rId9"/>
    <p:sldId id="315" r:id="rId10"/>
    <p:sldId id="338" r:id="rId11"/>
    <p:sldId id="348" r:id="rId12"/>
    <p:sldId id="317" r:id="rId13"/>
    <p:sldId id="349" r:id="rId14"/>
    <p:sldId id="341" r:id="rId15"/>
    <p:sldId id="319" r:id="rId16"/>
    <p:sldId id="350" r:id="rId17"/>
    <p:sldId id="342" r:id="rId18"/>
    <p:sldId id="351" r:id="rId19"/>
    <p:sldId id="352" r:id="rId20"/>
    <p:sldId id="321" r:id="rId21"/>
    <p:sldId id="362" r:id="rId22"/>
    <p:sldId id="354" r:id="rId23"/>
    <p:sldId id="355" r:id="rId24"/>
    <p:sldId id="345" r:id="rId25"/>
    <p:sldId id="356" r:id="rId26"/>
    <p:sldId id="360" r:id="rId27"/>
    <p:sldId id="361" r:id="rId28"/>
    <p:sldId id="346" r:id="rId29"/>
    <p:sldId id="334" r:id="rId30"/>
    <p:sldId id="344" r:id="rId31"/>
    <p:sldId id="323" r:id="rId32"/>
    <p:sldId id="324" r:id="rId33"/>
    <p:sldId id="325" r:id="rId34"/>
    <p:sldId id="326" r:id="rId35"/>
    <p:sldId id="328" r:id="rId36"/>
    <p:sldId id="330" r:id="rId37"/>
    <p:sldId id="331" r:id="rId38"/>
    <p:sldId id="316" r:id="rId39"/>
    <p:sldId id="306" r:id="rId40"/>
    <p:sldId id="332" r:id="rId41"/>
    <p:sldId id="339" r:id="rId42"/>
    <p:sldId id="337" r:id="rId43"/>
    <p:sldId id="358" r:id="rId44"/>
    <p:sldId id="298" r:id="rId45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1" autoAdjust="0"/>
    <p:restoredTop sz="94660"/>
  </p:normalViewPr>
  <p:slideViewPr>
    <p:cSldViewPr snapToGrid="0">
      <p:cViewPr>
        <p:scale>
          <a:sx n="98" d="100"/>
          <a:sy n="98" d="100"/>
        </p:scale>
        <p:origin x="-10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7018-0F6B-4B38-98A9-CE43F910FA88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10903-F7F7-4227-8693-C85B0A22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87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54C80-263E-416B-A8E0-580EDEADCBDC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2/9/2026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DEE501-14A7-4998-B05F-D3CBFD5C6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694" y="1031132"/>
            <a:ext cx="10722795" cy="6076577"/>
          </a:xfrm>
        </p:spPr>
        <p:txBody>
          <a:bodyPr>
            <a:normAutofit fontScale="90000"/>
          </a:bodyPr>
          <a:lstStyle/>
          <a:p>
            <a:pPr algn="r"/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И ПРОВЕДЕНИЕ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ИТОГОВОГО СОБЕСЕДОВАНИЯ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РУССКОМУ ЯЗЫКУ </a:t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 ГОДУ в формате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 </a:t>
            </a: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Областное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государственное автономное учреждение 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«Смоленский региональный центр оценки качества образования»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6" y="5248197"/>
            <a:ext cx="1012057" cy="95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629" y="468468"/>
            <a:ext cx="10408595" cy="10198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Получение материалов итогового собеседования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431" y="1556427"/>
            <a:ext cx="10194586" cy="4630365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</a:rPr>
              <a:t>ИС-01 - от </a:t>
            </a:r>
            <a:r>
              <a:rPr lang="ru-RU" sz="11200" b="1" dirty="0">
                <a:solidFill>
                  <a:srgbClr val="FF0000"/>
                </a:solidFill>
              </a:rPr>
              <a:t>ГАУ ДПО СОИРО (</a:t>
            </a:r>
            <a:r>
              <a:rPr lang="ru-RU" sz="11200" b="1" dirty="0" smtClean="0">
                <a:solidFill>
                  <a:srgbClr val="FF0000"/>
                </a:solidFill>
              </a:rPr>
              <a:t>РЦОКО) </a:t>
            </a:r>
            <a:endParaRPr lang="ru-RU" sz="11200" b="1" dirty="0">
              <a:solidFill>
                <a:srgbClr val="FF0000"/>
              </a:solidFill>
            </a:endParaRP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ИС-07 размещена на 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сайте ГАУ ДПО СОИРО (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РЦОКО)</a:t>
            </a: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ОО получает 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критерии оценивания итогового собеседования для 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экспертов 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не позднее чем за сутки 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с официального сайта ФГБНУ «ФИПИ»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n-US" sz="112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:</a:t>
            </a:r>
            <a:r>
              <a:rPr lang="en-US" sz="112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//fipi.ru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sz="112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и тиражирует в необходимом количестве </a:t>
            </a:r>
          </a:p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день проведения итогового 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собеседования специалист </a:t>
            </a:r>
            <a:r>
              <a:rPr lang="ru-RU" sz="11200" dirty="0">
                <a:solidFill>
                  <a:schemeClr val="accent3">
                    <a:lumMod val="50000"/>
                  </a:schemeClr>
                </a:solidFill>
              </a:rPr>
              <a:t>ГАУ ДПО СОИРО (</a:t>
            </a: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РЦОКО) после получения материалов для проведения итогового собеседования (комплект КИМ итогового собеседования) передает их специалисту ОМСУ/ОО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629" y="468468"/>
            <a:ext cx="10408595" cy="10198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Получение материалов итогового собеседования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9420" y="1498061"/>
            <a:ext cx="4416359" cy="4766552"/>
          </a:xfrm>
        </p:spPr>
        <p:txBody>
          <a:bodyPr>
            <a:normAutofit fontScale="32500" lnSpcReduction="20000"/>
          </a:bodyPr>
          <a:lstStyle/>
          <a:p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ИС-02, ИС-03, </a:t>
            </a:r>
          </a:p>
          <a:p>
            <a:pPr marL="82296" indent="0">
              <a:buNone/>
            </a:pP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ИС-04, ИС-08, ИС-09 формируются и тиражируются с помощью ПО «Планирование ГИА-9 2026» </a:t>
            </a:r>
          </a:p>
          <a:p>
            <a:pPr marL="82296" indent="0">
              <a:buNone/>
            </a:pPr>
            <a:r>
              <a:rPr lang="ru-RU" sz="11200" dirty="0" smtClean="0">
                <a:solidFill>
                  <a:schemeClr val="accent3">
                    <a:lumMod val="50000"/>
                  </a:schemeClr>
                </a:solidFill>
              </a:rPr>
              <a:t>в ОМСУ либо в образовательных организациях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4" b="53273"/>
          <a:stretch/>
        </p:blipFill>
        <p:spPr bwMode="auto">
          <a:xfrm>
            <a:off x="5777189" y="1692613"/>
            <a:ext cx="5759815" cy="34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0126494" y="1692612"/>
            <a:ext cx="535021" cy="535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H="1">
            <a:off x="7305473" y="2149281"/>
            <a:ext cx="2899373" cy="2631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отчётной формы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ИС-01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4791" y="1245141"/>
            <a:ext cx="10340503" cy="5291847"/>
          </a:xfrm>
        </p:spPr>
        <p:txBody>
          <a:bodyPr>
            <a:noAutofit/>
          </a:bodyPr>
          <a:lstStyle/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400" u="sng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Форму </a:t>
            </a:r>
            <a:r>
              <a:rPr lang="ru-RU" sz="2400" b="1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ИС-01</a:t>
            </a:r>
            <a:r>
              <a:rPr lang="ru-RU" sz="24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«Список участников итогового собеседования» </a:t>
            </a:r>
          </a:p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b="1" u="sng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файл с кодами работ по собеседованию </a:t>
            </a:r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образовательная организация </a:t>
            </a:r>
          </a:p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получает от </a:t>
            </a:r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РЦОКО </a:t>
            </a:r>
            <a:r>
              <a:rPr lang="ru-RU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электронном виде</a:t>
            </a:r>
            <a:r>
              <a:rPr lang="ru-RU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endParaRPr lang="ru-RU" sz="2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400" b="1" u="sng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организатор ОО</a:t>
            </a:r>
            <a:r>
              <a:rPr lang="ru-RU" sz="2400" b="1" u="sng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необходимости корректирует списки участников совместно со специалистом </a:t>
            </a:r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РЦОКО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распределяет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 итогового собеседования по аудиториям проведения итогового собеседования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передает в день проведения итогового собеседования списки участников организатору проведения итогового собеседования</a:t>
            </a:r>
            <a:r>
              <a:rPr lang="ru-R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812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отчётной формы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ИС-01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974" y="1225685"/>
            <a:ext cx="10340503" cy="5291847"/>
          </a:xfrm>
        </p:spPr>
        <p:txBody>
          <a:bodyPr>
            <a:noAutofit/>
          </a:bodyPr>
          <a:lstStyle/>
          <a:p>
            <a:pPr marL="0" lvl="0" indent="0" algn="just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400" b="1" u="sng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</a:t>
            </a:r>
            <a:r>
              <a:rPr lang="ru-RU" sz="2400" b="1" u="sng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проведения итогового собеседования:</a:t>
            </a: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соответствии со списком приглашает участников итогового собеседования, находящихся в аудитории ожидания, в аудитории проведения итогового собеседования;</a:t>
            </a:r>
          </a:p>
          <a:p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поручению ответственного организатора образовательной организации ставит в списке участников отметку «Н» в поле напротив фамилии отсутствующего участника итогового собеседования; </a:t>
            </a:r>
            <a:endParaRPr lang="ru-RU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передаёт список участников итогового собеседования ответственному организатору образовательной организации по завершении проведения итогового собеседования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9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510" y="487922"/>
            <a:ext cx="10525327" cy="8155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отчётной формы ИС-01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15" y="1569193"/>
            <a:ext cx="8582025" cy="440055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802" y="244733"/>
            <a:ext cx="9625015" cy="105877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5609" y="1199742"/>
            <a:ext cx="10077855" cy="5249696"/>
          </a:xfrm>
        </p:spPr>
        <p:txBody>
          <a:bodyPr>
            <a:noAutofit/>
          </a:bodyPr>
          <a:lstStyle/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</a:t>
            </a:r>
            <a:r>
              <a:rPr lang="ru-RU" sz="1800" u="sng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Форма </a:t>
            </a:r>
            <a:r>
              <a:rPr lang="ru-RU" sz="1800" b="1" u="sng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ИС-02</a:t>
            </a:r>
            <a:r>
              <a:rPr lang="ru-RU" sz="18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«Ведомость учета проведения итогового собеседования в аудитории»   </a:t>
            </a:r>
            <a:r>
              <a:rPr lang="ru-RU" sz="1800" u="sng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собеседником.</a:t>
            </a:r>
          </a:p>
          <a:p>
            <a:pPr marL="0" lvl="0" indent="0" algn="just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Время</a:t>
            </a:r>
            <a:r>
              <a:rPr lang="ru-RU" sz="1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отведенное на внесение сведений в ведомость учета проведения итогового собеседования в аудитории (форма ИС-02), </a:t>
            </a:r>
            <a:r>
              <a:rPr lang="ru-RU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включается </a:t>
            </a:r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18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18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итогового собеседования.</a:t>
            </a:r>
          </a:p>
          <a:p>
            <a:pPr marL="82296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случае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>
              <a:buNone/>
            </a:pP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выявления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некачественной аудиозаписи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ответа участника итогового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собеседования,</a:t>
            </a:r>
          </a:p>
          <a:p>
            <a:pPr marL="82296" indent="0">
              <a:buNone/>
            </a:pP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если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итогового собеседования по состоянию здоровья или другим объективным причинам не может завершить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собеседование,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заполняет форму ИС-08 «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Акт о досрочном завершении итогового собеседования по русскому языку по уважительным причинам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а собеседник вносит соответствующую отметку в форму ИС-02 «Ведомость учета проведения итогового собеседования в аудитории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5396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793" y="79362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7515" y="1141377"/>
            <a:ext cx="10204315" cy="5094054"/>
          </a:xfrm>
        </p:spPr>
        <p:txBody>
          <a:bodyPr>
            <a:noAutofit/>
          </a:bodyPr>
          <a:lstStyle/>
          <a:p>
            <a:pPr marL="82296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случае </a:t>
            </a:r>
            <a:r>
              <a:rPr lang="ru-RU" sz="2000" u="sng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участник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собеседования во время проведения итогового собеседования в аудитории проведения итогового собеседования </a:t>
            </a:r>
            <a:endParaRPr lang="ru-RU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lvl="0" indent="0"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нарушил </a:t>
            </a:r>
            <a:r>
              <a:rPr lang="ru-RU" sz="2000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установленные требования Порядка</a:t>
            </a:r>
            <a:r>
              <a:rPr lang="ru-RU" sz="2000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000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lv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запрет иметь при себе средства связи, фото-, аудио- и видеоаппаратуру, справочные материалы, письменные заметки и иные средства хранения и передачи информации)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он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удаляется с итогового собеседования. </a:t>
            </a:r>
            <a:endParaRPr lang="ru-RU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Собеседник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приглашает ответственного организатора образовательной организации, который 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 форму ИС-09 </a:t>
            </a:r>
            <a:r>
              <a:rPr lang="ru-RU" sz="2000" b="1" u="sng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«Акт об удалении участника итогового собеседования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», </a:t>
            </a:r>
          </a:p>
          <a:p>
            <a:pPr marL="82296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собеседник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вносит соответствующую отметку в форму ИС-02 «Ведомость учета проведения итогового собеседования в аудитории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», </a:t>
            </a:r>
          </a:p>
          <a:p>
            <a:pPr marL="82296"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эксперт – в 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форму ИС-03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«Протокол экспертов для оценивания ответов участников итогового собеседования».</a:t>
            </a:r>
            <a:endParaRPr lang="ru-R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735" y="-122247"/>
            <a:ext cx="10661515" cy="102797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форм ИС-02</a:t>
            </a:r>
            <a:endParaRPr lang="ru-RU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66" y="905724"/>
            <a:ext cx="8871625" cy="5855865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0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ИС-08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1447800"/>
            <a:ext cx="4603388" cy="4800600"/>
          </a:xfrm>
        </p:spPr>
        <p:txBody>
          <a:bodyPr/>
          <a:lstStyle/>
          <a:p>
            <a:r>
              <a:rPr lang="ru-RU" dirty="0" smtClean="0"/>
              <a:t>Акт </a:t>
            </a:r>
            <a:r>
              <a:rPr lang="ru-RU" dirty="0"/>
              <a:t>о досрочном завершении итогового собеседования по русскому языку по уважительным причинам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 t="8956" r="33904" b="13530"/>
          <a:stretch/>
        </p:blipFill>
        <p:spPr bwMode="auto">
          <a:xfrm>
            <a:off x="6692631" y="26188"/>
            <a:ext cx="4781144" cy="683181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8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ИС-09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144" y="1447800"/>
            <a:ext cx="4603388" cy="4800600"/>
          </a:xfrm>
        </p:spPr>
        <p:txBody>
          <a:bodyPr/>
          <a:lstStyle/>
          <a:p>
            <a:r>
              <a:rPr lang="ru-RU" dirty="0"/>
              <a:t>Акт об удалении участника итогового собеседования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8851" r="33070" b="12364"/>
          <a:stretch/>
        </p:blipFill>
        <p:spPr bwMode="auto">
          <a:xfrm>
            <a:off x="6605368" y="0"/>
            <a:ext cx="4824631" cy="680827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91FC38-0576-497D-B5A4-4C9AE196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84" y="264915"/>
            <a:ext cx="9437273" cy="848139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Нормативная документация: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3642C9-78B7-41F5-8FB1-182AC74D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604" y="1070888"/>
            <a:ext cx="10183309" cy="539800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29.12.2012 № 273-ФЗ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«Об образовании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Российской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Федерации»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Постановление Правительства Российской Федерации от 29.11.2021 № 2085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Минпросвещения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РФ и Федеральной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службы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надзору в сфере образования и науки от 04.04.2023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232/551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166" y="274638"/>
            <a:ext cx="5537243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отчётных форм ИС-03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170" y="1549340"/>
            <a:ext cx="5613239" cy="5055741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Форма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ИС-03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«Протокол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экспертов для оценивания ответов участников итогового собеседования»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заполняется экспертом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 algn="just" defTabSz="914400">
              <a:spcBef>
                <a:spcPts val="300"/>
              </a:spcBef>
              <a:buClr>
                <a:srgbClr val="A04DA3"/>
              </a:buClr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just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ксперт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оценивает ответы участников итогового собеседования непосредственно в аудитории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проведения итогового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собеседования </a:t>
            </a: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время проведения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собеседования,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заполняет форму </a:t>
            </a: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ИС-03.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8566" r="33252" b="13332"/>
          <a:stretch/>
        </p:blipFill>
        <p:spPr bwMode="auto">
          <a:xfrm>
            <a:off x="7132409" y="0"/>
            <a:ext cx="4793702" cy="681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41660" y="5826868"/>
            <a:ext cx="3472774" cy="437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166" y="274638"/>
            <a:ext cx="5537243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отчётных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 ИС-03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9171" y="1549340"/>
            <a:ext cx="3850498" cy="3110209"/>
          </a:xfrm>
        </p:spPr>
        <p:txBody>
          <a:bodyPr>
            <a:normAutofit fontScale="62500" lnSpcReduction="20000"/>
          </a:bodyPr>
          <a:lstStyle/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Особенность оценивания ответов участников итогового собеседования</a:t>
            </a:r>
          </a:p>
          <a:p>
            <a:pPr marL="82296" indent="0">
              <a:buNone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Если участник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приступал </a:t>
            </a:r>
            <a:endParaRPr lang="ru-RU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>
              <a:buNone/>
            </a:pPr>
            <a:r>
              <a:rPr lang="ru-RU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r>
              <a:rPr lang="ru-RU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выполнению двух или более заданий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2296" indent="0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 </a:t>
            </a:r>
            <a:r>
              <a:rPr lang="ru-RU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всем критериям грамотности речи ставится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 баллов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58860" r="33252" b="23410"/>
          <a:stretch/>
        </p:blipFill>
        <p:spPr bwMode="auto">
          <a:xfrm>
            <a:off x="1293778" y="4659549"/>
            <a:ext cx="8451992" cy="20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23635" r="30881" b="31319"/>
          <a:stretch/>
        </p:blipFill>
        <p:spPr bwMode="auto">
          <a:xfrm>
            <a:off x="5519773" y="-1"/>
            <a:ext cx="6523069" cy="45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7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166" y="274638"/>
            <a:ext cx="5537243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отчётных форм ИС-03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8566" r="33252" b="76602"/>
          <a:stretch/>
        </p:blipFill>
        <p:spPr bwMode="auto">
          <a:xfrm>
            <a:off x="4659549" y="963032"/>
            <a:ext cx="7245412" cy="225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33167" r="20693" b="41784"/>
          <a:stretch/>
        </p:blipFill>
        <p:spPr bwMode="auto">
          <a:xfrm>
            <a:off x="393123" y="3395164"/>
            <a:ext cx="11343863" cy="304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73557" y="3920247"/>
            <a:ext cx="817124" cy="671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03" y="2198451"/>
            <a:ext cx="676875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67" y="4817318"/>
            <a:ext cx="615791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9465013" y="3395164"/>
            <a:ext cx="1527242" cy="758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893" y="790204"/>
            <a:ext cx="100293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отчётных форм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>
                <a:effectLst/>
              </a:rPr>
              <a:t>Специализированная форма в формате WEB для внесения информации из протоколов экспертов по оцениванию ответов участников итогового </a:t>
            </a:r>
            <a:r>
              <a:rPr lang="ru-RU" sz="3200" b="1" dirty="0" smtClean="0">
                <a:effectLst/>
              </a:rPr>
              <a:t>собеседования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55" y="2932643"/>
            <a:ext cx="10309410" cy="341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486" y="2750597"/>
            <a:ext cx="973442" cy="7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16885" y="1731922"/>
            <a:ext cx="386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901" y="2826861"/>
            <a:ext cx="369651" cy="72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49909" y="3555922"/>
            <a:ext cx="863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9272" y="5011828"/>
            <a:ext cx="58849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претендует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уменьшение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минимальных баллов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5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153" y="420548"/>
            <a:ext cx="10625847" cy="1427707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проведения итогового собеседования у участников итогового собеседования с ОВЗ, детей-инвалидов и инвалидов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787" y="1566154"/>
            <a:ext cx="9679021" cy="4591456"/>
          </a:xfrm>
        </p:spPr>
        <p:txBody>
          <a:bodyPr>
            <a:noAutofit/>
          </a:bodyPr>
          <a:lstStyle/>
          <a:p>
            <a:r>
              <a:rPr lang="ru-RU" sz="1800" dirty="0"/>
              <a:t>Для участников итогового собеседования с ОВЗ, участников итогового собеседования детей-инвалидов и инвалидов  при необходимости (</a:t>
            </a:r>
            <a:r>
              <a:rPr lang="ru-RU" sz="1800" b="1" u="sng" dirty="0"/>
              <a:t>необходимость создания </a:t>
            </a:r>
            <a:r>
              <a:rPr lang="ru-RU" sz="1800" b="1" u="sng" dirty="0" smtClean="0"/>
              <a:t>условий </a:t>
            </a:r>
            <a:r>
              <a:rPr lang="ru-RU" sz="1800" b="1" u="sng" dirty="0"/>
              <a:t>указывается в заявлении для участия в итоговом собеседовании</a:t>
            </a:r>
            <a:r>
              <a:rPr lang="ru-RU" sz="1800" b="1" dirty="0"/>
              <a:t>)</a:t>
            </a:r>
            <a:r>
              <a:rPr lang="ru-RU" sz="1800" dirty="0"/>
              <a:t> организуются следующие условия проведения итогового собеседования: </a:t>
            </a:r>
            <a:r>
              <a:rPr lang="ru-RU" sz="1800" b="1" dirty="0"/>
              <a:t>беспрепятственный доступ в необходимые </a:t>
            </a:r>
            <a:r>
              <a:rPr lang="ru-RU" sz="1800" b="1" dirty="0" smtClean="0"/>
              <a:t>помещения </a:t>
            </a:r>
            <a:r>
              <a:rPr lang="ru-RU" sz="1800" dirty="0" smtClean="0"/>
              <a:t>(</a:t>
            </a:r>
            <a:r>
              <a:rPr lang="ru-RU" sz="1800" dirty="0"/>
              <a:t>наличие пандусов, поручней, расширенных дверных проёмов, лифтов, при отсутствии лифта аудитория располагается на первом </a:t>
            </a:r>
            <a:r>
              <a:rPr lang="ru-RU" sz="1800" dirty="0" smtClean="0"/>
              <a:t>этаже), </a:t>
            </a:r>
            <a:r>
              <a:rPr lang="ru-RU" sz="1800" b="1" dirty="0"/>
              <a:t>наличие специальных кресел и других приспособлений</a:t>
            </a:r>
            <a:r>
              <a:rPr lang="ru-RU" sz="1800" dirty="0"/>
              <a:t>, </a:t>
            </a:r>
            <a:r>
              <a:rPr lang="ru-RU" sz="1800" b="1" dirty="0"/>
              <a:t>организация питания и перерывов для проведения необходимых лечебных и профилактических мероприятий и увеличение продолжительности итогового собеседования на 30 минут (общая продолжительность итогового </a:t>
            </a:r>
            <a:r>
              <a:rPr lang="ru-RU" sz="1800" b="1" dirty="0" smtClean="0"/>
              <a:t>собеседования при этом </a:t>
            </a:r>
            <a:r>
              <a:rPr lang="ru-RU" sz="1800" b="1" dirty="0"/>
              <a:t>составит 45-46 минут)</a:t>
            </a:r>
          </a:p>
          <a:p>
            <a:r>
              <a:rPr lang="ru-RU" sz="1800" dirty="0" smtClean="0"/>
              <a:t>При </a:t>
            </a:r>
            <a:r>
              <a:rPr lang="ru-RU" sz="1800" dirty="0"/>
              <a:t>предъявлении рекомендаций ПМПК для участников итогового собеседования </a:t>
            </a:r>
            <a:r>
              <a:rPr lang="ru-RU" sz="1800" dirty="0" smtClean="0"/>
              <a:t>при необходимости </a:t>
            </a:r>
            <a:r>
              <a:rPr lang="ru-RU" sz="1800" b="1" u="sng" dirty="0" smtClean="0"/>
              <a:t>(</a:t>
            </a:r>
            <a:r>
              <a:rPr lang="ru-RU" sz="1800" b="1" u="sng" dirty="0"/>
              <a:t>необходимость создания специальных условий указывается в заявлении для участия в итоговом собеседовании)</a:t>
            </a:r>
            <a:r>
              <a:rPr lang="ru-RU" sz="1800" dirty="0"/>
              <a:t> могут быть созданы специальные условия , учитывающие состояние </a:t>
            </a:r>
            <a:r>
              <a:rPr lang="ru-RU" sz="1800" dirty="0" smtClean="0"/>
              <a:t>здоровья </a:t>
            </a:r>
            <a:r>
              <a:rPr lang="ru-RU" sz="1800" dirty="0"/>
              <a:t>и особенности психофизического </a:t>
            </a:r>
            <a:r>
              <a:rPr lang="ru-RU" sz="1800" dirty="0" smtClean="0"/>
              <a:t>развития. </a:t>
            </a:r>
            <a:r>
              <a:rPr lang="ru-RU" sz="1800" b="1" dirty="0" smtClean="0"/>
              <a:t>Основанием для создания таких условий являются соответствующие рекомендации ПМПК.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87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153" y="420548"/>
            <a:ext cx="10625847" cy="1427707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проведения итогового собеседования у участников итогового собеседования с ОВЗ, детей-инвалидов и инвалидов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787" y="1566154"/>
            <a:ext cx="9679021" cy="4591456"/>
          </a:xfrm>
        </p:spPr>
        <p:txBody>
          <a:bodyPr>
            <a:noAutofit/>
          </a:bodyPr>
          <a:lstStyle/>
          <a:p>
            <a:pPr marL="720000">
              <a:buFont typeface="Wingdings" pitchFamily="2" charset="2"/>
              <a:buChar char="v"/>
            </a:pPr>
            <a:r>
              <a:rPr lang="ru-RU" sz="1800" dirty="0" smtClean="0"/>
              <a:t>Участникам итогового собеседования предоставляется право выполнить только те задания КИМ итогового собеседования, которые посильны им для выполнения. </a:t>
            </a:r>
            <a:r>
              <a:rPr lang="ru-RU" sz="1800" b="1" dirty="0" smtClean="0"/>
              <a:t>Основанием</a:t>
            </a:r>
            <a:r>
              <a:rPr lang="ru-RU" sz="1800" dirty="0" smtClean="0"/>
              <a:t> для выполнения отдельных заданий, предусмотренных КИМ итогового собеседования, и </a:t>
            </a:r>
            <a:r>
              <a:rPr lang="ru-RU" sz="1800" b="1" dirty="0" smtClean="0"/>
              <a:t>оценивания по критериям</a:t>
            </a:r>
            <a:r>
              <a:rPr lang="ru-RU" sz="1800" dirty="0" smtClean="0"/>
              <a:t>, </a:t>
            </a:r>
            <a:r>
              <a:rPr lang="ru-RU" sz="1800" u="sng" dirty="0" smtClean="0"/>
              <a:t>по которым ответы данного участника итогового собеседования могут быть оценены, являются соответствующие </a:t>
            </a:r>
            <a:r>
              <a:rPr lang="ru-RU" sz="1800" b="1" dirty="0" smtClean="0"/>
              <a:t>рекомендации ПМПК. </a:t>
            </a:r>
            <a:r>
              <a:rPr lang="ru-RU" sz="1800" b="1" dirty="0"/>
              <a:t> </a:t>
            </a:r>
            <a:r>
              <a:rPr lang="ru-RU" sz="1800" dirty="0" smtClean="0"/>
              <a:t>В перечне нозологических категорий, для которых предусмотрено выполнение отдельных заданий КИМ итогового собеседования, а </a:t>
            </a:r>
            <a:r>
              <a:rPr lang="ru-RU" sz="1800" b="1" u="sng" dirty="0" smtClean="0"/>
              <a:t>также </a:t>
            </a:r>
            <a:r>
              <a:rPr lang="ru-RU" sz="1800" b="1" u="sng" dirty="0" smtClean="0">
                <a:solidFill>
                  <a:srgbClr val="FF0000"/>
                </a:solidFill>
              </a:rPr>
              <a:t>претендующих на уменьшение минимального количества баллов</a:t>
            </a:r>
            <a:r>
              <a:rPr lang="ru-RU" sz="1800" b="1" u="sng" dirty="0" smtClean="0"/>
              <a:t>, необходимого для получения «зачета», </a:t>
            </a:r>
            <a:r>
              <a:rPr lang="ru-RU" sz="1800" dirty="0" smtClean="0"/>
              <a:t>можно найти формы выполнения заданий, </a:t>
            </a:r>
            <a:r>
              <a:rPr lang="ru-RU" sz="1800" u="sng" dirty="0" smtClean="0"/>
              <a:t>критерии оценивания заданий итогового собеседования, по которым ответы отдельных участников итогового собеседования могут быть оценены</a:t>
            </a:r>
            <a:r>
              <a:rPr lang="ru-RU" sz="1800" dirty="0" smtClean="0"/>
              <a:t>, минимальные возможные баллы и максимальные возможные баллы за итоговое собеседование. </a:t>
            </a:r>
            <a:endParaRPr lang="ru-RU" sz="1800" dirty="0">
              <a:solidFill>
                <a:srgbClr val="00B050"/>
              </a:solidFill>
            </a:endParaRPr>
          </a:p>
          <a:p>
            <a:pPr marL="7200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У таких участников при внесении результатов оценивания </a:t>
            </a:r>
            <a:r>
              <a:rPr lang="ru-RU" sz="2800" b="1" dirty="0">
                <a:solidFill>
                  <a:srgbClr val="0070C0"/>
                </a:solidFill>
              </a:rPr>
              <a:t>в личном кабинете </a:t>
            </a:r>
            <a:r>
              <a:rPr lang="ru-RU" sz="2800" b="1" dirty="0" smtClean="0">
                <a:solidFill>
                  <a:srgbClr val="0070C0"/>
                </a:solidFill>
              </a:rPr>
              <a:t>ОО в поле </a:t>
            </a:r>
            <a:r>
              <a:rPr lang="ru-RU" sz="2800" b="1" dirty="0" smtClean="0">
                <a:solidFill>
                  <a:srgbClr val="FF0000"/>
                </a:solidFill>
              </a:rPr>
              <a:t>«Резерв» </a:t>
            </a:r>
            <a:r>
              <a:rPr lang="ru-RU" sz="2800" b="1" dirty="0" smtClean="0">
                <a:solidFill>
                  <a:srgbClr val="0070C0"/>
                </a:solidFill>
              </a:rPr>
              <a:t>должен стоять код </a:t>
            </a:r>
            <a:r>
              <a:rPr lang="ru-RU" sz="2800" b="1" dirty="0" smtClean="0">
                <a:solidFill>
                  <a:srgbClr val="FF0000"/>
                </a:solidFill>
              </a:rPr>
              <a:t>«22»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153" y="420548"/>
            <a:ext cx="10625847" cy="1427707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проведения итогового собеседования у участников итогового собеседования с ОВЗ, детей-инвалидов и инвалидов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787" y="1566154"/>
            <a:ext cx="9679021" cy="4591456"/>
          </a:xfrm>
        </p:spPr>
        <p:txBody>
          <a:bodyPr>
            <a:noAutofit/>
          </a:bodyPr>
          <a:lstStyle/>
          <a:p>
            <a:pPr marL="720000">
              <a:buFont typeface="Wingdings" pitchFamily="2" charset="2"/>
              <a:buChar char="v"/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2962" r="21277" b="12358"/>
          <a:stretch/>
        </p:blipFill>
        <p:spPr bwMode="auto">
          <a:xfrm>
            <a:off x="2334637" y="1367094"/>
            <a:ext cx="8725711" cy="506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3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153" y="420548"/>
            <a:ext cx="10625847" cy="1427707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проведения итогового собеседования у участников итогового собеседования с ОВЗ, детей-инвалидов и инвалидов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387404"/>
              </p:ext>
            </p:extLst>
          </p:nvPr>
        </p:nvGraphicFramePr>
        <p:xfrm>
          <a:off x="1517515" y="1630327"/>
          <a:ext cx="9805788" cy="3890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953"/>
                <a:gridCol w="1070043"/>
                <a:gridCol w="977405"/>
                <a:gridCol w="929216"/>
                <a:gridCol w="1135787"/>
                <a:gridCol w="1091847"/>
                <a:gridCol w="973791"/>
                <a:gridCol w="989348"/>
                <a:gridCol w="764699"/>
                <a:gridCol w="764699"/>
              </a:tblGrid>
              <a:tr h="4124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Категория участников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Подкатегории участников ИС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форма проведения ИС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Задания, которые могут быть выполнены участниками в зависимости от категории, особенности участия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Критерии, по которым может проводиться оценивание (в скобках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максималь-ный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балл по критерию)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Макси-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мальное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количе-ство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баллов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Минима-льное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количе-ство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баллов, необходимое для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получе-ния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зачета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4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. Чтение текста вслух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. Подробный пересказ текста с включением приведенного высказывания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. Монологи-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ческое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</a:rPr>
                        <a:t>высказыва-ние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. Участие в диалоге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4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Участники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 задержкой психического развития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устная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чтение текста про себя + вслух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подробный пересказ текста с включением приведенного высказывания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монологичес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-кое высказывание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участие в диалоге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Ч1(1), П1(2), П2(1), П3(1), М1(2), М2(1),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Д1(3)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57" marR="684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7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работы участников итогового собеседования с КИМ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При выполнении заданий КИМ итогового собеседования (</a:t>
            </a:r>
            <a:r>
              <a:rPr lang="ru-RU" b="1" dirty="0" smtClean="0">
                <a:solidFill>
                  <a:srgbClr val="FF0000"/>
                </a:solidFill>
              </a:rPr>
              <a:t>задание № 2 </a:t>
            </a:r>
            <a:r>
              <a:rPr lang="ru-RU" dirty="0" smtClean="0"/>
              <a:t>«Подробный пересказ текста с включением приведённого высказывания») участник итогового собеседования может пользоваться </a:t>
            </a:r>
            <a:r>
              <a:rPr lang="ru-RU" b="1" dirty="0" smtClean="0">
                <a:solidFill>
                  <a:srgbClr val="FF0000"/>
                </a:solidFill>
              </a:rPr>
              <a:t>«Полем для заметок»</a:t>
            </a:r>
            <a:r>
              <a:rPr lang="ru-RU" dirty="0" smtClean="0"/>
              <a:t>, предусмотренным КИМ итогового собеседования. При выполнении других заданий КИМ итогового собеседования делать письменные заметки (отдельные записи) не разрешается. При этом участники во время проведения итогового собеседования могут осуществлять </a:t>
            </a:r>
            <a:r>
              <a:rPr lang="ru-RU" b="1" dirty="0" smtClean="0">
                <a:solidFill>
                  <a:srgbClr val="FF0000"/>
                </a:solidFill>
              </a:rPr>
              <a:t>подчеркивание и разметку в тексте КИМ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Участники итогового собеседования с ОВЗ, участники итогового собеседования – дети-инвалиды и инвалиды, </a:t>
            </a:r>
            <a:r>
              <a:rPr lang="ru-RU" b="1" u="sng" dirty="0" smtClean="0"/>
              <a:t>которые проходят итоговое собеседование в </a:t>
            </a:r>
            <a:r>
              <a:rPr lang="ru-RU" b="1" u="sng" dirty="0" smtClean="0">
                <a:solidFill>
                  <a:srgbClr val="0070C0"/>
                </a:solidFill>
              </a:rPr>
              <a:t>письменной форме</a:t>
            </a:r>
            <a:r>
              <a:rPr lang="ru-RU" dirty="0" smtClean="0"/>
              <a:t>, вправе пользоваться </a:t>
            </a:r>
            <a:r>
              <a:rPr lang="ru-RU" b="1" dirty="0" smtClean="0">
                <a:solidFill>
                  <a:srgbClr val="0070C0"/>
                </a:solidFill>
              </a:rPr>
              <a:t>черновиками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337" y="624110"/>
            <a:ext cx="10428050" cy="10587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форм ИС-07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8059" y="1254869"/>
            <a:ext cx="9961123" cy="36965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В случае </a:t>
            </a:r>
            <a:r>
              <a:rPr lang="ru-RU" sz="2400" b="1" u="sng" dirty="0"/>
              <a:t>несоответствия персональных данных</a:t>
            </a:r>
            <a:r>
              <a:rPr lang="ru-RU" sz="2400" dirty="0"/>
              <a:t>, </a:t>
            </a:r>
            <a:r>
              <a:rPr lang="ru-RU" sz="2400" dirty="0" smtClean="0"/>
              <a:t>указанных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форме </a:t>
            </a:r>
            <a:r>
              <a:rPr lang="ru-RU" sz="2400" b="1" dirty="0" smtClean="0"/>
              <a:t>ИС-01 «Форма списка участников итогового собеседования»,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или в форме  </a:t>
            </a:r>
            <a:r>
              <a:rPr lang="ru-RU" sz="2400" b="1" dirty="0" smtClean="0">
                <a:solidFill>
                  <a:schemeClr val="tx1"/>
                </a:solidFill>
              </a:rPr>
              <a:t>ИС-02</a:t>
            </a: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b="1" dirty="0" smtClean="0">
                <a:solidFill>
                  <a:schemeClr val="tx1"/>
                </a:solidFill>
              </a:rPr>
              <a:t>Ведомость учета проведения итогового собеседования в аудитории», </a:t>
            </a:r>
            <a:r>
              <a:rPr lang="ru-RU" sz="2400" b="1" dirty="0">
                <a:solidFill>
                  <a:schemeClr val="tx1"/>
                </a:solidFill>
              </a:rPr>
              <a:t>данным в документе</a:t>
            </a:r>
            <a:r>
              <a:rPr lang="ru-RU" sz="2400" dirty="0">
                <a:solidFill>
                  <a:schemeClr val="tx1"/>
                </a:solidFill>
              </a:rPr>
              <a:t>, удостоверяющем личность участника итогового </a:t>
            </a:r>
            <a:r>
              <a:rPr lang="ru-RU" sz="2400" dirty="0"/>
              <a:t>собеседования, </a:t>
            </a:r>
            <a:r>
              <a:rPr lang="ru-RU" sz="2400" dirty="0" smtClean="0"/>
              <a:t>член комиссии </a:t>
            </a:r>
            <a:r>
              <a:rPr lang="ru-RU" sz="2400" dirty="0"/>
              <a:t>заполняет форму </a:t>
            </a:r>
            <a:r>
              <a:rPr lang="ru-RU" sz="2400" u="sng" dirty="0"/>
              <a:t>ИС-07 «Ведомость коррекции персональных данных участников итогового собеседования» </a:t>
            </a:r>
            <a:r>
              <a:rPr lang="ru-RU" sz="2400" dirty="0"/>
              <a:t>для дальнейшей передачи руководителю ОО по завершении итогового собеседования. </a:t>
            </a:r>
          </a:p>
          <a:p>
            <a:r>
              <a:rPr lang="ru-RU" sz="2400" dirty="0"/>
              <a:t>К форме ИС-07 необходимо приложить </a:t>
            </a:r>
            <a:r>
              <a:rPr lang="ru-RU" sz="2400" b="1" dirty="0">
                <a:solidFill>
                  <a:srgbClr val="FF0000"/>
                </a:solidFill>
              </a:rPr>
              <a:t>копии </a:t>
            </a:r>
            <a:r>
              <a:rPr lang="ru-RU" sz="2400" b="1" dirty="0" smtClean="0">
                <a:solidFill>
                  <a:srgbClr val="FF0000"/>
                </a:solidFill>
              </a:rPr>
              <a:t>подтверждающих </a:t>
            </a:r>
            <a:r>
              <a:rPr lang="ru-RU" sz="2400" b="1" dirty="0">
                <a:solidFill>
                  <a:srgbClr val="FF0000"/>
                </a:solidFill>
              </a:rPr>
              <a:t>документов</a:t>
            </a:r>
            <a:r>
              <a:rPr lang="ru-RU" sz="2400" dirty="0"/>
              <a:t>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При смене паспорта </a:t>
            </a:r>
            <a:r>
              <a:rPr lang="ru-RU" sz="2400" dirty="0"/>
              <a:t>необходимо </a:t>
            </a:r>
            <a:r>
              <a:rPr lang="ru-RU" sz="2400" dirty="0" smtClean="0"/>
              <a:t>приложить  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копию </a:t>
            </a:r>
            <a:r>
              <a:rPr lang="ru-RU" sz="2400" b="1" dirty="0">
                <a:solidFill>
                  <a:srgbClr val="FF0000"/>
                </a:solidFill>
              </a:rPr>
              <a:t>страницы с данными ранее выданных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паспортов!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465" y="4619186"/>
            <a:ext cx="1506538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3B21A-92A7-4487-91F1-7AFD36C1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92" y="559888"/>
            <a:ext cx="10217425" cy="128089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нормативная документация: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5F96E5-507C-4986-A531-FEF648349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353" y="1682885"/>
            <a:ext cx="9221821" cy="45525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Приказ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Министерства образования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науки Смоленской области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20.01.2026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29-ОД «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 организации и проведении итогового собеседования по русскому языку в 9-х классах общеобразовательных организаций в Смоленской области в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2026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Приказ Министерства образования и науки Смоленской области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01.11.2025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№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963-ОД «Об</a:t>
            </a: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утверждении графика внесения сведений в региональные информационные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на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2025/2026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учебный год»</a:t>
            </a:r>
          </a:p>
          <a:p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65" y="5829833"/>
            <a:ext cx="1012057" cy="95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7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332" y="195132"/>
            <a:ext cx="10515599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форм ИС-07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09" y="1215956"/>
            <a:ext cx="10097310" cy="555637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10505872" y="2842298"/>
            <a:ext cx="457200" cy="358680"/>
          </a:xfrm>
          <a:custGeom>
            <a:avLst/>
            <a:gdLst>
              <a:gd name="connsiteX0" fmla="*/ 184826 w 457200"/>
              <a:gd name="connsiteY0" fmla="*/ 278449 h 358680"/>
              <a:gd name="connsiteX1" fmla="*/ 0 w 457200"/>
              <a:gd name="connsiteY1" fmla="*/ 181172 h 358680"/>
              <a:gd name="connsiteX2" fmla="*/ 184826 w 457200"/>
              <a:gd name="connsiteY2" fmla="*/ 54713 h 358680"/>
              <a:gd name="connsiteX3" fmla="*/ 223736 w 457200"/>
              <a:gd name="connsiteY3" fmla="*/ 181172 h 358680"/>
              <a:gd name="connsiteX4" fmla="*/ 155643 w 457200"/>
              <a:gd name="connsiteY4" fmla="*/ 200628 h 358680"/>
              <a:gd name="connsiteX5" fmla="*/ 282102 w 457200"/>
              <a:gd name="connsiteY5" fmla="*/ 249266 h 358680"/>
              <a:gd name="connsiteX6" fmla="*/ 359924 w 457200"/>
              <a:gd name="connsiteY6" fmla="*/ 142262 h 358680"/>
              <a:gd name="connsiteX7" fmla="*/ 330741 w 457200"/>
              <a:gd name="connsiteY7" fmla="*/ 6074 h 358680"/>
              <a:gd name="connsiteX8" fmla="*/ 359924 w 457200"/>
              <a:gd name="connsiteY8" fmla="*/ 356270 h 358680"/>
              <a:gd name="connsiteX9" fmla="*/ 145915 w 457200"/>
              <a:gd name="connsiteY9" fmla="*/ 161717 h 358680"/>
              <a:gd name="connsiteX10" fmla="*/ 369651 w 457200"/>
              <a:gd name="connsiteY10" fmla="*/ 181172 h 358680"/>
              <a:gd name="connsiteX11" fmla="*/ 457200 w 457200"/>
              <a:gd name="connsiteY11" fmla="*/ 190900 h 35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358680">
                <a:moveTo>
                  <a:pt x="184826" y="278449"/>
                </a:moveTo>
                <a:cubicBezTo>
                  <a:pt x="92413" y="248455"/>
                  <a:pt x="0" y="218461"/>
                  <a:pt x="0" y="181172"/>
                </a:cubicBezTo>
                <a:cubicBezTo>
                  <a:pt x="0" y="143883"/>
                  <a:pt x="147537" y="54713"/>
                  <a:pt x="184826" y="54713"/>
                </a:cubicBezTo>
                <a:cubicBezTo>
                  <a:pt x="222115" y="54713"/>
                  <a:pt x="228600" y="156853"/>
                  <a:pt x="223736" y="181172"/>
                </a:cubicBezTo>
                <a:cubicBezTo>
                  <a:pt x="218872" y="205491"/>
                  <a:pt x="145915" y="189279"/>
                  <a:pt x="155643" y="200628"/>
                </a:cubicBezTo>
                <a:cubicBezTo>
                  <a:pt x="165371" y="211977"/>
                  <a:pt x="248055" y="258994"/>
                  <a:pt x="282102" y="249266"/>
                </a:cubicBezTo>
                <a:cubicBezTo>
                  <a:pt x="316149" y="239538"/>
                  <a:pt x="351818" y="182794"/>
                  <a:pt x="359924" y="142262"/>
                </a:cubicBezTo>
                <a:cubicBezTo>
                  <a:pt x="368030" y="101730"/>
                  <a:pt x="330741" y="-29594"/>
                  <a:pt x="330741" y="6074"/>
                </a:cubicBezTo>
                <a:cubicBezTo>
                  <a:pt x="330741" y="41742"/>
                  <a:pt x="390728" y="330329"/>
                  <a:pt x="359924" y="356270"/>
                </a:cubicBezTo>
                <a:cubicBezTo>
                  <a:pt x="329120" y="382211"/>
                  <a:pt x="144294" y="190900"/>
                  <a:pt x="145915" y="161717"/>
                </a:cubicBezTo>
                <a:cubicBezTo>
                  <a:pt x="147536" y="132534"/>
                  <a:pt x="317770" y="176308"/>
                  <a:pt x="369651" y="181172"/>
                </a:cubicBezTo>
                <a:cubicBezTo>
                  <a:pt x="421532" y="186036"/>
                  <a:pt x="434502" y="143883"/>
                  <a:pt x="457200" y="19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10705289" y="3437576"/>
            <a:ext cx="214009" cy="339201"/>
          </a:xfrm>
          <a:custGeom>
            <a:avLst/>
            <a:gdLst>
              <a:gd name="connsiteX0" fmla="*/ 0 w 214009"/>
              <a:gd name="connsiteY0" fmla="*/ 78080 h 339201"/>
              <a:gd name="connsiteX1" fmla="*/ 48638 w 214009"/>
              <a:gd name="connsiteY1" fmla="*/ 259 h 339201"/>
              <a:gd name="connsiteX2" fmla="*/ 87549 w 214009"/>
              <a:gd name="connsiteY2" fmla="*/ 58625 h 339201"/>
              <a:gd name="connsiteX3" fmla="*/ 58366 w 214009"/>
              <a:gd name="connsiteY3" fmla="*/ 204540 h 339201"/>
              <a:gd name="connsiteX4" fmla="*/ 58366 w 214009"/>
              <a:gd name="connsiteY4" fmla="*/ 330999 h 339201"/>
              <a:gd name="connsiteX5" fmla="*/ 145915 w 214009"/>
              <a:gd name="connsiteY5" fmla="*/ 253178 h 339201"/>
              <a:gd name="connsiteX6" fmla="*/ 155643 w 214009"/>
              <a:gd name="connsiteY6" fmla="*/ 116991 h 339201"/>
              <a:gd name="connsiteX7" fmla="*/ 175098 w 214009"/>
              <a:gd name="connsiteY7" fmla="*/ 39170 h 339201"/>
              <a:gd name="connsiteX8" fmla="*/ 165370 w 214009"/>
              <a:gd name="connsiteY8" fmla="*/ 321272 h 339201"/>
              <a:gd name="connsiteX9" fmla="*/ 214009 w 214009"/>
              <a:gd name="connsiteY9" fmla="*/ 311544 h 33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009" h="339201">
                <a:moveTo>
                  <a:pt x="0" y="78080"/>
                </a:moveTo>
                <a:cubicBezTo>
                  <a:pt x="17023" y="40790"/>
                  <a:pt x="34047" y="3501"/>
                  <a:pt x="48638" y="259"/>
                </a:cubicBezTo>
                <a:cubicBezTo>
                  <a:pt x="63229" y="-2983"/>
                  <a:pt x="85928" y="24578"/>
                  <a:pt x="87549" y="58625"/>
                </a:cubicBezTo>
                <a:cubicBezTo>
                  <a:pt x="89170" y="92672"/>
                  <a:pt x="63230" y="159144"/>
                  <a:pt x="58366" y="204540"/>
                </a:cubicBezTo>
                <a:cubicBezTo>
                  <a:pt x="53502" y="249936"/>
                  <a:pt x="43774" y="322893"/>
                  <a:pt x="58366" y="330999"/>
                </a:cubicBezTo>
                <a:cubicBezTo>
                  <a:pt x="72958" y="339105"/>
                  <a:pt x="129702" y="288846"/>
                  <a:pt x="145915" y="253178"/>
                </a:cubicBezTo>
                <a:cubicBezTo>
                  <a:pt x="162128" y="217510"/>
                  <a:pt x="150779" y="152659"/>
                  <a:pt x="155643" y="116991"/>
                </a:cubicBezTo>
                <a:cubicBezTo>
                  <a:pt x="160507" y="81323"/>
                  <a:pt x="173477" y="5123"/>
                  <a:pt x="175098" y="39170"/>
                </a:cubicBezTo>
                <a:cubicBezTo>
                  <a:pt x="176719" y="73217"/>
                  <a:pt x="158885" y="275876"/>
                  <a:pt x="165370" y="321272"/>
                </a:cubicBezTo>
                <a:cubicBezTo>
                  <a:pt x="171855" y="366668"/>
                  <a:pt x="197796" y="311544"/>
                  <a:pt x="214009" y="3115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7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4247" y="1157591"/>
            <a:ext cx="9870365" cy="4753631"/>
          </a:xfrm>
        </p:spPr>
        <p:txBody>
          <a:bodyPr>
            <a:normAutofit fontScale="25000" lnSpcReduction="20000"/>
          </a:bodyPr>
          <a:lstStyle/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8000" u="sng" dirty="0">
                <a:solidFill>
                  <a:prstClr val="black"/>
                </a:solidFill>
                <a:latin typeface="Century Gothic" pitchFamily="34" charset="0"/>
              </a:rPr>
              <a:t>Форма </a:t>
            </a:r>
            <a:r>
              <a:rPr lang="ru-RU" sz="8000" b="1" u="sng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ИС-08</a:t>
            </a:r>
            <a:r>
              <a:rPr lang="ru-RU" sz="8000" b="1" u="sng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sz="8000" dirty="0">
                <a:solidFill>
                  <a:prstClr val="black"/>
                </a:solidFill>
                <a:latin typeface="Century Gothic" pitchFamily="34" charset="0"/>
              </a:rPr>
              <a:t>«Акт о досрочном завершении итогового собеседования по русскому языку по уважительным причинам» </a:t>
            </a:r>
            <a:r>
              <a:rPr lang="ru-RU" sz="8000" u="sng" dirty="0">
                <a:solidFill>
                  <a:prstClr val="black"/>
                </a:solidFill>
                <a:latin typeface="Century Gothic" pitchFamily="34" charset="0"/>
              </a:rPr>
              <a:t>заполняется ответственным организатором </a:t>
            </a:r>
            <a:r>
              <a:rPr lang="ru-RU" sz="8000" dirty="0">
                <a:solidFill>
                  <a:prstClr val="black"/>
                </a:solidFill>
                <a:latin typeface="Century Gothic" pitchFamily="34" charset="0"/>
              </a:rPr>
              <a:t>образовательной организации</a:t>
            </a:r>
            <a:r>
              <a:rPr lang="ru-RU" sz="8000" dirty="0" smtClean="0">
                <a:solidFill>
                  <a:prstClr val="black"/>
                </a:solidFill>
                <a:latin typeface="Century Gothic" pitchFamily="34" charset="0"/>
              </a:rPr>
              <a:t>:</a:t>
            </a:r>
          </a:p>
          <a:p>
            <a:pPr marL="0" lvl="0" indent="0" algn="ctr" defTabSz="914400">
              <a:spcBef>
                <a:spcPts val="300"/>
              </a:spcBef>
              <a:buClr>
                <a:srgbClr val="A04DA3"/>
              </a:buClr>
              <a:buNone/>
            </a:pPr>
            <a:endParaRPr lang="ru-RU" sz="80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r>
              <a:rPr lang="ru-RU" sz="8000" dirty="0"/>
              <a:t>в случае если участник итогового собеседования по состоянию здоровья или другим уважительным причинам не может завершить итоговое собеседование;</a:t>
            </a:r>
          </a:p>
          <a:p>
            <a:r>
              <a:rPr lang="ru-RU" sz="8000" dirty="0" smtClean="0"/>
              <a:t>в </a:t>
            </a:r>
            <a:r>
              <a:rPr lang="ru-RU" sz="8000" dirty="0"/>
              <a:t>случае выявления некачественной аудиозаписи ответа участника итогового </a:t>
            </a:r>
            <a:r>
              <a:rPr lang="ru-RU" sz="8000" dirty="0" smtClean="0"/>
              <a:t>собеседования.</a:t>
            </a:r>
          </a:p>
          <a:p>
            <a:endParaRPr lang="ru-RU" sz="8000" dirty="0"/>
          </a:p>
          <a:p>
            <a:pPr marL="0" lvl="0" indent="0" algn="just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1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Экзаменатор-собеседник</a:t>
            </a:r>
            <a:r>
              <a:rPr lang="ru-RU" sz="12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этом вносит соответствующую отметку в форму ИС-02 «Ведомость учета проведения итогового собеседования в аудитории» </a:t>
            </a:r>
            <a:r>
              <a:rPr lang="ru-RU" sz="12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0" lvl="0" indent="0" algn="just" defTabSz="914400">
              <a:spcBef>
                <a:spcPts val="300"/>
              </a:spcBef>
              <a:buClr>
                <a:srgbClr val="A04DA3"/>
              </a:buClr>
              <a:buNone/>
            </a:pPr>
            <a:r>
              <a:rPr lang="ru-RU" sz="1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ru-RU" sz="1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экспер</a:t>
            </a:r>
            <a:r>
              <a:rPr lang="ru-RU" sz="12800" dirty="0">
                <a:latin typeface="Verdana" pitchFamily="34" charset="0"/>
                <a:ea typeface="Verdana" pitchFamily="34" charset="0"/>
                <a:cs typeface="Verdana" pitchFamily="34" charset="0"/>
              </a:rPr>
              <a:t>т – в форму ИС-03 «Протокол экспертов для оценивания ответов участников итогового собеседования».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12751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34" y="147988"/>
            <a:ext cx="5994400" cy="6586007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33601" y="555514"/>
            <a:ext cx="3290755" cy="44220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Отчетная форма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ИС-08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 ИС-09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787" y="1449421"/>
            <a:ext cx="9996825" cy="4461801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Форма ИС-09 «</a:t>
            </a:r>
            <a:r>
              <a:rPr lang="ru-RU" sz="2400" dirty="0" smtClean="0">
                <a:solidFill>
                  <a:prstClr val="black"/>
                </a:solidFill>
              </a:rPr>
              <a:t>Акт об удалении участника итогового собеседования» </a:t>
            </a:r>
            <a:r>
              <a:rPr lang="ru-RU" sz="2400" u="sng" dirty="0" smtClean="0">
                <a:solidFill>
                  <a:prstClr val="black"/>
                </a:solidFill>
              </a:rPr>
              <a:t>заполняется ответственным организатором образовательной организации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В </a:t>
            </a:r>
            <a:r>
              <a:rPr lang="ru-RU" sz="2400" dirty="0">
                <a:solidFill>
                  <a:prstClr val="black"/>
                </a:solidFill>
              </a:rPr>
              <a:t>случае </a:t>
            </a:r>
            <a:r>
              <a:rPr lang="ru-RU" sz="2400" u="sng" dirty="0">
                <a:solidFill>
                  <a:prstClr val="black"/>
                </a:solidFill>
              </a:rPr>
              <a:t>если участник </a:t>
            </a:r>
            <a:r>
              <a:rPr lang="ru-RU" sz="2400" dirty="0">
                <a:solidFill>
                  <a:prstClr val="black"/>
                </a:solidFill>
              </a:rPr>
              <a:t>итогового собеседования во время проведения итогового собеседования в аудитории проведения итогового собеседования </a:t>
            </a:r>
            <a:r>
              <a:rPr lang="ru-RU" sz="2400" u="sng" dirty="0">
                <a:solidFill>
                  <a:prstClr val="black"/>
                </a:solidFill>
              </a:rPr>
              <a:t>нарушил установленные требования Порядка </a:t>
            </a:r>
            <a:r>
              <a:rPr lang="ru-RU" sz="2400" dirty="0">
                <a:solidFill>
                  <a:prstClr val="black"/>
                </a:solidFill>
              </a:rPr>
              <a:t>(запрет иметь при себе средства связи, фото-, аудио- и видеоаппаратуру, справочные материалы, письменные заметки и иные средства хранения и передачи информации), он удаляется с итогового собеседования. Собеседник приглашает ответственного организатора образовательной организации, который составляет </a:t>
            </a:r>
            <a:r>
              <a:rPr lang="ru-RU" sz="2400" b="1" u="sng" dirty="0">
                <a:solidFill>
                  <a:prstClr val="black"/>
                </a:solidFill>
              </a:rPr>
              <a:t>«Акт об удалении участника итогового собеседования</a:t>
            </a:r>
            <a:r>
              <a:rPr lang="ru-RU" sz="2400" dirty="0" smtClean="0">
                <a:solidFill>
                  <a:prstClr val="black"/>
                </a:solidFill>
              </a:rPr>
              <a:t>», </a:t>
            </a:r>
            <a:r>
              <a:rPr lang="ru-RU" sz="2400" dirty="0">
                <a:solidFill>
                  <a:prstClr val="black"/>
                </a:solidFill>
              </a:rPr>
              <a:t>собеседник вносит соответствующую отметку в форму ИС-02 «Ведомость учета проведения итогового собеседования в аудитории», а эксперт – в форму ИС-03 «Протокол экспертов для оценивания ответов участников итогового собеседования».</a:t>
            </a:r>
          </a:p>
          <a:p>
            <a:pPr lvl="0"/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536" y="487921"/>
            <a:ext cx="3438223" cy="44829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Отчетная форма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ИС-09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91" y="66288"/>
            <a:ext cx="5836593" cy="670416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125" y="228279"/>
            <a:ext cx="10437778" cy="1142777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Ведомости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 станции записи устных ответов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6174" y="1402344"/>
            <a:ext cx="6496422" cy="4827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/>
              <a:t>По завершении сдачи итогового собеседования участниками технический специалист</a:t>
            </a:r>
            <a:r>
              <a:rPr lang="ru-RU" sz="1600" u="sng" dirty="0"/>
              <a:t>:</a:t>
            </a:r>
          </a:p>
          <a:p>
            <a:r>
              <a:rPr lang="ru-RU" sz="1600" dirty="0"/>
              <a:t> выключает аудиозапись ответов участников, сохраняет ее в каждой аудитории проведения итогового собеседования и копирует на съемный электронный накопитель для последующей передачи ответственному организатору образовательной организации (наименование файла должно содержать дату проведения итогового собеседования, номер аудитории, код образовательной организации);</a:t>
            </a:r>
          </a:p>
          <a:p>
            <a:endParaRPr lang="ru-RU" sz="1000" dirty="0"/>
          </a:p>
          <a:p>
            <a:r>
              <a:rPr lang="ru-RU" sz="1800" b="1" dirty="0"/>
              <a:t>формирует на станции записи устных ответов, выгружает и распечатывает </a:t>
            </a:r>
            <a:r>
              <a:rPr lang="ru-RU" sz="1800" b="1" dirty="0">
                <a:solidFill>
                  <a:srgbClr val="FF0000"/>
                </a:solidFill>
              </a:rPr>
              <a:t>ведомость сдачи экзамена участниками в потоковой записи </a:t>
            </a:r>
            <a:r>
              <a:rPr lang="ru-RU" sz="1800" b="1" dirty="0"/>
              <a:t>и </a:t>
            </a:r>
            <a:r>
              <a:rPr lang="ru-RU" sz="1800" b="1" dirty="0">
                <a:solidFill>
                  <a:srgbClr val="FF0000"/>
                </a:solidFill>
              </a:rPr>
              <a:t>ведомость экспорта аудиозаписей участников экзамена</a:t>
            </a:r>
            <a:r>
              <a:rPr lang="ru-RU" sz="1800" b="1" dirty="0"/>
              <a:t>.</a:t>
            </a:r>
          </a:p>
          <a:p>
            <a:endParaRPr lang="ru-RU" sz="800" dirty="0"/>
          </a:p>
          <a:p>
            <a:r>
              <a:rPr lang="ru-RU" sz="1600" b="1" dirty="0">
                <a:solidFill>
                  <a:srgbClr val="FF0000"/>
                </a:solidFill>
              </a:rPr>
              <a:t>* Подробное описание необходимых действий содержится в РУКОВОДСТВЕ ПОЛЬЗОВАТЕЛЯ «Автономная станция записи</a:t>
            </a:r>
            <a:r>
              <a:rPr lang="ru-RU" sz="1600" b="1" dirty="0" smtClean="0">
                <a:solidFill>
                  <a:srgbClr val="FF0000"/>
                </a:solidFill>
              </a:rPr>
              <a:t>»!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98" y="513606"/>
            <a:ext cx="3686782" cy="568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095" y="624110"/>
            <a:ext cx="9150518" cy="1280890"/>
          </a:xfrm>
        </p:spPr>
        <p:txBody>
          <a:bodyPr>
            <a:normAutofit fontScale="90000"/>
          </a:bodyPr>
          <a:lstStyle/>
          <a:p>
            <a:pPr lvl="0"/>
            <a:r>
              <a:rPr lang="ru-RU" sz="33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</a:t>
            </a:r>
            <a:r>
              <a:rPr lang="ru-RU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</a:t>
            </a:r>
            <a:br>
              <a:rPr lang="ru-RU" sz="3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Ведомость сдачи экзамена участниками в потоковой </a:t>
            </a: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записи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                                                                                  №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аудитории_____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2680163"/>
            <a:ext cx="6706181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8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636" y="90621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Заполнение отчетных </a:t>
            </a: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3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Ведомость экспорта аудиозаписей участников </a:t>
            </a:r>
            <a: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экзамена</a:t>
            </a:r>
            <a:br>
              <a:rPr lang="ru-RU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 ОО_______                                                                                  № аудитории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35" y="2566466"/>
            <a:ext cx="6907367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721" y="425622"/>
            <a:ext cx="9593619" cy="128089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Отчетные формы для сдачи в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РЦОКО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109622"/>
              </p:ext>
            </p:extLst>
          </p:nvPr>
        </p:nvGraphicFramePr>
        <p:xfrm>
          <a:off x="2407557" y="1253738"/>
          <a:ext cx="8915400" cy="494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789"/>
                <a:gridCol w="4597811"/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Код формы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Наименование формы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Количество форм</a:t>
                      </a:r>
                      <a:endParaRPr lang="ru-RU" sz="14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ИС-01</a:t>
                      </a: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Список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распределения участников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итогового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собеседования по ОО (местам проведения)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1 на ОО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ИС-02</a:t>
                      </a: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Ведомость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учета проведения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итогового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собеседования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аудитории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по количеству</a:t>
                      </a:r>
                      <a:r>
                        <a:rPr lang="ru-RU" sz="1400" baseline="0" dirty="0" smtClean="0">
                          <a:latin typeface="Century Gothic" pitchFamily="34" charset="0"/>
                        </a:rPr>
                        <a:t> аудиторий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ИС-03</a:t>
                      </a: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Протоколы экспертов для оценивания ответов участников итогового собеседования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по количеству участников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ИС-07</a:t>
                      </a: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Ведомость коррекции персональных данных участников итогового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собеседования</a:t>
                      </a:r>
                      <a:endParaRPr lang="ru-RU" sz="14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entury Gothic" pitchFamily="34" charset="0"/>
                        </a:rPr>
                        <a:t>при наличии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ИС-08</a:t>
                      </a:r>
                      <a:endParaRPr lang="ru-RU" sz="14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Акт о досрочном завершении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итогового собеседования по русскому языку по уважительным причинам</a:t>
                      </a: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Century Gothic" pitchFamily="34" charset="0"/>
                        </a:rPr>
                        <a:t>при наличии</a:t>
                      </a:r>
                      <a:endParaRPr lang="ru-RU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ИС-09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Акт об удалении участника итогового собеседования по русскому языку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Century Gothic" pitchFamily="34" charset="0"/>
                        </a:rPr>
                        <a:t>при наличии</a:t>
                      </a:r>
                      <a:endParaRPr lang="ru-RU" sz="1400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87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Ведомость сдачи экзамена участниками в потоковой записи</a:t>
                      </a: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itchFamily="34" charset="0"/>
                        </a:rPr>
                        <a:t>по количеству аудиторий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Ведомость экспорта аудиозаписей участников экзамена</a:t>
                      </a: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itchFamily="34" charset="0"/>
                        </a:rPr>
                        <a:t>по количеству аудиторий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itchFamily="34" charset="0"/>
                        </a:rPr>
                        <a:t> или 1 на ОО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Служебные записки и другие материалы</a:t>
                      </a:r>
                    </a:p>
                  </a:txBody>
                  <a:tcPr marL="66401" marR="66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itchFamily="34" charset="0"/>
                        </a:rPr>
                        <a:t>при наличии</a:t>
                      </a:r>
                      <a:endParaRPr lang="ru-RU" sz="14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0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767" y="185272"/>
            <a:ext cx="9750175" cy="128089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Передача материалов в ГАУ ДПО СОИРО (РЦОКО)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4578" y="1342417"/>
            <a:ext cx="9448800" cy="18184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Документы в РЦОКО передаются только </a:t>
            </a: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ответственным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лицом!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Сведения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 оценивании добавляются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посредством личного кабинета ОО </a:t>
            </a:r>
            <a:r>
              <a:rPr lang="ru-RU" dirty="0" smtClean="0">
                <a:solidFill>
                  <a:schemeClr val="tx1"/>
                </a:solidFill>
              </a:rPr>
              <a:t>(инструмент </a:t>
            </a:r>
            <a:r>
              <a:rPr lang="ru-RU" dirty="0">
                <a:solidFill>
                  <a:schemeClr val="tx1"/>
                </a:solidFill>
              </a:rPr>
              <a:t>уровня </a:t>
            </a:r>
            <a:r>
              <a:rPr lang="ru-RU" dirty="0" smtClean="0">
                <a:solidFill>
                  <a:schemeClr val="tx1"/>
                </a:solidFill>
              </a:rPr>
              <a:t>ОО)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передаются 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РЦОКО</a:t>
            </a:r>
          </a:p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Флеш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-накопитель с сохраненными на нём из каждой аудитории материалами должен быть ОДИН, чистый, без лишней информации и вирусов. На нем должны быть: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18667" y="2802049"/>
            <a:ext cx="6295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записи ответов участников итогового собеседования (</a:t>
            </a:r>
            <a:r>
              <a:rPr lang="ru-RU" u="sng" dirty="0" err="1">
                <a:solidFill>
                  <a:schemeClr val="accent3">
                    <a:lumMod val="50000"/>
                  </a:schemeClr>
                </a:solidFill>
              </a:rPr>
              <a:t>поаудиторно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</a:rPr>
              <a:t> и потоковая запись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ведомости в электронном виде,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служебный файл с расширением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PACK.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r="28571"/>
          <a:stretch/>
        </p:blipFill>
        <p:spPr bwMode="auto">
          <a:xfrm>
            <a:off x="1779768" y="3852152"/>
            <a:ext cx="1624914" cy="2219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Крест 6"/>
          <p:cNvSpPr/>
          <p:nvPr/>
        </p:nvSpPr>
        <p:spPr>
          <a:xfrm>
            <a:off x="4054632" y="4814137"/>
            <a:ext cx="692458" cy="67256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93" y="4310873"/>
            <a:ext cx="1791894" cy="16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Крест 8"/>
          <p:cNvSpPr/>
          <p:nvPr/>
        </p:nvSpPr>
        <p:spPr>
          <a:xfrm>
            <a:off x="6621323" y="4791556"/>
            <a:ext cx="692458" cy="67256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86" y="4477389"/>
            <a:ext cx="4549097" cy="128693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2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9A5C89CD-99D9-49F6-BBAC-71DD15380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181500"/>
              </p:ext>
            </p:extLst>
          </p:nvPr>
        </p:nvGraphicFramePr>
        <p:xfrm>
          <a:off x="3401990" y="1848163"/>
          <a:ext cx="7035789" cy="378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812">
                  <a:extLst>
                    <a:ext uri="{9D8B030D-6E8A-4147-A177-3AD203B41FA5}">
                      <a16:colId xmlns="" xmlns:a16="http://schemas.microsoft.com/office/drawing/2014/main" val="3500727278"/>
                    </a:ext>
                  </a:extLst>
                </a:gridCol>
                <a:gridCol w="3684977">
                  <a:extLst>
                    <a:ext uri="{9D8B030D-6E8A-4147-A177-3AD203B41FA5}">
                      <a16:colId xmlns="" xmlns:a16="http://schemas.microsoft.com/office/drawing/2014/main" val="2832570966"/>
                    </a:ext>
                  </a:extLst>
                </a:gridCol>
              </a:tblGrid>
              <a:tr h="159664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Дата проведения </a:t>
                      </a:r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итогового собеседования по русскому языку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Сроки подачи заявления для участия в </a:t>
                      </a:r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итоговом собеседовании по русскому языку</a:t>
                      </a:r>
                      <a:endParaRPr lang="ru-RU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41227719"/>
                  </a:ext>
                </a:extLst>
              </a:tr>
              <a:tr h="8179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itchFamily="34" charset="0"/>
                        </a:rPr>
                        <a:t>11.02.2026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29.01.2026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91646788"/>
                  </a:ext>
                </a:extLst>
              </a:tr>
              <a:tr h="6848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itchFamily="34" charset="0"/>
                        </a:rPr>
                        <a:t>11.03.2026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itchFamily="34" charset="0"/>
                        </a:rPr>
                        <a:t>26.02.2026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7804511"/>
                  </a:ext>
                </a:extLst>
              </a:tr>
              <a:tr h="6848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itchFamily="34" charset="0"/>
                        </a:rPr>
                        <a:t>20.04.2026</a:t>
                      </a:r>
                      <a:endParaRPr lang="ru-RU" b="1" u="sng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itchFamily="34" charset="0"/>
                        </a:rPr>
                        <a:t>до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itchFamily="34" charset="0"/>
                        </a:rPr>
                        <a:t>07.04.2026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37952952"/>
                  </a:ext>
                </a:extLst>
              </a:tr>
            </a:tbl>
          </a:graphicData>
        </a:graphic>
      </p:graphicFrame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9BCDB2FA-EE04-49D9-8A7E-54E8DA829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68" y="455434"/>
            <a:ext cx="975532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Даты 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проведения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итогового собеседования по русскому языку и сроки 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подачи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заявления </a:t>
            </a:r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30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422" y="477355"/>
            <a:ext cx="9416168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Образец формирования материалов на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флеш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-накопителе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4" y="1867807"/>
            <a:ext cx="4265016" cy="218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98" y="4333283"/>
            <a:ext cx="5194411" cy="186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74" y="1408045"/>
            <a:ext cx="5376330" cy="236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73" y="3546188"/>
            <a:ext cx="5038505" cy="255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24" y="5949528"/>
            <a:ext cx="5595938" cy="896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9005341" y="6100709"/>
            <a:ext cx="361643" cy="2852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15" y="5432966"/>
            <a:ext cx="390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0311319" y="5588541"/>
            <a:ext cx="845596" cy="0"/>
          </a:xfrm>
          <a:prstGeom prst="straightConnector1">
            <a:avLst/>
          </a:prstGeom>
          <a:ln w="3492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7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Ознакомление с результатами ИС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519" y="1186774"/>
            <a:ext cx="10000034" cy="51556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 результатами итогового собеседования участники и (или) их родители (законные представители) </a:t>
            </a:r>
            <a:r>
              <a:rPr lang="ru-RU" b="1" dirty="0" smtClean="0"/>
              <a:t>могут ознакомиться в образовательных организациях</a:t>
            </a:r>
            <a:r>
              <a:rPr lang="ru-RU" dirty="0" smtClean="0"/>
              <a:t>, в которых они осваивают образовательные программы основного общего образования и (или) проходили процедуру итогового собеседования. </a:t>
            </a:r>
            <a:r>
              <a:rPr lang="ru-RU" b="1" dirty="0" smtClean="0"/>
              <a:t>Факт ознакомления </a:t>
            </a:r>
            <a:r>
              <a:rPr lang="ru-RU" dirty="0" smtClean="0"/>
              <a:t>участников итогового собеседования и (или) их родителей (законных представителей </a:t>
            </a:r>
            <a:r>
              <a:rPr lang="ru-RU" b="1" dirty="0" smtClean="0"/>
              <a:t>подтверждается их </a:t>
            </a:r>
            <a:r>
              <a:rPr lang="ru-RU" b="1" dirty="0" smtClean="0">
                <a:solidFill>
                  <a:srgbClr val="FF0000"/>
                </a:solidFill>
              </a:rPr>
              <a:t>подписью</a:t>
            </a:r>
            <a:r>
              <a:rPr lang="ru-RU" b="1" dirty="0" smtClean="0"/>
              <a:t> в ведомости</a:t>
            </a:r>
            <a:r>
              <a:rPr lang="ru-RU" dirty="0" smtClean="0"/>
              <a:t> ознакомления с результатами итогового собеседования с указанием даты ознакомления.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Результаты становятся известны не ранее, чем через 4 календарных дня с даты его проведения и не позднее сроков, установленных графиком внесения сведений в РИС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9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Полезные сайты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6152" y="1196501"/>
            <a:ext cx="10233498" cy="4143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edu.gov.ru </a:t>
            </a:r>
            <a:r>
              <a:rPr lang="ru-RU" b="1" dirty="0"/>
              <a:t>– Министерство просвещения России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obrnadzor.gov.ru</a:t>
            </a:r>
            <a:r>
              <a:rPr lang="ru-RU" b="1" dirty="0" smtClean="0"/>
              <a:t> </a:t>
            </a:r>
            <a:r>
              <a:rPr lang="ru-RU" b="1" dirty="0"/>
              <a:t>– Федеральная служба </a:t>
            </a:r>
            <a:r>
              <a:rPr lang="ru-RU" b="1" dirty="0" smtClean="0"/>
              <a:t>по надзору в </a:t>
            </a:r>
            <a:r>
              <a:rPr lang="ru-RU" b="1" dirty="0"/>
              <a:t>сфере образования и науки (</a:t>
            </a:r>
            <a:r>
              <a:rPr lang="ru-RU" b="1" dirty="0" err="1"/>
              <a:t>Рособрнадзор</a:t>
            </a:r>
            <a:r>
              <a:rPr lang="ru-RU" b="1" dirty="0"/>
              <a:t>)</a:t>
            </a:r>
          </a:p>
          <a:p>
            <a:r>
              <a:rPr lang="ru-RU" b="1" dirty="0">
                <a:solidFill>
                  <a:srgbClr val="0070C0"/>
                </a:solidFill>
              </a:rPr>
              <a:t>fipi.ru </a:t>
            </a:r>
            <a:r>
              <a:rPr lang="ru-RU" b="1" dirty="0"/>
              <a:t>– Федеральный институт педагогических измерений (ФИПИ)</a:t>
            </a:r>
          </a:p>
          <a:p>
            <a:r>
              <a:rPr lang="ru-RU" b="1" dirty="0">
                <a:solidFill>
                  <a:srgbClr val="0070C0"/>
                </a:solidFill>
              </a:rPr>
              <a:t>gia.gov67.ru</a:t>
            </a:r>
            <a:r>
              <a:rPr lang="ru-RU" b="1" dirty="0"/>
              <a:t>  – официальный информационный портал государственной итоговой аттестации в Смоленской области</a:t>
            </a:r>
          </a:p>
          <a:p>
            <a:r>
              <a:rPr lang="ru-RU" b="1" dirty="0">
                <a:solidFill>
                  <a:srgbClr val="0070C0"/>
                </a:solidFill>
              </a:rPr>
              <a:t>rcoko67.ru</a:t>
            </a:r>
            <a:r>
              <a:rPr lang="ru-RU" b="1" dirty="0"/>
              <a:t> – </a:t>
            </a:r>
            <a:r>
              <a:rPr lang="ru-RU" b="1" dirty="0" smtClean="0"/>
              <a:t>РЦОКО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09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7595" y="260648"/>
            <a:ext cx="806489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295467" y="1556792"/>
            <a:ext cx="10561173" cy="5067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/>
              <a:t>Государственное автономное учреждение дополнительного профессионального образования «Смоленский областной институт развития образования</a:t>
            </a:r>
            <a:r>
              <a:rPr lang="ru-RU" sz="3600" dirty="0" smtClean="0"/>
              <a:t>».</a:t>
            </a:r>
          </a:p>
          <a:p>
            <a:pPr marL="0" indent="0" algn="ctr">
              <a:buNone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8(4812)24-50-11 технический отдел</a:t>
            </a:r>
          </a:p>
          <a:p>
            <a:pPr marL="0" indent="0" algn="ctr">
              <a:buNone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8(4812)24-50-12 бухгалтерия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8(4812)24-50-1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ru-RU" sz="3600" dirty="0" smtClean="0">
                <a:latin typeface="Calibri" pitchFamily="34" charset="0"/>
                <a:cs typeface="Calibri" pitchFamily="34" charset="0"/>
              </a:rPr>
              <a:t> методический отдел</a:t>
            </a:r>
          </a:p>
          <a:p>
            <a:pPr marL="0" indent="0" algn="ctr">
              <a:buFont typeface="Symbol" pitchFamily="18" charset="2"/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rcoi_67@inbox.ru 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ru-RU" sz="4000" dirty="0" smtClean="0"/>
          </a:p>
          <a:p>
            <a:pPr marL="82296" indent="0" algn="ctr">
              <a:buNone/>
            </a:pPr>
            <a:endParaRPr lang="ru-RU" sz="4000" dirty="0"/>
          </a:p>
          <a:p>
            <a:pPr marL="82296" indent="0" algn="ctr">
              <a:buNone/>
            </a:pPr>
            <a:r>
              <a:rPr lang="ru-RU" sz="4000" dirty="0" smtClean="0"/>
              <a:t>Спасибо за внимание!!!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975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FD0068-341A-4074-9A56-122FAE8B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1" y="681566"/>
            <a:ext cx="10289347" cy="979503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Повторный допуск </a:t>
            </a:r>
            <a:r>
              <a:rPr lang="ru-RU" sz="3100" b="1" u="sng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3100" b="1" u="sng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итоговому собеседованию по русскому языку в текущем учебном году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BB9609-A3C7-4F42-9F6A-7B865D1C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002" y="1109709"/>
            <a:ext cx="9942142" cy="4962616"/>
          </a:xfrm>
        </p:spPr>
        <p:txBody>
          <a:bodyPr>
            <a:normAutofit fontScale="25000" lnSpcReduction="20000"/>
          </a:bodyPr>
          <a:lstStyle/>
          <a:p>
            <a:endParaRPr lang="ru-RU" sz="8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итоговому собеседованию по русскому языку в дополнительные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даты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текущем учебном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году (11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и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апреля 2026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 - во вторую рабочую среду марта и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третий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понедельник 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апреля) допускаются следующие 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обучающиеся, экстерны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buNone/>
            </a:pPr>
            <a:endParaRPr lang="ru-RU" sz="32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7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получившие по итоговому собеседованию по русскому языку неудовлетворительный результат («незачет</a:t>
            </a:r>
            <a:r>
              <a:rPr lang="ru-RU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»);</a:t>
            </a:r>
          </a:p>
          <a:p>
            <a:pPr marL="0" indent="0" algn="just">
              <a:buNone/>
            </a:pPr>
            <a:endParaRPr lang="ru-RU" sz="4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удаленные с итогового собеседования за нарушение требований Порядка</a:t>
            </a:r>
          </a:p>
          <a:p>
            <a:pPr algn="just"/>
            <a:endParaRPr lang="ru-RU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7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явившиеся на </a:t>
            </a:r>
            <a:r>
              <a:rPr lang="ru-RU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итоговое </a:t>
            </a:r>
            <a:r>
              <a:rPr lang="ru-RU" sz="7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собеседование по русскому языку по уважительным причинам (болезнь или иные обстоятельства), подтвержденным документально</a:t>
            </a:r>
            <a:r>
              <a:rPr lang="ru-RU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/>
            <a:endParaRPr lang="ru-RU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7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val="11214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645" y="8137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Срок действия результатов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1308" y="1842117"/>
            <a:ext cx="7972148" cy="1979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 </a:t>
            </a:r>
            <a:r>
              <a:rPr lang="ru-RU" sz="2000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итогового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 собеседования </a:t>
            </a:r>
            <a:endParaRPr lang="ru-RU" sz="20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ru-RU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</a:t>
            </a:r>
            <a:r>
              <a:rPr lang="ru-RU" sz="20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допуска к ГИА действует </a:t>
            </a:r>
          </a:p>
          <a:p>
            <a:pPr algn="ctr"/>
            <a:endParaRPr lang="ru-RU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C:\Users\Елена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37"/>
          <a:stretch/>
        </p:blipFill>
        <p:spPr bwMode="auto">
          <a:xfrm>
            <a:off x="2750797" y="2884248"/>
            <a:ext cx="7727973" cy="26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060" y="293369"/>
            <a:ext cx="10486416" cy="12338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Чек-лист образовательной организации по подготовке и проведению итогового собеседования: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346" y="1400781"/>
            <a:ext cx="10165404" cy="506811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ведения </a:t>
            </a:r>
            <a:r>
              <a:rPr lang="ru-RU" dirty="0">
                <a:solidFill>
                  <a:schemeClr val="tx1"/>
                </a:solidFill>
              </a:rPr>
              <a:t>о сроках проведения и порядке организации ИС-9 </a:t>
            </a:r>
            <a:r>
              <a:rPr lang="ru-RU" dirty="0" smtClean="0">
                <a:solidFill>
                  <a:schemeClr val="tx1"/>
                </a:solidFill>
              </a:rPr>
              <a:t>образовательной </a:t>
            </a:r>
            <a:r>
              <a:rPr lang="ru-RU" dirty="0">
                <a:solidFill>
                  <a:schemeClr val="tx1"/>
                </a:solidFill>
              </a:rPr>
              <a:t>организацией опубликованы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Заявления участников приняты и зарегистрированы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Отбор и подготовка специалистов организованы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Специалисты</a:t>
            </a:r>
            <a:r>
              <a:rPr lang="ru-RU" dirty="0">
                <a:solidFill>
                  <a:schemeClr val="tx1"/>
                </a:solidFill>
              </a:rPr>
              <a:t>, привлекаемые к проведению и проверке итогового </a:t>
            </a:r>
            <a:r>
              <a:rPr lang="ru-RU" dirty="0" smtClean="0">
                <a:solidFill>
                  <a:schemeClr val="tx1"/>
                </a:solidFill>
              </a:rPr>
              <a:t>собеседования, </a:t>
            </a:r>
            <a:r>
              <a:rPr lang="ru-RU" dirty="0">
                <a:solidFill>
                  <a:schemeClr val="tx1"/>
                </a:solidFill>
              </a:rPr>
              <a:t>о порядке проведения и порядке проверки итогового </a:t>
            </a:r>
            <a:r>
              <a:rPr lang="ru-RU" dirty="0" smtClean="0">
                <a:solidFill>
                  <a:schemeClr val="tx1"/>
                </a:solidFill>
              </a:rPr>
              <a:t>собеседования </a:t>
            </a:r>
            <a:r>
              <a:rPr lang="ru-RU" b="1" dirty="0" smtClean="0">
                <a:solidFill>
                  <a:srgbClr val="FF0000"/>
                </a:solidFill>
              </a:rPr>
              <a:t>под </a:t>
            </a:r>
            <a:r>
              <a:rPr lang="ru-RU" b="1" dirty="0">
                <a:solidFill>
                  <a:srgbClr val="FF0000"/>
                </a:solidFill>
              </a:rPr>
              <a:t>подпись </a:t>
            </a:r>
            <a:r>
              <a:rPr lang="ru-RU" dirty="0" smtClean="0">
                <a:solidFill>
                  <a:schemeClr val="tx1"/>
                </a:solidFill>
              </a:rPr>
              <a:t>проинформированы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Участники, их родители (законные представители) о местах и сроках проведения итогового собеседования, о порядке проведения итогового собеседования, о ведении аудиозаписи устных ответов участников, о времени и месте ознакомления </a:t>
            </a:r>
            <a:r>
              <a:rPr lang="ru-RU" dirty="0">
                <a:solidFill>
                  <a:schemeClr val="tx1"/>
                </a:solidFill>
              </a:rPr>
              <a:t>с </a:t>
            </a:r>
            <a:r>
              <a:rPr lang="ru-RU" dirty="0" smtClean="0">
                <a:solidFill>
                  <a:schemeClr val="tx1"/>
                </a:solidFill>
              </a:rPr>
              <a:t>результатами </a:t>
            </a:r>
            <a:r>
              <a:rPr lang="ru-RU" b="1" dirty="0" smtClean="0">
                <a:solidFill>
                  <a:srgbClr val="FF0000"/>
                </a:solidFill>
              </a:rPr>
              <a:t>под </a:t>
            </a:r>
            <a:r>
              <a:rPr lang="ru-RU" b="1" dirty="0">
                <a:solidFill>
                  <a:srgbClr val="FF0000"/>
                </a:solidFill>
              </a:rPr>
              <a:t>подпись </a:t>
            </a:r>
            <a:r>
              <a:rPr lang="ru-RU" dirty="0">
                <a:solidFill>
                  <a:schemeClr val="tx1"/>
                </a:solidFill>
              </a:rPr>
              <a:t>проинформированы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Аудитории проведения ИС определены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</a:rPr>
              <a:t>Спецусловия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обучающихся с ОВЗ, детей-инвалидов и </a:t>
            </a:r>
            <a:r>
              <a:rPr lang="ru-RU" dirty="0" smtClean="0">
                <a:solidFill>
                  <a:schemeClr val="tx1"/>
                </a:solidFill>
              </a:rPr>
              <a:t>инвалидов созданы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Технические средства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получения, тиражирования материалов ИС, записи ответов </a:t>
            </a:r>
            <a:r>
              <a:rPr lang="ru-RU" dirty="0" smtClean="0">
                <a:solidFill>
                  <a:schemeClr val="tx1"/>
                </a:solidFill>
              </a:rPr>
              <a:t>и внесения результатов  итогового собеседования в специализированную </a:t>
            </a:r>
            <a:r>
              <a:rPr lang="ru-RU" dirty="0">
                <a:solidFill>
                  <a:schemeClr val="tx1"/>
                </a:solidFill>
              </a:rPr>
              <a:t>форму </a:t>
            </a:r>
            <a:r>
              <a:rPr lang="ru-RU" dirty="0" smtClean="0">
                <a:solidFill>
                  <a:schemeClr val="tx1"/>
                </a:solidFill>
              </a:rPr>
              <a:t>подготовлены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Критерии оценивания итогового собеседования для экспертов распечатаны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КИМ </a:t>
            </a:r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ru-RU" dirty="0" err="1" smtClean="0">
                <a:solidFill>
                  <a:schemeClr val="tx1"/>
                </a:solidFill>
              </a:rPr>
              <a:t>РЦОИКОполучен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При необходимости по согласованию </a:t>
            </a:r>
            <a:r>
              <a:rPr lang="ru-RU" b="1" dirty="0">
                <a:solidFill>
                  <a:srgbClr val="FF0000"/>
                </a:solidFill>
              </a:rPr>
              <a:t>с </a:t>
            </a:r>
            <a:r>
              <a:rPr lang="ru-RU" b="1" dirty="0" smtClean="0">
                <a:solidFill>
                  <a:srgbClr val="FF0000"/>
                </a:solidFill>
              </a:rPr>
              <a:t>ГАУ ДПО СОИРО (РЦОКО) скорректирован </a:t>
            </a:r>
            <a:r>
              <a:rPr lang="ru-RU" b="1" dirty="0">
                <a:solidFill>
                  <a:srgbClr val="FF0000"/>
                </a:solidFill>
              </a:rPr>
              <a:t>список участников </a:t>
            </a:r>
            <a:r>
              <a:rPr lang="ru-RU" b="1" dirty="0" smtClean="0">
                <a:solidFill>
                  <a:srgbClr val="FF0000"/>
                </a:solidFill>
              </a:rPr>
              <a:t>ИС-01 с </a:t>
            </a:r>
            <a:r>
              <a:rPr lang="ru-RU" b="1" dirty="0">
                <a:solidFill>
                  <a:srgbClr val="FF0000"/>
                </a:solidFill>
              </a:rPr>
              <a:t>помощью ПО «Планирование ГИА-9 </a:t>
            </a:r>
            <a:r>
              <a:rPr lang="ru-RU" b="1" dirty="0" smtClean="0">
                <a:solidFill>
                  <a:srgbClr val="FF0000"/>
                </a:solidFill>
              </a:rPr>
              <a:t>2026»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Ведомости </a:t>
            </a:r>
            <a:r>
              <a:rPr lang="ru-RU" dirty="0">
                <a:solidFill>
                  <a:schemeClr val="tx1"/>
                </a:solidFill>
              </a:rPr>
              <a:t>учета проведения ИС в аудитории (ИС-02) </a:t>
            </a:r>
            <a:r>
              <a:rPr lang="ru-RU" dirty="0" smtClean="0">
                <a:solidFill>
                  <a:schemeClr val="tx1"/>
                </a:solidFill>
              </a:rPr>
              <a:t>и формы </a:t>
            </a:r>
            <a:r>
              <a:rPr lang="ru-RU" dirty="0">
                <a:solidFill>
                  <a:schemeClr val="tx1"/>
                </a:solidFill>
              </a:rPr>
              <a:t>для внесения первичной информации по оцениванию ответов участников ИС </a:t>
            </a:r>
            <a:r>
              <a:rPr lang="ru-RU" dirty="0" smtClean="0">
                <a:solidFill>
                  <a:schemeClr val="tx1"/>
                </a:solidFill>
              </a:rPr>
              <a:t>экспертами (ИС-03) </a:t>
            </a:r>
            <a:r>
              <a:rPr lang="ru-RU" dirty="0">
                <a:solidFill>
                  <a:schemeClr val="tx1"/>
                </a:solidFill>
              </a:rPr>
              <a:t>по количеству </a:t>
            </a:r>
            <a:r>
              <a:rPr lang="ru-RU" dirty="0" smtClean="0">
                <a:solidFill>
                  <a:schemeClr val="tx1"/>
                </a:solidFill>
              </a:rPr>
              <a:t>аудиторий распечатаны 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Общая </a:t>
            </a:r>
            <a:r>
              <a:rPr lang="ru-RU" dirty="0">
                <a:solidFill>
                  <a:schemeClr val="tx1"/>
                </a:solidFill>
              </a:rPr>
              <a:t>потоковая запись </a:t>
            </a:r>
            <a:r>
              <a:rPr lang="ru-RU" dirty="0" smtClean="0">
                <a:solidFill>
                  <a:schemeClr val="tx1"/>
                </a:solidFill>
              </a:rPr>
              <a:t>включена и организовано ведение персональных аудиозаписей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u="sng" dirty="0" smtClean="0">
                <a:solidFill>
                  <a:schemeClr val="tx1"/>
                </a:solidFill>
              </a:rPr>
              <a:t>После проведения итогового собеседования убедиться, что: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Результаты оценивания итогового собеседования в личном кабинете ОО внесены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Материалы и отчетные формы сданы в </a:t>
            </a:r>
            <a:r>
              <a:rPr lang="ru-RU" dirty="0"/>
              <a:t>ГАУ ДПО СОИРО (</a:t>
            </a:r>
            <a:r>
              <a:rPr lang="ru-RU" dirty="0" smtClean="0"/>
              <a:t>РЦОКО)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Участники</a:t>
            </a:r>
            <a:r>
              <a:rPr lang="ru-RU" dirty="0">
                <a:solidFill>
                  <a:schemeClr val="tx1"/>
                </a:solidFill>
              </a:rPr>
              <a:t>, их родители (законные </a:t>
            </a:r>
            <a:r>
              <a:rPr lang="ru-RU" dirty="0" smtClean="0">
                <a:solidFill>
                  <a:schemeClr val="tx1"/>
                </a:solidFill>
              </a:rPr>
              <a:t>представители) </a:t>
            </a:r>
            <a:r>
              <a:rPr lang="ru-RU" dirty="0">
                <a:solidFill>
                  <a:schemeClr val="tx1"/>
                </a:solidFill>
              </a:rPr>
              <a:t>о результатах, полученных участниками итогового </a:t>
            </a:r>
            <a:r>
              <a:rPr lang="ru-RU" dirty="0" smtClean="0">
                <a:solidFill>
                  <a:schemeClr val="tx1"/>
                </a:solidFill>
              </a:rPr>
              <a:t>собеседования, под </a:t>
            </a:r>
            <a:r>
              <a:rPr lang="ru-RU" dirty="0">
                <a:solidFill>
                  <a:schemeClr val="tx1"/>
                </a:solidFill>
              </a:rPr>
              <a:t>подпись проинформированы</a:t>
            </a:r>
          </a:p>
        </p:txBody>
      </p:sp>
    </p:spTree>
    <p:extLst>
      <p:ext uri="{BB962C8B-B14F-4D97-AF65-F5344CB8AC3E}">
        <p14:creationId xmlns:p14="http://schemas.microsoft.com/office/powerpoint/2010/main" val="9402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441" y="61383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Продолжительность проведения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7634" y="2008178"/>
            <a:ext cx="9241467" cy="445098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Продолжительность проведения итогового собеседования для каждого участника итогового собеседования составляет </a:t>
            </a:r>
            <a:r>
              <a:rPr lang="ru-RU" b="1" dirty="0"/>
              <a:t>15-16 минут</a:t>
            </a:r>
            <a:r>
              <a:rPr lang="ru-RU" dirty="0"/>
              <a:t>.</a:t>
            </a:r>
          </a:p>
          <a:p>
            <a:endParaRPr lang="ru-RU" sz="1100" dirty="0"/>
          </a:p>
          <a:p>
            <a:r>
              <a:rPr lang="ru-RU" dirty="0"/>
              <a:t>Для участников итогового собеседования с ОВЗ, участников итогового собеседования – детей-инвалидов и инвалидов продолжительность проведения итогового собеседования увеличивается на 30 минут </a:t>
            </a:r>
            <a:r>
              <a:rPr lang="ru-RU" dirty="0" smtClean="0"/>
              <a:t>(</a:t>
            </a:r>
            <a:r>
              <a:rPr lang="ru-RU" dirty="0"/>
              <a:t>т.е. общая продолжительность итогового собеседования для указанных категорий участников итогового собеседования составляет в среднем </a:t>
            </a:r>
            <a:r>
              <a:rPr lang="ru-RU" b="1" dirty="0"/>
              <a:t>45 минут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6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Напоминание!!!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4988" y="1206230"/>
            <a:ext cx="9203022" cy="50712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продолжительность итогового собеседования не включается время, отведенное на подготовительные мероприятия (приветствие участника итогового собеседования, внесение сведений в ведомость учета проведения итогового собеседования в аудитории, инструктаж участника итогового собеседования по выполнению заданий КИМ до начала процедуры)</a:t>
            </a:r>
          </a:p>
          <a:p>
            <a:r>
              <a:rPr lang="ru-RU" sz="2000" dirty="0" smtClean="0"/>
              <a:t>Собеседник</a:t>
            </a:r>
            <a:r>
              <a:rPr lang="ru-RU" sz="2000" dirty="0"/>
              <a:t>	фиксирует время начала итогового собеседования с участником  в ведомости учета проведения итогового собеседования в </a:t>
            </a:r>
            <a:r>
              <a:rPr lang="ru-RU" sz="2000" dirty="0" smtClean="0"/>
              <a:t>аудитории (ИС-02) и </a:t>
            </a:r>
            <a:r>
              <a:rPr lang="ru-RU" sz="2000" dirty="0"/>
              <a:t>начинает </a:t>
            </a:r>
            <a:r>
              <a:rPr lang="ru-RU" sz="2000" u="sng" dirty="0"/>
              <a:t>персональную аудиозапись ответа </a:t>
            </a:r>
            <a:r>
              <a:rPr lang="ru-RU" sz="2000" dirty="0"/>
              <a:t>участника итогового </a:t>
            </a:r>
            <a:r>
              <a:rPr lang="ru-RU" sz="2000" dirty="0" smtClean="0"/>
              <a:t>собеседования </a:t>
            </a:r>
            <a:r>
              <a:rPr lang="ru-RU" sz="2000" b="1" dirty="0" smtClean="0"/>
              <a:t>после выдачи </a:t>
            </a:r>
            <a:r>
              <a:rPr lang="ru-RU" sz="2000" b="1" dirty="0" err="1" smtClean="0"/>
              <a:t>КИМа</a:t>
            </a:r>
            <a:r>
              <a:rPr lang="ru-RU" sz="2000" b="1" dirty="0" smtClean="0"/>
              <a:t> участнику</a:t>
            </a:r>
            <a:r>
              <a:rPr lang="ru-RU" sz="2000" dirty="0" smtClean="0"/>
              <a:t>. Соответственно длительность персональной записи ответа участника не должна превышать 15-16 минут.</a:t>
            </a:r>
          </a:p>
          <a:p>
            <a:r>
              <a:rPr lang="ru-RU" sz="2000" dirty="0" smtClean="0"/>
              <a:t> Если длительность по каким-либо причинам выходит за пределы, необходимо закрепить пояснение документально (служебная записка и т.д.) и приложить к формам при сдаче материалов итогового собеседования в </a:t>
            </a:r>
            <a:r>
              <a:rPr lang="ru-RU" sz="2000" dirty="0" smtClean="0"/>
              <a:t>РЦОКО.</a:t>
            </a:r>
            <a:endParaRPr lang="ru-RU" sz="2000" dirty="0" smtClean="0"/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96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11673</TotalTime>
  <Words>2614</Words>
  <Application>Microsoft Office PowerPoint</Application>
  <PresentationFormat>Произвольный</PresentationFormat>
  <Paragraphs>241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Солнцестояние</vt:lpstr>
      <vt:lpstr>ОРГАНИЗАЦИЯ И ПРОВЕДЕНИЕ ИТОГОВОГО СОБЕСЕДОВАНИЯ ПО РУССКОМУ ЯЗЫКУ  В 2026 ГОДУ в формате  технологии WEB  Областное государственное автономное учреждение  «Смоленский региональный центр оценки качества образования»  </vt:lpstr>
      <vt:lpstr>Нормативная документация:</vt:lpstr>
      <vt:lpstr>Региональная нормативная документация:</vt:lpstr>
      <vt:lpstr>Даты проведения итогового собеседования по русскому языку и сроки подачи заявления  </vt:lpstr>
      <vt:lpstr>Повторный допуск к итоговому собеседованию по русскому языку в текущем учебном году   </vt:lpstr>
      <vt:lpstr>Срок действия результатов </vt:lpstr>
      <vt:lpstr>Чек-лист образовательной организации по подготовке и проведению итогового собеседования:</vt:lpstr>
      <vt:lpstr>Продолжительность проведения</vt:lpstr>
      <vt:lpstr>Напоминание!!!</vt:lpstr>
      <vt:lpstr>Получение материалов итогового собеседования </vt:lpstr>
      <vt:lpstr>Получение материалов итогового собеседования</vt:lpstr>
      <vt:lpstr>Заполнение отчётной формы ИС-01</vt:lpstr>
      <vt:lpstr>Заполнение отчётной формы ИС-01</vt:lpstr>
      <vt:lpstr>Заполнение отчётной формы ИС-01</vt:lpstr>
      <vt:lpstr>Заполнение отчетных форм ИС-02</vt:lpstr>
      <vt:lpstr>Заполнение отчетных форм ИС-02</vt:lpstr>
      <vt:lpstr>Заполнение отчетных форм ИС-02</vt:lpstr>
      <vt:lpstr>Форма ИС-08</vt:lpstr>
      <vt:lpstr>Форма ИС-09</vt:lpstr>
      <vt:lpstr>Заполнение отчётных форм ИС-03</vt:lpstr>
      <vt:lpstr>Заполнение  отчётных  форм ИС-03</vt:lpstr>
      <vt:lpstr>Заполнение отчётных форм ИС-03</vt:lpstr>
      <vt:lpstr>Заполнение отчётных форм   Специализированная форма в формате WEB для внесения информации из протоколов экспертов по оцениванию ответов участников итогового собеседования</vt:lpstr>
      <vt:lpstr>Особенности проведения итогового собеседования у участников итогового собеседования с ОВЗ, детей-инвалидов и инвалидов </vt:lpstr>
      <vt:lpstr>Особенности проведения итогового собеседования у участников итогового собеседования с ОВЗ, детей-инвалидов и инвалидов </vt:lpstr>
      <vt:lpstr>Особенности проведения итогового собеседования у участников итогового собеседования с ОВЗ, детей-инвалидов и инвалидов </vt:lpstr>
      <vt:lpstr>Особенности проведения итогового собеседования у участников итогового собеседования с ОВЗ, детей-инвалидов и инвалидов </vt:lpstr>
      <vt:lpstr>Особенности работы участников итогового собеседования с КИМ</vt:lpstr>
      <vt:lpstr>Заполнение отчетных форм ИС-07    </vt:lpstr>
      <vt:lpstr>Заполнение отчетных форм ИС-07</vt:lpstr>
      <vt:lpstr>Заполнение отчетных форм ИС-08</vt:lpstr>
      <vt:lpstr>Отчетная форма  ИС-08</vt:lpstr>
      <vt:lpstr>Заполнение отчетных форм ИС-09</vt:lpstr>
      <vt:lpstr>Отчетная форма ИС-09</vt:lpstr>
      <vt:lpstr>Заполнение отчетных форм  Ведомости со станции записи устных ответов</vt:lpstr>
      <vt:lpstr>Заполнение отчетных форм   Ведомость сдачи экзамена участниками в потоковой записи   Код ОО_______                                                                                  № аудитории_____ </vt:lpstr>
      <vt:lpstr>Заполнение отчетных форм  Ведомость экспорта аудиозаписей участников экзамена  Код ОО_______                                                                                  № аудитории_____ </vt:lpstr>
      <vt:lpstr>Отчетные формы для сдачи в РЦОКО </vt:lpstr>
      <vt:lpstr>Передача материалов в ГАУ ДПО СОИРО (РЦОКО) </vt:lpstr>
      <vt:lpstr>Образец формирования материалов на флеш-накопителе </vt:lpstr>
      <vt:lpstr>Ознакомление с результатами ИС </vt:lpstr>
      <vt:lpstr>Полезные сайты</vt:lpstr>
      <vt:lpstr>Контактная информация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итогового сочинения (изложения) 2023/2024 учебный год</dc:title>
  <dc:creator>Пользователь</dc:creator>
  <cp:lastModifiedBy>Елена</cp:lastModifiedBy>
  <cp:revision>356</cp:revision>
  <cp:lastPrinted>2026-02-06T07:04:15Z</cp:lastPrinted>
  <dcterms:created xsi:type="dcterms:W3CDTF">2023-11-25T10:00:02Z</dcterms:created>
  <dcterms:modified xsi:type="dcterms:W3CDTF">2026-02-09T11:42:39Z</dcterms:modified>
</cp:coreProperties>
</file>