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sldIdLst>
    <p:sldId id="391" r:id="rId2"/>
    <p:sldId id="392" r:id="rId3"/>
    <p:sldId id="256" r:id="rId4"/>
    <p:sldId id="257" r:id="rId5"/>
    <p:sldId id="288" r:id="rId6"/>
    <p:sldId id="25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73" r:id="rId42"/>
    <p:sldId id="325" r:id="rId43"/>
    <p:sldId id="326" r:id="rId44"/>
    <p:sldId id="327" r:id="rId45"/>
    <p:sldId id="374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5" r:id="rId91"/>
    <p:sldId id="376" r:id="rId92"/>
    <p:sldId id="377" r:id="rId93"/>
    <p:sldId id="378" r:id="rId94"/>
    <p:sldId id="379" r:id="rId95"/>
    <p:sldId id="380" r:id="rId96"/>
    <p:sldId id="381" r:id="rId97"/>
    <p:sldId id="382" r:id="rId98"/>
    <p:sldId id="383" r:id="rId99"/>
    <p:sldId id="384" r:id="rId100"/>
    <p:sldId id="385" r:id="rId101"/>
    <p:sldId id="386" r:id="rId102"/>
    <p:sldId id="387" r:id="rId103"/>
    <p:sldId id="388" r:id="rId104"/>
    <p:sldId id="389" r:id="rId105"/>
    <p:sldId id="390" r:id="rId10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44" d="100"/>
          <a:sy n="44" d="100"/>
        </p:scale>
        <p:origin x="-256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2F718-6573-4C42-ACED-3A1092DD5249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604C-7ADC-4F65-818B-65B6D107A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20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66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604C-7ADC-4F65-818B-65B6D107A375}" type="slidenum">
              <a:rPr lang="ru-RU" smtClean="0"/>
              <a:t>103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slide" Target="slide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slide" Target="slide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5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image" Target="../media/image3.jpg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Relationship Id="rId27" Type="http://schemas.openxmlformats.org/officeDocument/2006/relationships/slide" Target="slide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6.jpg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openxmlformats.org/officeDocument/2006/relationships/slide" Target="slide74.xml"/><Relationship Id="rId18" Type="http://schemas.openxmlformats.org/officeDocument/2006/relationships/slide" Target="slide84.xml"/><Relationship Id="rId26" Type="http://schemas.openxmlformats.org/officeDocument/2006/relationships/slide" Target="slide100.xml"/><Relationship Id="rId3" Type="http://schemas.openxmlformats.org/officeDocument/2006/relationships/image" Target="../media/image3.jpg"/><Relationship Id="rId21" Type="http://schemas.openxmlformats.org/officeDocument/2006/relationships/slide" Target="slide90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17" Type="http://schemas.openxmlformats.org/officeDocument/2006/relationships/slide" Target="slide82.xml"/><Relationship Id="rId25" Type="http://schemas.openxmlformats.org/officeDocument/2006/relationships/slide" Target="slide98.xml"/><Relationship Id="rId2" Type="http://schemas.openxmlformats.org/officeDocument/2006/relationships/notesSlide" Target="../notesSlides/notesSlide1.xml"/><Relationship Id="rId16" Type="http://schemas.openxmlformats.org/officeDocument/2006/relationships/slide" Target="slide80.xml"/><Relationship Id="rId20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24" Type="http://schemas.openxmlformats.org/officeDocument/2006/relationships/slide" Target="slide96.xml"/><Relationship Id="rId5" Type="http://schemas.openxmlformats.org/officeDocument/2006/relationships/slide" Target="slide58.xml"/><Relationship Id="rId15" Type="http://schemas.openxmlformats.org/officeDocument/2006/relationships/slide" Target="slide78.xml"/><Relationship Id="rId23" Type="http://schemas.openxmlformats.org/officeDocument/2006/relationships/slide" Target="slide94.xml"/><Relationship Id="rId28" Type="http://schemas.openxmlformats.org/officeDocument/2006/relationships/slide" Target="slide104.xml"/><Relationship Id="rId10" Type="http://schemas.openxmlformats.org/officeDocument/2006/relationships/slide" Target="slide68.xml"/><Relationship Id="rId19" Type="http://schemas.openxmlformats.org/officeDocument/2006/relationships/slide" Target="slide86.xml"/><Relationship Id="rId4" Type="http://schemas.openxmlformats.org/officeDocument/2006/relationships/slide" Target="slide56.xml"/><Relationship Id="rId9" Type="http://schemas.openxmlformats.org/officeDocument/2006/relationships/slide" Target="slide66.xml"/><Relationship Id="rId14" Type="http://schemas.openxmlformats.org/officeDocument/2006/relationships/slide" Target="slide76.xml"/><Relationship Id="rId22" Type="http://schemas.openxmlformats.org/officeDocument/2006/relationships/slide" Target="slide92.xml"/><Relationship Id="rId27" Type="http://schemas.openxmlformats.org/officeDocument/2006/relationships/slide" Target="slide10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slide" Target="slide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slide" Target="slide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slide" Target="slide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slide" Target="slide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slide" Target="slide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" Target="slide4.xml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slide" Target="slide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slide" Target="slide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slide" Target="slide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slide" Target="slide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slide" Target="slide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980556"/>
            <a:ext cx="8777119" cy="1972816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600" dirty="0" smtClean="0">
                <a:solidFill>
                  <a:srgbClr val="FFFF00"/>
                </a:solidFill>
                <a:effectLst/>
              </a:rPr>
              <a:t>Презентация: «Применение инновационных технологий в рамках технического прослушивания по ДПП «Фортепиано»</a:t>
            </a:r>
            <a:br>
              <a:rPr lang="ru-RU" sz="2600" dirty="0" smtClean="0">
                <a:solidFill>
                  <a:srgbClr val="FFFF00"/>
                </a:solidFill>
                <a:effectLst/>
              </a:rPr>
            </a:br>
            <a:r>
              <a:rPr lang="ru-RU" sz="2600" dirty="0" smtClean="0">
                <a:solidFill>
                  <a:srgbClr val="FFFF00"/>
                </a:solidFill>
                <a:effectLst/>
              </a:rPr>
              <a:t> к учебному предмету «Специальность и чтение с листа». </a:t>
            </a:r>
            <a:br>
              <a:rPr lang="ru-RU" sz="2600" dirty="0" smtClean="0">
                <a:solidFill>
                  <a:srgbClr val="FFFF00"/>
                </a:solidFill>
                <a:effectLst/>
              </a:rPr>
            </a:br>
            <a:r>
              <a:rPr lang="ru-RU" sz="2600" dirty="0" smtClean="0">
                <a:solidFill>
                  <a:srgbClr val="FFFF00"/>
                </a:solidFill>
                <a:effectLst/>
              </a:rPr>
              <a:t>Интерактивная игра «</a:t>
            </a:r>
            <a:r>
              <a:rPr lang="ru-RU" sz="2600" dirty="0" err="1" smtClean="0">
                <a:solidFill>
                  <a:srgbClr val="FFFF00"/>
                </a:solidFill>
                <a:effectLst/>
              </a:rPr>
              <a:t>Брейн</a:t>
            </a:r>
            <a:r>
              <a:rPr lang="ru-RU" sz="2600" dirty="0" smtClean="0">
                <a:solidFill>
                  <a:srgbClr val="FFFF00"/>
                </a:solidFill>
                <a:effectLst/>
              </a:rPr>
              <a:t>-ринг. Занимательная теория»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54696" cy="1242329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МБУ </a:t>
            </a:r>
            <a:r>
              <a:rPr lang="ru-RU" sz="2400" dirty="0">
                <a:latin typeface="+mj-lt"/>
              </a:rPr>
              <a:t>ДО «ДШИ г. </a:t>
            </a:r>
            <a:r>
              <a:rPr lang="ru-RU" sz="2400" dirty="0" smtClean="0">
                <a:latin typeface="+mj-lt"/>
              </a:rPr>
              <a:t>Дивногорска»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5178343"/>
            <a:ext cx="7854696" cy="1752600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mtClean="0">
                <a:latin typeface="+mj-lt"/>
              </a:rPr>
              <a:t>Докладчик: </a:t>
            </a:r>
            <a:r>
              <a:rPr lang="ru-RU" dirty="0" err="1">
                <a:latin typeface="+mj-lt"/>
              </a:rPr>
              <a:t>Девятаева</a:t>
            </a:r>
            <a:r>
              <a:rPr lang="ru-RU" dirty="0">
                <a:latin typeface="+mj-lt"/>
              </a:rPr>
              <a:t> Алёна Сергеевна,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+mj-lt"/>
              </a:rPr>
              <a:t>                                                     </a:t>
            </a:r>
            <a:r>
              <a:rPr lang="ru-RU" dirty="0" smtClean="0">
                <a:latin typeface="+mj-lt"/>
              </a:rPr>
              <a:t> преподаватель фортепиано </a:t>
            </a:r>
            <a:endParaRPr lang="ru-RU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+mj-lt"/>
              </a:rPr>
              <a:t>                                                    </a:t>
            </a:r>
            <a:r>
              <a:rPr lang="ru-RU" dirty="0" smtClean="0">
                <a:latin typeface="+mj-lt"/>
              </a:rPr>
              <a:t>МБУ </a:t>
            </a:r>
            <a:r>
              <a:rPr lang="ru-RU" dirty="0">
                <a:latin typeface="+mj-lt"/>
              </a:rPr>
              <a:t>ДО «ДШИ г. Дивногорска»</a:t>
            </a:r>
          </a:p>
        </p:txBody>
      </p:sp>
    </p:spTree>
    <p:extLst>
      <p:ext uri="{BB962C8B-B14F-4D97-AF65-F5344CB8AC3E}">
        <p14:creationId xmlns:p14="http://schemas.microsoft.com/office/powerpoint/2010/main" val="26055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Grave </a:t>
            </a:r>
            <a:endParaRPr lang="en-US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Vivo</a:t>
            </a:r>
          </a:p>
          <a:p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Con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moto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9603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9" y="2482966"/>
            <a:ext cx="8360281" cy="32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03400"/>
            <a:ext cx="8364537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373216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Дракон</a:t>
            </a:r>
            <a:endParaRPr lang="ru-RU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825"/>
            <a:ext cx="9144000" cy="20383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792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825"/>
            <a:ext cx="9144000" cy="20383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486916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Нотоносец</a:t>
            </a:r>
            <a:endParaRPr lang="ru-RU" sz="4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2293573"/>
            <a:ext cx="8964488" cy="228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80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2293573"/>
            <a:ext cx="8964488" cy="2286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9411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Мелодия  - душа музыки</a:t>
            </a:r>
            <a:endParaRPr lang="ru-RU" sz="4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0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Grave (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граве)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тяжеловесно, важно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Vivo (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виво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живо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Con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moto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(кон мотто) –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с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подвижностью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</a:t>
            </a:r>
            <a:r>
              <a:rPr lang="ru-RU" sz="3600" i="1" dirty="0" smtClean="0">
                <a:solidFill>
                  <a:schemeClr val="bg1"/>
                </a:solidFill>
                <a:hlinkClick r:id="rId3" action="ppaction://hlinksldjump"/>
              </a:rPr>
              <a:t>в </a:t>
            </a:r>
            <a:r>
              <a:rPr lang="ru-RU" sz="3600" i="1" dirty="0">
                <a:solidFill>
                  <a:schemeClr val="bg1"/>
                </a:solidFill>
                <a:hlinkClick r:id="rId3" action="ppaction://hlinksldjump"/>
              </a:rPr>
              <a:t>меню</a:t>
            </a:r>
            <a:endParaRPr lang="ru-RU" sz="3600" i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8245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Andante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Andantino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Presto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9789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70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Andante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(анданте) – 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не торопясь,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спокойно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Andantino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(андантино) – 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несколько скорее, чем </a:t>
            </a:r>
            <a:r>
              <a:rPr lang="ru-RU" sz="36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Andante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Presto (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престо) – 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очень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скоро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</a:t>
            </a:r>
          </a:p>
          <a:p>
            <a:pPr marL="0" indent="0" algn="r">
              <a:buNone/>
            </a:pPr>
            <a:r>
              <a:rPr lang="ru-RU" sz="3600" i="1" dirty="0" smtClean="0">
                <a:solidFill>
                  <a:schemeClr val="bg1"/>
                </a:solidFill>
                <a:hlinkClick r:id="rId3" action="ppaction://hlinksldjump"/>
              </a:rPr>
              <a:t>в </a:t>
            </a:r>
            <a:r>
              <a:rPr lang="ru-RU" sz="3600" i="1" dirty="0">
                <a:solidFill>
                  <a:schemeClr val="bg1"/>
                </a:solidFill>
                <a:hlinkClick r:id="rId3" action="ppaction://hlinksldjump"/>
              </a:rPr>
              <a:t>меню</a:t>
            </a:r>
            <a:endParaRPr lang="ru-RU" sz="3600" i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0125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Sostenuto</a:t>
            </a:r>
            <a:endParaRPr lang="en-US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Rallentando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Largo </a:t>
            </a:r>
            <a:endParaRPr lang="en-US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Molto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601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0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Sostenuto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состенуто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сдержанно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Rallentando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раллентандо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замедляя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Largo (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ларго) – 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широко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Molto (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мольто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очень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ru-RU" sz="3600" i="1" dirty="0" smtClean="0">
                <a:solidFill>
                  <a:schemeClr val="bg1"/>
                </a:solidFill>
                <a:hlinkClick r:id="rId3" action="ppaction://hlinksldjump"/>
              </a:rPr>
              <a:t>в </a:t>
            </a:r>
            <a:r>
              <a:rPr lang="ru-RU" sz="3600" i="1" dirty="0">
                <a:solidFill>
                  <a:schemeClr val="bg1"/>
                </a:solidFill>
                <a:hlinkClick r:id="rId3" action="ppaction://hlinksldjump"/>
              </a:rPr>
              <a:t>меню</a:t>
            </a:r>
            <a:endParaRPr lang="ru-RU" sz="3600" i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6353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белых и чёрных клавиш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у фортепиано?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1877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белых и чёрных клавиш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у фортепиано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Всего 88 клавиш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Белых-52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Черных-36</a:t>
            </a:r>
          </a:p>
          <a:p>
            <a:pPr marL="0" indent="0" algn="r">
              <a:buNone/>
            </a:pPr>
            <a:r>
              <a:rPr lang="ru-RU" sz="3600" i="1" dirty="0" smtClean="0">
                <a:solidFill>
                  <a:schemeClr val="bg1"/>
                </a:solidFill>
                <a:hlinkClick r:id="rId3" action="ppaction://hlinksldjump"/>
              </a:rPr>
              <a:t>в меню</a:t>
            </a:r>
            <a:endParaRPr lang="ru-RU" sz="3600" i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1528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Изготовлением какого музыкального инструмента прославилась семья итальянских мастеров по фамилии Страдивари?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158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81" y="260648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470912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05" y="1412776"/>
            <a:ext cx="5256584" cy="42052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5626894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скрипка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latin typeface="+mj-lt"/>
              </a:rPr>
              <a:t>  </a:t>
            </a:r>
            <a:r>
              <a:rPr lang="ru-RU" sz="2700" dirty="0" smtClean="0">
                <a:latin typeface="+mj-lt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+mj-lt"/>
              </a:rPr>
              <a:t>Цель</a:t>
            </a:r>
            <a:r>
              <a:rPr lang="ru-RU" sz="27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ru-RU" sz="2700" dirty="0" smtClean="0">
                <a:latin typeface="+mj-lt"/>
              </a:rPr>
              <a:t>использование </a:t>
            </a:r>
            <a:r>
              <a:rPr lang="ru-RU" sz="2700" dirty="0">
                <a:latin typeface="+mj-lt"/>
              </a:rPr>
              <a:t>инновационных технологий в образовательном процессе с целью контроля и </a:t>
            </a:r>
            <a:r>
              <a:rPr lang="ru-RU" sz="2700" dirty="0" smtClean="0">
                <a:latin typeface="+mj-lt"/>
              </a:rPr>
              <a:t>повышения </a:t>
            </a:r>
            <a:r>
              <a:rPr lang="ru-RU" sz="2700" dirty="0">
                <a:latin typeface="+mj-lt"/>
              </a:rPr>
              <a:t>качества знаний, умений и навыков обучающихся</a:t>
            </a:r>
            <a:r>
              <a:rPr lang="ru-RU" sz="27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ru-RU" sz="2700" dirty="0">
              <a:latin typeface="+mj-lt"/>
            </a:endParaRPr>
          </a:p>
          <a:p>
            <a:pPr marL="0" indent="0">
              <a:buNone/>
            </a:pPr>
            <a:r>
              <a:rPr lang="ru-RU" sz="2700" dirty="0" smtClean="0">
                <a:latin typeface="+mj-lt"/>
              </a:rPr>
              <a:t>   </a:t>
            </a:r>
            <a:r>
              <a:rPr lang="ru-RU" sz="2700" b="1" dirty="0" smtClean="0">
                <a:solidFill>
                  <a:srgbClr val="FF0000"/>
                </a:solidFill>
                <a:latin typeface="+mj-lt"/>
              </a:rPr>
              <a:t>Задачи</a:t>
            </a:r>
            <a:r>
              <a:rPr lang="ru-RU" sz="2700" b="1" dirty="0">
                <a:solidFill>
                  <a:srgbClr val="FF0000"/>
                </a:solidFill>
                <a:latin typeface="+mj-lt"/>
              </a:rPr>
              <a:t>: </a:t>
            </a:r>
          </a:p>
          <a:p>
            <a:r>
              <a:rPr lang="ru-RU" sz="2700" dirty="0" smtClean="0">
                <a:latin typeface="+mj-lt"/>
              </a:rPr>
              <a:t>повысить </a:t>
            </a:r>
            <a:r>
              <a:rPr lang="ru-RU" sz="2700" dirty="0">
                <a:latin typeface="+mj-lt"/>
              </a:rPr>
              <a:t>уровень познавательных способностей, развить интерес и мотивацию к обучению на инструменте фортепиано обучающихся через использование инновационных технологий;</a:t>
            </a:r>
          </a:p>
          <a:p>
            <a:r>
              <a:rPr lang="ru-RU" sz="2700" dirty="0" smtClean="0">
                <a:latin typeface="+mj-lt"/>
              </a:rPr>
              <a:t>развить </a:t>
            </a:r>
            <a:r>
              <a:rPr lang="ru-RU" sz="2700" dirty="0">
                <a:latin typeface="+mj-lt"/>
              </a:rPr>
              <a:t>навыки самостоятельной </a:t>
            </a:r>
            <a:r>
              <a:rPr lang="ru-RU" sz="2700" dirty="0" smtClean="0">
                <a:latin typeface="+mj-lt"/>
              </a:rPr>
              <a:t>деятельности;</a:t>
            </a:r>
            <a:endParaRPr lang="ru-RU" sz="2700" dirty="0">
              <a:latin typeface="+mj-lt"/>
            </a:endParaRPr>
          </a:p>
          <a:p>
            <a:r>
              <a:rPr lang="ru-RU" sz="2700" dirty="0" smtClean="0">
                <a:latin typeface="+mj-lt"/>
              </a:rPr>
              <a:t>сформировать </a:t>
            </a:r>
            <a:r>
              <a:rPr lang="ru-RU" sz="2700" dirty="0">
                <a:latin typeface="+mj-lt"/>
              </a:rPr>
              <a:t>навыки общения и умения работать коллективно.</a:t>
            </a:r>
          </a:p>
        </p:txBody>
      </p:sp>
    </p:spTree>
    <p:extLst>
      <p:ext uri="{BB962C8B-B14F-4D97-AF65-F5344CB8AC3E}">
        <p14:creationId xmlns:p14="http://schemas.microsoft.com/office/powerpoint/2010/main" val="28750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Назовите музыкальные инструменты народного оркестра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5149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0" y="332656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470912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7141" r="22979"/>
          <a:stretch/>
        </p:blipFill>
        <p:spPr>
          <a:xfrm>
            <a:off x="2225048" y="1408543"/>
            <a:ext cx="4824537" cy="53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91440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Назовите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музыкальные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инструменты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имфонического оркестра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72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470912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9356" r="2116" b="4722"/>
          <a:stretch/>
        </p:blipFill>
        <p:spPr>
          <a:xfrm>
            <a:off x="384068" y="1396807"/>
            <a:ext cx="8452818" cy="48340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28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91440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Когда и кем было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сконструировано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фортепиано?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8164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Инструменты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2" cy="470912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4272"/>
            <a:ext cx="4647275" cy="49142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51920" y="3212977"/>
            <a:ext cx="626469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Бартоломео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Кристофори</a:t>
            </a:r>
            <a:endParaRPr lang="ru-RU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Италия,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1709 г.</a:t>
            </a:r>
            <a:endParaRPr lang="ru-RU" sz="2800" i="1" dirty="0">
              <a:solidFill>
                <a:srgbClr val="00B050"/>
              </a:solidFill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5537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91440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Назовите основные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музыкальные штрихи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Какими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знаками они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обозначаются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 нотах?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557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76672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2745" y="2040964"/>
            <a:ext cx="6790609" cy="4707141"/>
          </a:xfrm>
        </p:spPr>
        <p:txBody>
          <a:bodyPr numCol="1" spcCol="36000">
            <a:normAutofit lnSpcReduction="10000"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legato (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связно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ru-RU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non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legato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(не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связно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staccato (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отрывисто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endParaRPr lang="ru-RU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клиновидное стаккато</a:t>
            </a: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акцент</a:t>
            </a: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tenuto</a:t>
            </a:r>
            <a:endParaRPr lang="ru-RU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Clr>
                <a:srgbClr val="0BD0D9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ermata</a:t>
            </a:r>
            <a:endParaRPr lang="ru-RU" sz="2000" i="1" dirty="0">
              <a:solidFill>
                <a:srgbClr val="00B050"/>
              </a:solidFill>
              <a:hlinkClick r:id="rId4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r="31163" b="7803"/>
          <a:stretch/>
        </p:blipFill>
        <p:spPr>
          <a:xfrm>
            <a:off x="614032" y="2076904"/>
            <a:ext cx="7576115" cy="1343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032" y="1927590"/>
            <a:ext cx="37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1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3879" y="1927590"/>
            <a:ext cx="482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1948603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1956994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1927590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9905" y="2040964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1951444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77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91440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Что такое «динамика»? 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Перечислите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динамические оттенки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1363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Динамика - изменение силы звучания, </a:t>
            </a:r>
            <a:endParaRPr lang="ru-RU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то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есть громкости.</a:t>
            </a: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58471"/>
            <a:ext cx="844515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Динамика - изменение силы звучания, </a:t>
            </a:r>
            <a:endParaRPr lang="ru-RU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то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есть </a:t>
            </a: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громкости</a:t>
            </a:r>
            <a:endParaRPr lang="ru-RU" sz="2000" i="1" dirty="0">
              <a:solidFill>
                <a:srgbClr val="00B050"/>
              </a:solidFill>
              <a:hlinkClick r:id="rId4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5099" r="4445" b="2566"/>
          <a:stretch/>
        </p:blipFill>
        <p:spPr>
          <a:xfrm>
            <a:off x="323528" y="2498756"/>
            <a:ext cx="8558088" cy="37129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819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на\Desktop\брейн-ринг\CEGQR08WgAASLcV.png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357"/>
            <a:ext cx="11057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91440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видов минора вы знаете? Назовите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их 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Какие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особенности у каждого?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151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47" y="373425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647" y="712218"/>
            <a:ext cx="84451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i="1" dirty="0">
              <a:solidFill>
                <a:srgbClr val="00B050"/>
              </a:solidFill>
              <a:hlinkClick r:id="rId4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4901" r="2540" b="1751"/>
          <a:stretch/>
        </p:blipFill>
        <p:spPr>
          <a:xfrm>
            <a:off x="352850" y="1516425"/>
            <a:ext cx="8732996" cy="47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4" y="1268760"/>
            <a:ext cx="9123986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Какие знаки альтерации вы знаете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Расскажите о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каждом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6326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47" y="629816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647" y="712218"/>
            <a:ext cx="8445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5"/>
          <a:stretch/>
        </p:blipFill>
        <p:spPr>
          <a:xfrm>
            <a:off x="417733" y="1772816"/>
            <a:ext cx="8353071" cy="18412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1780" y="3789040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диез </a:t>
            </a:r>
            <a:r>
              <a:rPr lang="ru-RU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повышает ноту на </a:t>
            </a: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полтона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бемоль </a:t>
            </a:r>
            <a:r>
              <a:rPr lang="ru-RU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понижает ноту на </a:t>
            </a: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полтона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дубль-диез </a:t>
            </a:r>
            <a:r>
              <a:rPr lang="ru-RU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повышает ноту на </a:t>
            </a: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тон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дубль-бемоль </a:t>
            </a:r>
            <a:r>
              <a:rPr lang="ru-RU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понижает ноту на </a:t>
            </a: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тон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бекар </a:t>
            </a:r>
            <a:r>
              <a:rPr lang="ru-RU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отменяет предыдущую альтерацию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 какому виду музыкальных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инструментов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относится фортепиано?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5297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2" y="1264849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7"/>
            <a:ext cx="4320480" cy="5157193"/>
          </a:xfrm>
        </p:spPr>
        <p:txBody>
          <a:bodyPr numCol="1" spcCol="36000">
            <a:normAutofit/>
          </a:bodyPr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ru-RU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Фортепиано – это</a:t>
            </a: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клавишный инструмент</a:t>
            </a:r>
            <a:endParaRPr lang="en-US" sz="3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4860540" cy="3240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7480" y="1556792"/>
            <a:ext cx="9163585" cy="50851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Немецкий композитор и органист, представитель эпохи барокко.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Один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из величайших композиторов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истории музыки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За свою жизнь написал более 1000 произведений.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его творчестве представлены все значимые жанры того времени, кроме оперы. Родоначальник самой знаменитой музыкальной династии.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Признание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получил спустя 100 лет после своей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смерти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0592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25" y="402328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248"/>
            <a:ext cx="8424936" cy="4707141"/>
          </a:xfrm>
        </p:spPr>
        <p:txBody>
          <a:bodyPr numCol="1" spcCol="36000">
            <a:normAutofit/>
          </a:bodyPr>
          <a:lstStyle/>
          <a:p>
            <a:pPr marL="0" lvl="0" indent="0" algn="ctr">
              <a:buClr>
                <a:srgbClr val="0BD0D9"/>
              </a:buClr>
              <a:buNone/>
            </a:pPr>
            <a:r>
              <a:rPr lang="ru-RU" sz="31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</a:t>
            </a: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3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</a:t>
            </a: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3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</a:t>
            </a:r>
            <a:r>
              <a:rPr lang="ru-RU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Иоганн </a:t>
            </a: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Себастьян</a:t>
            </a: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Бах</a:t>
            </a:r>
            <a:endParaRPr lang="ru-RU" sz="3600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4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8" y="1517690"/>
            <a:ext cx="4239635" cy="52222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952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7480" y="1556792"/>
            <a:ext cx="9163585" cy="5085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Великий немецкий композитор, дирижёр и пианист, один из трёх «венских классиков».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Из-за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глухоты он отделился от мира и лишился звукового восприятия. Именно в эти годы композитор одно за другим создаёт свои самые известные произведения, такие как Симфония №9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707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204" y="260648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150859"/>
            <a:ext cx="4104456" cy="4707141"/>
          </a:xfrm>
        </p:spPr>
        <p:txBody>
          <a:bodyPr numCol="1" spcCol="36000">
            <a:normAutofit/>
          </a:bodyPr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4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Людвиг </a:t>
            </a:r>
            <a:r>
              <a:rPr lang="ru-RU" sz="4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ван</a:t>
            </a:r>
            <a:r>
              <a:rPr lang="ru-RU" sz="4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Бетховен</a:t>
            </a:r>
            <a:endParaRPr lang="ru-RU" sz="4800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4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2747"/>
            <a:ext cx="4320480" cy="53889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23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747202"/>
              </p:ext>
            </p:extLst>
          </p:nvPr>
        </p:nvGraphicFramePr>
        <p:xfrm>
          <a:off x="354360" y="1196752"/>
          <a:ext cx="8219256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0704"/>
                <a:gridCol w="1069776"/>
                <a:gridCol w="1008112"/>
                <a:gridCol w="936104"/>
                <a:gridCol w="936104"/>
                <a:gridCol w="1018456"/>
              </a:tblGrid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Термины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3" action="ppaction://hlinksldjump"/>
                        </a:rPr>
                        <a:t>1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4" action="ppaction://hlinksldjump"/>
                        </a:rPr>
                        <a:t>2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5" action="ppaction://hlinksldjump"/>
                        </a:rPr>
                        <a:t>3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6" action="ppaction://hlinksldjump"/>
                        </a:rPr>
                        <a:t>4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7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Инструменты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8" action="ppaction://hlinksldjump"/>
                        </a:rPr>
                        <a:t>1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9" action="ppaction://hlinksldjump"/>
                        </a:rPr>
                        <a:t>2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0" action="ppaction://hlinksldjump"/>
                        </a:rPr>
                        <a:t>3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1" action="ppaction://hlinksldjump"/>
                        </a:rPr>
                        <a:t>4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2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Умник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3" action="ppaction://hlinksldjump"/>
                        </a:rPr>
                        <a:t>1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4" action="ppaction://hlinksldjump"/>
                        </a:rPr>
                        <a:t>2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5" action="ppaction://hlinksldjump"/>
                        </a:rPr>
                        <a:t>3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6" action="ppaction://hlinksldjump"/>
                        </a:rPr>
                        <a:t>4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7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Композиторы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8" action="ppaction://hlinksldjump"/>
                        </a:rPr>
                        <a:t>1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9" action="ppaction://hlinksldjump"/>
                        </a:rPr>
                        <a:t>2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0" action="ppaction://hlinksldjump"/>
                        </a:rPr>
                        <a:t>3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1" action="ppaction://hlinksldjump"/>
                        </a:rPr>
                        <a:t>4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2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Ребусы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3" action="ppaction://hlinksldjump"/>
                        </a:rPr>
                        <a:t>1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4" action="ppaction://hlinksldjump"/>
                        </a:rPr>
                        <a:t>2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5" action="ppaction://hlinksldjump"/>
                        </a:rPr>
                        <a:t>3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6" action="ppaction://hlinksldjump"/>
                        </a:rPr>
                        <a:t>4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7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3207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раунд</a:t>
            </a:r>
            <a:endParaRPr lang="ru-RU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585" y="1412776"/>
            <a:ext cx="9272105" cy="54452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Великий австрийский композитор, инструменталист и дирижёр, представитель Венской классической школы,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виртуозный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скрипач, 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клавесинист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органист.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Он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обладал феноменальным музыкальным слухом, памятью и способностью к импровизации.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Самыми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известными произведениями являются оперы "Свадьба Фигаро", «Волшебная флейта и «Дон Жуан»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2633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204" y="260648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150859"/>
            <a:ext cx="4104456" cy="4707141"/>
          </a:xfrm>
        </p:spPr>
        <p:txBody>
          <a:bodyPr numCol="1" spcCol="36000">
            <a:normAutofit/>
          </a:bodyPr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4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4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Вольфганг Амадей Моцарт</a:t>
            </a: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7496"/>
            <a:ext cx="4320480" cy="5400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693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" y="836712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4864"/>
            <a:ext cx="91440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Назовите композиторов,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которых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относят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числу венских классиков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484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25" y="402328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61" y="1628801"/>
            <a:ext cx="3053139" cy="3816424"/>
          </a:xfr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" y="1556793"/>
            <a:ext cx="3253321" cy="38884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07" y="1605120"/>
            <a:ext cx="3040000" cy="37917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36194" y="5445225"/>
            <a:ext cx="912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Й.Гайдн</a:t>
            </a:r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</a:t>
            </a:r>
            <a:r>
              <a:rPr lang="ru-RU" sz="3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Л.Бетховен</a:t>
            </a:r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</a:t>
            </a:r>
            <a:r>
              <a:rPr lang="ru-RU" sz="3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В.Моцарт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585" y="1412776"/>
            <a:ext cx="9163585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Австрийский композитор, дирижёр и скрипач. В его музыкальном наследии более 500 вальсов, полек, кадрилей и других видов танцевальной музыки,  несколько оперетт и балетов.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Его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называют "королём вальсов", так как благодаря ему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этот танец стал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необычайно популярным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Вене в 19 веке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0344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204" y="260648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Композиторы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150859"/>
            <a:ext cx="4104456" cy="4707141"/>
          </a:xfrm>
        </p:spPr>
        <p:txBody>
          <a:bodyPr numCol="1" spcCol="36000">
            <a:normAutofit/>
          </a:bodyPr>
          <a:lstStyle/>
          <a:p>
            <a:pPr marL="0" lvl="0" indent="0" algn="ctr">
              <a:buClr>
                <a:srgbClr val="0BD0D9"/>
              </a:buClr>
              <a:buNone/>
            </a:pPr>
            <a:endParaRPr lang="ru-RU" sz="4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Иоганн </a:t>
            </a: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Штраус</a:t>
            </a:r>
            <a:endParaRPr lang="ru-RU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en-US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1536"/>
            <a:ext cx="4123232" cy="54904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306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5" y="1124744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4864"/>
            <a:ext cx="91440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" r="2078" b="15983"/>
          <a:stretch/>
        </p:blipFill>
        <p:spPr>
          <a:xfrm>
            <a:off x="-96982" y="2400300"/>
            <a:ext cx="9240982" cy="2057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3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1912" y="2303259"/>
            <a:ext cx="8784976" cy="4707141"/>
          </a:xfrm>
          <a:prstGeom prst="rect">
            <a:avLst/>
          </a:prstGeom>
        </p:spPr>
        <p:txBody>
          <a:bodyPr vert="horz" numCol="1" spcCol="3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" r="2078" b="15983"/>
          <a:stretch/>
        </p:blipFill>
        <p:spPr>
          <a:xfrm>
            <a:off x="-96982" y="1916832"/>
            <a:ext cx="9240982" cy="2057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421072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Мир, сито, </a:t>
            </a:r>
            <a:r>
              <a:rPr lang="ru-RU" sz="5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ляля</a:t>
            </a:r>
            <a:endParaRPr lang="ru-RU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4864"/>
            <a:ext cx="91440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98688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700057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1912" y="2303259"/>
            <a:ext cx="8784976" cy="4707141"/>
          </a:xfrm>
          <a:prstGeom prst="rect">
            <a:avLst/>
          </a:prstGeom>
        </p:spPr>
        <p:txBody>
          <a:bodyPr vert="horz" numCol="1" spcCol="3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843088"/>
            <a:ext cx="79867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14268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Дробь</a:t>
            </a:r>
            <a:endParaRPr lang="ru-RU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0779" y="40466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 раунд</a:t>
            </a:r>
            <a:endParaRPr lang="ru-RU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136505"/>
              </p:ext>
            </p:extLst>
          </p:nvPr>
        </p:nvGraphicFramePr>
        <p:xfrm>
          <a:off x="343419" y="1340768"/>
          <a:ext cx="8477053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349"/>
                <a:gridCol w="1152128"/>
                <a:gridCol w="1440160"/>
                <a:gridCol w="1296144"/>
                <a:gridCol w="1296144"/>
                <a:gridCol w="1152128"/>
              </a:tblGrid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Термины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4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5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6" action="ppaction://hlinksldjump"/>
                        </a:rPr>
                        <a:t>15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7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8" action="ppaction://hlinksldjump"/>
                        </a:rPr>
                        <a:t>2</a:t>
                      </a:r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8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Угадай,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кто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9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0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1" action="ppaction://hlinksldjump"/>
                        </a:rPr>
                        <a:t>15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2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3" action="ppaction://hlinksldjump"/>
                        </a:rPr>
                        <a:t>2</a:t>
                      </a:r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3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Умник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4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5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6" action="ppaction://hlinksldjump"/>
                        </a:rPr>
                        <a:t>15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7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8" action="ppaction://hlinksldjump"/>
                        </a:rPr>
                        <a:t>2</a:t>
                      </a:r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8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Жанры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19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0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1" action="ppaction://hlinksldjump"/>
                        </a:rPr>
                        <a:t>15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2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3" action="ppaction://hlinksldjump"/>
                        </a:rPr>
                        <a:t>2</a:t>
                      </a:r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3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27422"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Ребусы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4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5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6" action="ppaction://hlinksldjump"/>
                        </a:rPr>
                        <a:t>15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7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8" action="ppaction://hlinksldjump"/>
                        </a:rPr>
                        <a:t>2</a:t>
                      </a:r>
                      <a:r>
                        <a:rPr lang="ru-RU" sz="60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28" action="ppaction://hlinksldjump"/>
                        </a:rPr>
                        <a:t>5</a:t>
                      </a:r>
                      <a:endParaRPr lang="ru-RU" sz="6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5" y="1124744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4864"/>
            <a:ext cx="91440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8762" r="3699" b="19935"/>
          <a:stretch/>
        </p:blipFill>
        <p:spPr>
          <a:xfrm>
            <a:off x="755576" y="2715490"/>
            <a:ext cx="7578339" cy="22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12" y="692696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«3»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1912" y="2303259"/>
            <a:ext cx="8784976" cy="4707141"/>
          </a:xfrm>
          <a:prstGeom prst="rect">
            <a:avLst/>
          </a:prstGeom>
        </p:spPr>
        <p:txBody>
          <a:bodyPr vert="horz" numCol="1" spcCol="3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312988"/>
            <a:ext cx="75787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94116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Лисица</a:t>
            </a:r>
            <a:endParaRPr lang="ru-RU" sz="6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5" y="1124744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4864"/>
            <a:ext cx="91440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3905" r="14464" b="43048"/>
          <a:stretch/>
        </p:blipFill>
        <p:spPr>
          <a:xfrm>
            <a:off x="1691680" y="2780928"/>
            <a:ext cx="5863772" cy="26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51" y="548680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«4»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1912" y="2303259"/>
            <a:ext cx="8784976" cy="4707141"/>
          </a:xfrm>
          <a:prstGeom prst="rect">
            <a:avLst/>
          </a:prstGeom>
        </p:spPr>
        <p:txBody>
          <a:bodyPr vert="horz" numCol="1" spcCol="3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3905" r="14464" b="43048"/>
          <a:stretch/>
        </p:blipFill>
        <p:spPr>
          <a:xfrm>
            <a:off x="1627211" y="2032651"/>
            <a:ext cx="5863772" cy="2624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211" y="4950767"/>
            <a:ext cx="565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Минус</a:t>
            </a:r>
            <a:endParaRPr lang="ru-RU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5" y="1124744"/>
            <a:ext cx="894968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04864"/>
            <a:ext cx="91440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7" y="2785293"/>
            <a:ext cx="8250921" cy="25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712" y="1135557"/>
            <a:ext cx="8229600" cy="1143000"/>
          </a:xfrm>
          <a:noFill/>
          <a:ln w="28575" cmpd="thickThin">
            <a:noFill/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50859"/>
            <a:ext cx="8784976" cy="4707141"/>
          </a:xfrm>
        </p:spPr>
        <p:txBody>
          <a:bodyPr numCol="1" spcCol="36000">
            <a:normAutofit/>
          </a:bodyPr>
          <a:lstStyle/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rgbClr val="00B050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3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1912" y="2303259"/>
            <a:ext cx="8784976" cy="4707141"/>
          </a:xfrm>
          <a:prstGeom prst="rect">
            <a:avLst/>
          </a:prstGeom>
        </p:spPr>
        <p:txBody>
          <a:bodyPr vert="horz" numCol="1" spcCol="3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ru-RU" i="1" dirty="0" smtClean="0">
              <a:solidFill>
                <a:srgbClr val="00B050"/>
              </a:solidFill>
              <a:hlinkClick r:id="rId3" action="ppaction://hlinksldjump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3" y="2303259"/>
            <a:ext cx="8250921" cy="2558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508518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Фамилия</a:t>
            </a:r>
            <a:endParaRPr lang="ru-RU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Dolce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Energico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Scherzando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Pui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mosso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1417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0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Dolce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дольчэ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мягко,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нежно</a:t>
            </a:r>
            <a:endParaRPr lang="ru-RU" sz="39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Energico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ru-RU" sz="39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энерджико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энергично</a:t>
            </a:r>
          </a:p>
          <a:p>
            <a:r>
              <a:rPr lang="en-US" sz="39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Scherzando</a:t>
            </a:r>
            <a:r>
              <a:rPr lang="en-US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скэрцандо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шутливо</a:t>
            </a:r>
            <a:endParaRPr lang="ru-RU" sz="39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Pui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mosso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пиу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моссо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более подвижно</a:t>
            </a:r>
            <a:endParaRPr lang="ru-RU" sz="39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Accelerando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Amoroso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Espressivo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Leggiero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789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70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Accelerando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аччелерандо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ускоряя</a:t>
            </a: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Amoroso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аморозо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любовно</a:t>
            </a: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Espressivo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эспрэссиво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выразительно</a:t>
            </a: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Leggiero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лэджьэро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легко</a:t>
            </a:r>
          </a:p>
          <a:p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Adagio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Moderato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Ritenuto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6649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Tranquillo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Risoluto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Cantabile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Maestoso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70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Tranquillo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транкуйллё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спокойно</a:t>
            </a: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Risoluto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ризолюто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решительно</a:t>
            </a: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Cantabile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кантабилэ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певуче</a:t>
            </a: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Maestoso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маэстозо)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торжественно, величаво</a:t>
            </a:r>
          </a:p>
          <a:p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Semplice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Morendo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Rubato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Appassionato 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70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Semplice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сэмпличе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просто</a:t>
            </a: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Morendo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морэндо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замирая</a:t>
            </a: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Rubato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рубато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свободное исполнение </a:t>
            </a: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Appassionato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аппассьёнато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страстно</a:t>
            </a:r>
          </a:p>
          <a:p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Marcato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Agitato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Animato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Non </a:t>
            </a:r>
            <a:r>
              <a:rPr lang="en-US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troppo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Assai 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Marcato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маркато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подчёркивая</a:t>
            </a:r>
          </a:p>
          <a:p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Agitato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аджитато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возбужденно, взволнованно</a:t>
            </a: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Animato (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анимато)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воодушевлённо, оживлённо</a:t>
            </a: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Non </a:t>
            </a:r>
            <a:r>
              <a:rPr lang="en-US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troppo</a:t>
            </a:r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нон 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троппо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не слишком</a:t>
            </a:r>
          </a:p>
          <a:p>
            <a:r>
              <a:rPr lang="en-US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Assai (</a:t>
            </a:r>
            <a:r>
              <a:rPr lang="ru-RU" sz="39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ассаи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весьма, очень</a:t>
            </a:r>
          </a:p>
          <a:p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r="23605"/>
          <a:stretch/>
        </p:blipFill>
        <p:spPr>
          <a:xfrm>
            <a:off x="2555776" y="1628800"/>
            <a:ext cx="4007094" cy="505978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68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r="23605"/>
          <a:stretch/>
        </p:blipFill>
        <p:spPr>
          <a:xfrm>
            <a:off x="107504" y="1591907"/>
            <a:ext cx="4007094" cy="50597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95936" y="1853208"/>
            <a:ext cx="5048944" cy="483402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Пётр Ильич Чайковский</a:t>
            </a:r>
          </a:p>
          <a:p>
            <a:pPr marL="0" indent="0" algn="ctr">
              <a:buFont typeface="Wingdings 2"/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__________________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русский композитор</a:t>
            </a: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музыка которого отличается красочностью, романтичностью и необычайным мелодическим богатством. </a:t>
            </a: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Font typeface="Wingdings 2"/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944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3480"/>
            <a:ext cx="4064234" cy="497452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30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3714005" cy="47525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03533" y="1331139"/>
            <a:ext cx="5724129" cy="50149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Фредерик Шопен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Автор многочисленных произведений для фортепиано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По-новому истолковал 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многие 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жанры: возродил на романтической основе прелюдию, создал фортепианную балладу, поэтизировал и драматизировал танцы — мазурку, полонез, 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вальс </a:t>
            </a:r>
            <a:endParaRPr lang="ru-RU" sz="2800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39952" y="1772816"/>
            <a:ext cx="388843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09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Adagio (</a:t>
            </a: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адажио) - 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медленно</a:t>
            </a:r>
          </a:p>
          <a:p>
            <a:r>
              <a:rPr lang="en-US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Moderato (</a:t>
            </a: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модерато) -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умеренно</a:t>
            </a:r>
          </a:p>
          <a:p>
            <a:r>
              <a:rPr lang="en-US" sz="39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Ritenuto</a:t>
            </a:r>
            <a:r>
              <a:rPr lang="en-US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ритенуто) -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сдерживая</a:t>
            </a:r>
            <a:endParaRPr lang="ru-RU" sz="3900" dirty="0" smtClean="0">
              <a:solidFill>
                <a:srgbClr val="00B050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ru-RU" i="1" dirty="0" smtClean="0">
                <a:solidFill>
                  <a:schemeClr val="bg1"/>
                </a:solidFill>
                <a:hlinkClick r:id="rId3" action="ppaction://hlinksldjump"/>
              </a:rPr>
              <a:t>в </a:t>
            </a:r>
            <a:r>
              <a:rPr lang="ru-RU" i="1" dirty="0">
                <a:solidFill>
                  <a:schemeClr val="bg1"/>
                </a:solidFill>
                <a:hlinkClick r:id="rId3" action="ppaction://hlinksldjump"/>
              </a:rPr>
              <a:t>меню</a:t>
            </a:r>
            <a:endParaRPr lang="ru-RU" i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3559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032448" cy="506032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44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" y="1491671"/>
            <a:ext cx="4032448" cy="50603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724242" y="1574925"/>
            <a:ext cx="5419758" cy="50149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ергей Васильевич Рахманинов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Фортепианная 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музыка занимает особое место в творчестве 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Рахманинова.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Это 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24 прелюдии, </a:t>
            </a:r>
            <a:endParaRPr lang="ru-RU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15 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этюдов-картин, </a:t>
            </a:r>
            <a:endParaRPr lang="ru-RU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 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концерта для фортепиано с оркестром, 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 </a:t>
            </a:r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др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69925" y="2492896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1898"/>
            <a:ext cx="3744416" cy="499255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643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2366"/>
            <a:ext cx="3896725" cy="51956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91880" y="1778004"/>
            <a:ext cx="5625210" cy="50149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Денис </a:t>
            </a:r>
            <a:r>
              <a:rPr lang="ru-RU" sz="32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Мацуев</a:t>
            </a:r>
            <a:endParaRPr lang="ru-RU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Российский </a:t>
            </a:r>
            <a:endParaRPr lang="ru-RU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пианист-виртуоз.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Победитель многочисленных конкурсов.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Народный </a:t>
            </a:r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артист РФ</a:t>
            </a: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6016" y="227687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98085"/>
            <a:ext cx="6840760" cy="513057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94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Угадай, кто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9960"/>
          <a:stretch/>
        </p:blipFill>
        <p:spPr>
          <a:xfrm>
            <a:off x="-93130" y="1851270"/>
            <a:ext cx="4885778" cy="45079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44008" y="1778004"/>
            <a:ext cx="4473082" cy="50149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Святослав Рихтер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Один </a:t>
            </a:r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из крупнейших пианистов XX века, чья виртуозная техника сочеталась с огромным репертуаром и глубиной </a:t>
            </a: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интерпретаций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64088" y="234888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Назовите мелизмы (украшения)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 музыке</a:t>
            </a:r>
          </a:p>
        </p:txBody>
      </p:sp>
    </p:spTree>
    <p:extLst>
      <p:ext uri="{BB962C8B-B14F-4D97-AF65-F5344CB8AC3E}">
        <p14:creationId xmlns:p14="http://schemas.microsoft.com/office/powerpoint/2010/main" val="13081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081"/>
            <a:ext cx="9144000" cy="36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Назовите порядок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бемолей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 диезов</a:t>
            </a:r>
          </a:p>
        </p:txBody>
      </p:sp>
    </p:spTree>
    <p:extLst>
      <p:ext uri="{BB962C8B-B14F-4D97-AF65-F5344CB8AC3E}">
        <p14:creationId xmlns:p14="http://schemas.microsoft.com/office/powerpoint/2010/main" val="30003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7047" r="4026" b="30128"/>
          <a:stretch/>
        </p:blipFill>
        <p:spPr>
          <a:xfrm>
            <a:off x="10705" y="2276872"/>
            <a:ext cx="9093471" cy="35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2316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Lento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Allegro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Accelerando</a:t>
            </a:r>
            <a:endParaRPr lang="ru-RU" i="1" dirty="0" smtClean="0">
              <a:solidFill>
                <a:srgbClr val="C0000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6018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Как устроено фортепиано?</a:t>
            </a:r>
          </a:p>
        </p:txBody>
      </p:sp>
    </p:spTree>
    <p:extLst>
      <p:ext uri="{BB962C8B-B14F-4D97-AF65-F5344CB8AC3E}">
        <p14:creationId xmlns:p14="http://schemas.microsoft.com/office/powerpoint/2010/main" val="12761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3702" y="620688"/>
            <a:ext cx="3520298" cy="62373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1—корпус 		 </a:t>
            </a:r>
          </a:p>
          <a:p>
            <a:pPr marL="0" indent="0">
              <a:buNone/>
            </a:pP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2—верхняя крышка   3—чугунная рама    4—колки/</a:t>
            </a:r>
            <a:r>
              <a:rPr lang="ru-RU" sz="104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вирбели</a:t>
            </a: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5—дека</a:t>
            </a:r>
            <a:endParaRPr lang="ru-RU" sz="10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6—молотки            7—</a:t>
            </a:r>
            <a:r>
              <a:rPr lang="ru-RU" sz="104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рулейстик</a:t>
            </a: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8—</a:t>
            </a:r>
            <a:r>
              <a:rPr lang="ru-RU" sz="104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фенгеры</a:t>
            </a: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9—клавиатура       10—</a:t>
            </a:r>
            <a:r>
              <a:rPr lang="ru-RU" sz="104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бакенклёцы</a:t>
            </a: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11—</a:t>
            </a:r>
            <a:r>
              <a:rPr lang="ru-RU" sz="104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штеги</a:t>
            </a: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 12—рычаг </a:t>
            </a:r>
            <a:r>
              <a:rPr lang="ru-RU" sz="10400" dirty="0">
                <a:solidFill>
                  <a:schemeClr val="accent1"/>
                </a:solidFill>
                <a:latin typeface="Comic Sans MS" panose="030F0702030302020204" pitchFamily="66" charset="0"/>
              </a:rPr>
              <a:t>левой </a:t>
            </a: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педали                  13—педальные цуги                    14—педали            15-нижняя часть корпуса</a:t>
            </a:r>
          </a:p>
          <a:p>
            <a:pPr marL="0" indent="0">
              <a:buNone/>
            </a:pPr>
            <a:r>
              <a:rPr lang="ru-RU" sz="10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16—ролики</a:t>
            </a:r>
            <a:endParaRPr lang="ru-RU" sz="10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4" y="1592074"/>
            <a:ext cx="5641596" cy="49587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Овал 6"/>
          <p:cNvSpPr/>
          <p:nvPr/>
        </p:nvSpPr>
        <p:spPr>
          <a:xfrm>
            <a:off x="1385113" y="1592074"/>
            <a:ext cx="645125" cy="505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Назовите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предшественников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родственников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фортепиано?</a:t>
            </a:r>
          </a:p>
        </p:txBody>
      </p:sp>
    </p:spTree>
    <p:extLst>
      <p:ext uri="{BB962C8B-B14F-4D97-AF65-F5344CB8AC3E}">
        <p14:creationId xmlns:p14="http://schemas.microsoft.com/office/powerpoint/2010/main" val="9001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3163135" cy="34743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" y="3905672"/>
            <a:ext cx="3418125" cy="29523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4" y="206354"/>
            <a:ext cx="2860530" cy="30963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04" y="4149080"/>
            <a:ext cx="4608657" cy="144481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TextBox 8"/>
          <p:cNvSpPr txBox="1"/>
          <p:nvPr/>
        </p:nvSpPr>
        <p:spPr>
          <a:xfrm>
            <a:off x="1707992" y="3289339"/>
            <a:ext cx="66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клавесин                   орган  </a:t>
            </a:r>
            <a:endParaRPr lang="ru-RU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3084" y="5917331"/>
            <a:ext cx="66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к</a:t>
            </a:r>
            <a:r>
              <a:rPr lang="ru-RU" sz="3200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лавикорд</a:t>
            </a:r>
            <a:r>
              <a:rPr lang="ru-RU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        синтезатор</a:t>
            </a:r>
            <a:endParaRPr lang="ru-RU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81494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Назовите композиторов, которые писали детские альбомы или циклы фортепианных пьес для детей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Приведите примеры сочинений</a:t>
            </a:r>
          </a:p>
        </p:txBody>
      </p:sp>
    </p:spTree>
    <p:extLst>
      <p:ext uri="{BB962C8B-B14F-4D97-AF65-F5344CB8AC3E}">
        <p14:creationId xmlns:p14="http://schemas.microsoft.com/office/powerpoint/2010/main" val="2766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1" y="188640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Умник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3781" y="6021288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37" y="1258860"/>
            <a:ext cx="8964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П.И. Чайковский «Детский альбом»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С. </a:t>
            </a:r>
            <a:r>
              <a:rPr lang="ru-RU" sz="36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Майкапар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«Бирюльки»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А. Гречанинов «Детский альбом»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С. Прокофьев «Детская музыка»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Д. </a:t>
            </a:r>
            <a:r>
              <a:rPr lang="ru-RU" sz="36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Кабалевский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«30 детских пьес   </a:t>
            </a:r>
          </a:p>
          <a:p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для фортепиано»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Д. Шостакович «Танцы кукол»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Р. Шуман «Альбом для юношества» </a:t>
            </a:r>
          </a:p>
          <a:p>
            <a:r>
              <a:rPr lang="ru-RU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 и др. </a:t>
            </a:r>
          </a:p>
        </p:txBody>
      </p:sp>
    </p:spTree>
    <p:extLst>
      <p:ext uri="{BB962C8B-B14F-4D97-AF65-F5344CB8AC3E}">
        <p14:creationId xmlns:p14="http://schemas.microsoft.com/office/powerpoint/2010/main" val="10592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 называется музыкальная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пьеса как вид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упражнения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Каких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авторов таких пьес вы знаете? </a:t>
            </a:r>
          </a:p>
        </p:txBody>
      </p:sp>
    </p:spTree>
    <p:extLst>
      <p:ext uri="{BB962C8B-B14F-4D97-AF65-F5344CB8AC3E}">
        <p14:creationId xmlns:p14="http://schemas.microsoft.com/office/powerpoint/2010/main" val="41814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77643"/>
            <a:ext cx="8712968" cy="48340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Музыкальная пьеса </a:t>
            </a: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 </a:t>
            </a: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вид упражнения </a:t>
            </a:r>
            <a:r>
              <a:rPr lang="ru-RU" sz="3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 Этюд </a:t>
            </a:r>
            <a:r>
              <a:rPr lang="ru-RU" sz="3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ru-RU" sz="3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Авторы: 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Черни, </a:t>
            </a:r>
            <a:r>
              <a:rPr lang="ru-RU" sz="39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Шитте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ru-RU" sz="39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Лёшгорн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ru-RU" sz="39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Клементи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Геллер, </a:t>
            </a:r>
            <a:r>
              <a:rPr lang="ru-RU" sz="39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Лемуан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ru-RU" sz="39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Беренс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ru-RU" sz="39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Мошелес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ru-RU" sz="39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Мошковский</a:t>
            </a:r>
            <a:r>
              <a:rPr lang="ru-RU" sz="3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Шопен, Рахманинов, Лист и др.</a:t>
            </a: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Это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лирическая песня, распевавшаяся с аккомпанементом гитары или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мандолины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под окном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возлюбленной 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3872"/>
          <a:stretch/>
        </p:blipFill>
        <p:spPr>
          <a:xfrm>
            <a:off x="467544" y="1901884"/>
            <a:ext cx="4896544" cy="43097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211960" y="3148441"/>
            <a:ext cx="5760640" cy="141451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Clr>
                <a:srgbClr val="0BD0D9"/>
              </a:buClr>
              <a:buFont typeface="Wingdings 2"/>
              <a:buNone/>
            </a:pPr>
            <a:r>
              <a:rPr lang="ru-RU" sz="63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Серенада</a:t>
            </a:r>
            <a:endParaRPr lang="ru-RU" sz="4600" i="1" dirty="0">
              <a:solidFill>
                <a:srgbClr val="00B050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517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Музыкальные термины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Дайте определения следующим терминам: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Lento (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ленто)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протяжно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Allegro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аллегро)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скоро</a:t>
            </a:r>
            <a:endParaRPr lang="en-US" sz="36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Accelerando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аччелерандо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– </a:t>
            </a:r>
            <a:r>
              <a:rPr lang="ru-RU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ускоряя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</a:t>
            </a:r>
            <a:r>
              <a:rPr lang="ru-RU" sz="3600" i="1" dirty="0" smtClean="0">
                <a:solidFill>
                  <a:schemeClr val="bg1"/>
                </a:solidFill>
                <a:hlinkClick r:id="rId3" action="ppaction://hlinksldjump"/>
              </a:rPr>
              <a:t>в </a:t>
            </a:r>
            <a:r>
              <a:rPr lang="ru-RU" sz="3600" i="1" dirty="0">
                <a:solidFill>
                  <a:schemeClr val="bg1"/>
                </a:solidFill>
                <a:hlinkClick r:id="rId3" action="ppaction://hlinksldjump"/>
              </a:rPr>
              <a:t>меню</a:t>
            </a:r>
            <a:endParaRPr lang="ru-RU" sz="3600" i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411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Польский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танец народного происхождения, оживленного характера с резкими акцентами,  острым и синкопированным ритмом. </a:t>
            </a: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Музыкальный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размер — 3/4 или 3/8, темп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быстрый 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23928" y="2881556"/>
            <a:ext cx="5760640" cy="1414517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Clr>
                <a:srgbClr val="0BD0D9"/>
              </a:buClr>
              <a:buFont typeface="Wingdings 2"/>
              <a:buNone/>
            </a:pPr>
            <a:r>
              <a:rPr lang="ru-RU" sz="135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Мазурка</a:t>
            </a:r>
            <a:endParaRPr lang="ru-RU" sz="11000" i="1" dirty="0">
              <a:solidFill>
                <a:srgbClr val="00B050"/>
              </a:solidFill>
              <a:hlinkClick r:id="rId3" action="ppaction://hlinksldjump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0421"/>
            <a:ext cx="4320480" cy="54445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226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Старинный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народный французский грациозный танец в трёхдольном размере (3/4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Движения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построены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поклонах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реверансах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23928" y="2881556"/>
            <a:ext cx="5760640" cy="141451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sz="39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Clr>
                <a:srgbClr val="0BD0D9"/>
              </a:buClr>
              <a:buFont typeface="Wingdings 2"/>
              <a:buNone/>
            </a:pPr>
            <a:r>
              <a:rPr lang="ru-RU" sz="6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Менуэт</a:t>
            </a:r>
            <a:endParaRPr lang="ru-RU" sz="4500" i="1" dirty="0">
              <a:solidFill>
                <a:srgbClr val="00B050"/>
              </a:solidFill>
              <a:hlinkClick r:id="rId3" action="ppaction://hlinksldjump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9" y="1383592"/>
            <a:ext cx="4896543" cy="635495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156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5312"/>
            <a:ext cx="9144000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Синтетический жанр музыкального искусства, включающий драматическое действие, пение и танцы, сопровождаемые оркестровой музыкой, а также живописно-декоративное оформление</a:t>
            </a:r>
          </a:p>
        </p:txBody>
      </p:sp>
    </p:spTree>
    <p:extLst>
      <p:ext uri="{BB962C8B-B14F-4D97-AF65-F5344CB8AC3E}">
        <p14:creationId xmlns:p14="http://schemas.microsoft.com/office/powerpoint/2010/main" val="38371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Жанры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«25»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8024" y="2881555"/>
            <a:ext cx="5760640" cy="14145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Опера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1217" r="2881"/>
          <a:stretch/>
        </p:blipFill>
        <p:spPr>
          <a:xfrm>
            <a:off x="251520" y="1825489"/>
            <a:ext cx="6101370" cy="49411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245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5268" r="3800" b="50000"/>
          <a:stretch/>
        </p:blipFill>
        <p:spPr>
          <a:xfrm>
            <a:off x="467544" y="2286000"/>
            <a:ext cx="8387907" cy="20791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074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«5»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389188"/>
            <a:ext cx="83883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8639" y="4671768"/>
            <a:ext cx="633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Дорога, лягушка</a:t>
            </a:r>
            <a:endParaRPr lang="ru-RU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" y="2132856"/>
            <a:ext cx="909379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7" y="758884"/>
            <a:ext cx="8229600" cy="1143000"/>
          </a:xfrm>
          <a:noFill/>
          <a:ln w="28575" cmpd="thickThin">
            <a:solidFill>
              <a:schemeClr val="bg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Ребусы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«10»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834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i="1" dirty="0" smtClean="0">
              <a:solidFill>
                <a:schemeClr val="bg1"/>
              </a:solidFill>
              <a:hlinkClick r:id="rId3" action="ppaction://hlinksldjump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0983" y="6211669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i="1" dirty="0">
                <a:solidFill>
                  <a:prstClr val="white"/>
                </a:solidFill>
                <a:hlinkClick r:id="rId4" action="ppaction://hlinksldjump"/>
              </a:rPr>
              <a:t>в меню</a:t>
            </a:r>
            <a:endParaRPr lang="ru-RU" sz="3600" i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3135"/>
            <a:ext cx="8158400" cy="316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1525" y="5133433"/>
            <a:ext cx="5295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Жираф</a:t>
            </a:r>
            <a:endParaRPr lang="ru-RU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5653</TotalTime>
  <Words>1692</Words>
  <Application>Microsoft Office PowerPoint</Application>
  <PresentationFormat>Экран (4:3)</PresentationFormat>
  <Paragraphs>641</Paragraphs>
  <Slides>105</Slides>
  <Notes>101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06" baseType="lpstr">
      <vt:lpstr>Поток</vt:lpstr>
      <vt:lpstr>Презентация: «Применение инновационных технологий в рамках технического прослушивания по ДПП «Фортепиано»  к учебному предмету «Специальность и чтение с листа».  Интерактивная игра «Брейн-ринг. Занимательная теория»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Музыкальные термины «1»</vt:lpstr>
      <vt:lpstr>Музыкальные термины «1»</vt:lpstr>
      <vt:lpstr>Музыкальные термины «2»</vt:lpstr>
      <vt:lpstr>Музыкальные термины «2»</vt:lpstr>
      <vt:lpstr>Музыкальные термины «3»</vt:lpstr>
      <vt:lpstr>Музыкальные термины «3»</vt:lpstr>
      <vt:lpstr>Музыкальные термины «4»</vt:lpstr>
      <vt:lpstr>Музыкальные термины «4»</vt:lpstr>
      <vt:lpstr>Музыкальные термины «5»</vt:lpstr>
      <vt:lpstr>Музыкальные термины «5»</vt:lpstr>
      <vt:lpstr>Инструменты «1»</vt:lpstr>
      <vt:lpstr>Инструменты «1»</vt:lpstr>
      <vt:lpstr>Инструменты «2»</vt:lpstr>
      <vt:lpstr>Инструменты «2»</vt:lpstr>
      <vt:lpstr>Инструменты «3»</vt:lpstr>
      <vt:lpstr>Инструменты «3»</vt:lpstr>
      <vt:lpstr>Инструменты «4»</vt:lpstr>
      <vt:lpstr>Инструменты «4»</vt:lpstr>
      <vt:lpstr>Инструменты «5»</vt:lpstr>
      <vt:lpstr>Инструменты «5»</vt:lpstr>
      <vt:lpstr>Умник «1»</vt:lpstr>
      <vt:lpstr>Умник «1»</vt:lpstr>
      <vt:lpstr>Умник «2»</vt:lpstr>
      <vt:lpstr>Умник «2»</vt:lpstr>
      <vt:lpstr>Умник «3»</vt:lpstr>
      <vt:lpstr>Умник «3»</vt:lpstr>
      <vt:lpstr>Умник «4»</vt:lpstr>
      <vt:lpstr>Умник «4»</vt:lpstr>
      <vt:lpstr>Умник «5»</vt:lpstr>
      <vt:lpstr>    Умник «5» </vt:lpstr>
      <vt:lpstr>Композиторы «1»</vt:lpstr>
      <vt:lpstr>Композиторы «1»</vt:lpstr>
      <vt:lpstr>Композиторы «2»</vt:lpstr>
      <vt:lpstr>Композиторы «2»</vt:lpstr>
      <vt:lpstr>Композиторы «3»</vt:lpstr>
      <vt:lpstr>Композиторы «3»</vt:lpstr>
      <vt:lpstr>Композиторы «4»</vt:lpstr>
      <vt:lpstr>Композиторы «4»</vt:lpstr>
      <vt:lpstr>Композиторы «5»</vt:lpstr>
      <vt:lpstr>Композиторы «5»</vt:lpstr>
      <vt:lpstr>Ребусы «1»</vt:lpstr>
      <vt:lpstr>Ребусы «1»</vt:lpstr>
      <vt:lpstr>Ребусы «2»</vt:lpstr>
      <vt:lpstr>Ребусы «2»</vt:lpstr>
      <vt:lpstr>Ребусы «3»</vt:lpstr>
      <vt:lpstr>Ребусы «3»</vt:lpstr>
      <vt:lpstr>Ребусы «4»</vt:lpstr>
      <vt:lpstr>Ребусы «4»</vt:lpstr>
      <vt:lpstr>Ребусы «5»</vt:lpstr>
      <vt:lpstr>Ребусы «5»</vt:lpstr>
      <vt:lpstr>Музыкальные термины «5»</vt:lpstr>
      <vt:lpstr>Музыкальные термины «5»</vt:lpstr>
      <vt:lpstr>Музыкальные термины «10»</vt:lpstr>
      <vt:lpstr>Музыкальные термины «10»</vt:lpstr>
      <vt:lpstr>Музыкальные термины «15»</vt:lpstr>
      <vt:lpstr>Музыкальные термины «15»</vt:lpstr>
      <vt:lpstr>Музыкальные термины «20»</vt:lpstr>
      <vt:lpstr>Музыкальные термины «20»</vt:lpstr>
      <vt:lpstr>Музыкальные термины «25»</vt:lpstr>
      <vt:lpstr>Музыкальные термины «25»</vt:lpstr>
      <vt:lpstr>Угадай, кто «5»</vt:lpstr>
      <vt:lpstr>Угадай, кто «5»</vt:lpstr>
      <vt:lpstr>Угадай, кто «10»</vt:lpstr>
      <vt:lpstr>Угадай, кто «10»</vt:lpstr>
      <vt:lpstr>Угадай, кто «15»</vt:lpstr>
      <vt:lpstr>Угадай, кто «15»</vt:lpstr>
      <vt:lpstr>Угадай, кто «20»</vt:lpstr>
      <vt:lpstr>Угадай, кто «20»</vt:lpstr>
      <vt:lpstr>Угадай, кто «25»</vt:lpstr>
      <vt:lpstr>Угадай, кто «25»</vt:lpstr>
      <vt:lpstr>Умник «5»</vt:lpstr>
      <vt:lpstr>Умник «5»</vt:lpstr>
      <vt:lpstr>Умник «10»</vt:lpstr>
      <vt:lpstr>Умник «10»</vt:lpstr>
      <vt:lpstr>Умник «15»</vt:lpstr>
      <vt:lpstr>Умник «15»</vt:lpstr>
      <vt:lpstr>Умник «20»</vt:lpstr>
      <vt:lpstr>Умник «20»</vt:lpstr>
      <vt:lpstr>Умник «25»</vt:lpstr>
      <vt:lpstr>Умник «25»</vt:lpstr>
      <vt:lpstr>Жанры  «5»</vt:lpstr>
      <vt:lpstr>Жанры  «5»</vt:lpstr>
      <vt:lpstr>Жанры  «10»</vt:lpstr>
      <vt:lpstr>Жанры  «10»</vt:lpstr>
      <vt:lpstr>Жанры  «15»</vt:lpstr>
      <vt:lpstr>Жанры  «15»</vt:lpstr>
      <vt:lpstr>Жанры  «20»</vt:lpstr>
      <vt:lpstr>Жанры  «20»</vt:lpstr>
      <vt:lpstr>Жанры  «25»</vt:lpstr>
      <vt:lpstr>Жанры  «25»</vt:lpstr>
      <vt:lpstr>Ребусы  «5»</vt:lpstr>
      <vt:lpstr>Ребусы  «5»</vt:lpstr>
      <vt:lpstr>Ребусы  «10»</vt:lpstr>
      <vt:lpstr>Ребусы  «10»</vt:lpstr>
      <vt:lpstr>Ребусы  «15»</vt:lpstr>
      <vt:lpstr>Ребусы  «15»</vt:lpstr>
      <vt:lpstr>Ребусы  «20»</vt:lpstr>
      <vt:lpstr>Ребусы  «20»</vt:lpstr>
      <vt:lpstr>Ребусы  «25»</vt:lpstr>
      <vt:lpstr>Ребусы  «25»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Позитроника</cp:lastModifiedBy>
  <cp:revision>100</cp:revision>
  <dcterms:created xsi:type="dcterms:W3CDTF">2016-06-13T10:58:35Z</dcterms:created>
  <dcterms:modified xsi:type="dcterms:W3CDTF">2017-10-27T05:52:14Z</dcterms:modified>
</cp:coreProperties>
</file>