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70" r:id="rId12"/>
    <p:sldId id="272" r:id="rId13"/>
    <p:sldId id="274" r:id="rId14"/>
    <p:sldId id="276" r:id="rId15"/>
    <p:sldId id="278" r:id="rId16"/>
    <p:sldId id="280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83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5C82-EC82-45F0-AED7-530B96A70821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D8FFB-20F1-459B-AAF4-2372ACD112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9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D8FFB-20F1-459B-AAF4-2372ACD112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2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мещающая 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ru-RU" dirty="0"/>
              <a:t>‹#›</a:t>
            </a:fld>
            <a:endParaRPr lang="ru-RU" dirty="0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2998CA-66F3-4685-A6D1-D58DA8887C16}" type="datetimeFigureOut">
              <a:rPr lang="ru-RU" smtClean="0"/>
              <a:t>19.09.2019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46A985-F1AC-4142-9680-9162B60C2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g11.nnm.ru/1/a/f/b/8/9ce0e05e9ba511c07471e89712c_prev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"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/>
              <a:t>500</a:t>
            </a:r>
            <a:r>
              <a:rPr lang="ru-RU" b="1" dirty="0" smtClean="0"/>
              <a:t>-летие </a:t>
            </a:r>
            <a:br>
              <a:rPr lang="ru-RU" b="1" dirty="0" smtClean="0"/>
            </a:br>
            <a:r>
              <a:rPr lang="ru-RU" b="1" dirty="0" smtClean="0"/>
              <a:t>тульского кремля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 историческое значение его архитектуры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42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7544" y="1124744"/>
            <a:ext cx="8229600" cy="652934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Как создавали кремль…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04316" y="1988840"/>
            <a:ext cx="3212099" cy="365760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В это время возникла угроза нападения крымских татар</a:t>
            </a:r>
            <a:r>
              <a:rPr lang="ru-RU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была и угроза со стороны Латвии.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</a:rPr>
              <a:t>Из-за этого было решено заменить привычное  для строительства дерево на камень. </a:t>
            </a:r>
          </a:p>
        </p:txBody>
      </p:sp>
      <p:pic>
        <p:nvPicPr>
          <p:cNvPr id="7170" name="Picture 2" descr="http://easy-going.ru/wp-content/uploads/2016/04/DSC04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3739880" cy="325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016" y="1196752"/>
            <a:ext cx="3312368" cy="4536504"/>
          </a:xfrm>
        </p:spPr>
        <p:txBody>
          <a:bodyPr vert="horz" wrap="square" lIns="91440" tIns="45720" rIns="91440" bIns="45720" numCol="1" anchor="ctr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1514- 1520 годах был поставлен кремль, который сохранился до наших дней.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196752"/>
            <a:ext cx="3172247" cy="44203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Особенности Тульского кремля.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988840"/>
            <a:ext cx="6400800" cy="3672408"/>
          </a:xfrm>
        </p:spPr>
        <p:txBody>
          <a:bodyPr vert="horz" wrap="square" lIns="91440" tIns="45720" rIns="91440" bIns="45720" numCol="1" anchor="t" anchorCtr="0" compatLnSpc="1">
            <a:normAutofit fontScale="850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Расположен в низине; 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Со всех сторон находились естественные преграды (реки  и болота)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 3 сторон окружен рвом, наполненным водой;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Через ров были переброшены подъемные мосты. В случае опасности их убирали.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Сверху кремль имеет форму прямоугольника со Периметр  стен – 1км. Площадь – почти 6 га.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Высота стен с зубцами ( в </a:t>
            </a:r>
            <a:r>
              <a:rPr kumimoji="0" lang="en-US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XVII 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веке) 10метров 70 сантиметров. Толщина стен разная, от 2 метров  до 3метров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Башни Тульского кремля.</a:t>
            </a:r>
          </a:p>
        </p:txBody>
      </p:sp>
      <p:pic>
        <p:nvPicPr>
          <p:cNvPr id="10243" name="Picture 5" descr="Картинка 8 из 185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52600"/>
            <a:ext cx="5076825" cy="3800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4704"/>
            <a:ext cx="8229600" cy="942652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Спасская башня</a:t>
            </a:r>
          </a:p>
        </p:txBody>
      </p:sp>
      <p:sp>
        <p:nvSpPr>
          <p:cNvPr id="860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966913"/>
            <a:ext cx="3312368" cy="355032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indent="0" algn="ctr" fontAlgn="base">
              <a:lnSpc>
                <a:spcPct val="90000"/>
              </a:lnSpc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ru-RU" sz="2000" b="1" dirty="0" smtClean="0"/>
              <a:t>Спасская </a:t>
            </a:r>
            <a:r>
              <a:rPr lang="ru-RU" sz="2000" b="1" dirty="0"/>
              <a:t>башня</a:t>
            </a:r>
            <a:r>
              <a:rPr lang="ru-RU" sz="2000" dirty="0"/>
              <a:t> находится на западе сооружения, первоначально в ней размещался колокол, который всегда звонил, когда городу угрожало нападение со стороны, поэтому она раньше называлась Вестовой.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2292" name="Picture 11" descr="СПаская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1688" y="1707356"/>
            <a:ext cx="3656335" cy="4066546"/>
          </a:xfrm>
          <a:ln/>
        </p:spPr>
      </p:pic>
      <p:sp>
        <p:nvSpPr>
          <p:cNvPr id="12293" name="Text Box 12"/>
          <p:cNvSpPr txBox="1"/>
          <p:nvPr/>
        </p:nvSpPr>
        <p:spPr>
          <a:xfrm>
            <a:off x="1905000" y="1524000"/>
            <a:ext cx="1692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dirty="0">
              <a:latin typeface="Garamond" panose="02020404030301010803" pitchFamily="18" charset="0"/>
            </a:endParaRPr>
          </a:p>
        </p:txBody>
      </p:sp>
      <p:sp>
        <p:nvSpPr>
          <p:cNvPr id="12294" name="Text Box 13"/>
          <p:cNvSpPr txBox="1"/>
          <p:nvPr/>
        </p:nvSpPr>
        <p:spPr>
          <a:xfrm>
            <a:off x="2362200" y="1600200"/>
            <a:ext cx="177482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chemeClr val="bg1"/>
                </a:solidFill>
                <a:latin typeface="Garamond" panose="02020404030301010803" pitchFamily="18" charset="0"/>
              </a:rPr>
              <a:t>до реставрации</a:t>
            </a:r>
          </a:p>
        </p:txBody>
      </p:sp>
      <p:sp>
        <p:nvSpPr>
          <p:cNvPr id="12295" name="Text Box 14"/>
          <p:cNvSpPr txBox="1"/>
          <p:nvPr/>
        </p:nvSpPr>
        <p:spPr>
          <a:xfrm>
            <a:off x="3200400" y="3810000"/>
            <a:ext cx="727075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dirty="0">
                <a:solidFill>
                  <a:schemeClr val="bg1"/>
                </a:solidFill>
                <a:latin typeface="Garamond" panose="02020404030301010803" pitchFamily="18" charset="0"/>
              </a:rPr>
              <a:t>после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Ивановская башня</a:t>
            </a:r>
          </a:p>
        </p:txBody>
      </p:sp>
      <p:pic>
        <p:nvPicPr>
          <p:cNvPr id="14339" name="Picture 11" descr="ivanovskaya_bashnya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95736" y="1628800"/>
            <a:ext cx="2001595" cy="2232248"/>
          </a:xfrm>
          <a:ln/>
        </p:spPr>
      </p:pic>
      <p:sp>
        <p:nvSpPr>
          <p:cNvPr id="9934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971600" y="3933057"/>
            <a:ext cx="7560840" cy="1872208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ru-RU" sz="2000" b="1" dirty="0"/>
              <a:t>Ивановская </a:t>
            </a:r>
            <a:r>
              <a:rPr lang="ru-RU" sz="2000" dirty="0"/>
              <a:t>была возведена в те дни, когда Тульский кремль использовался в качестве крепости, имел секретный подземный переход длиною более 70 метров к </a:t>
            </a:r>
            <a:r>
              <a:rPr lang="ru-RU" sz="2000" dirty="0" err="1"/>
              <a:t>Упе</a:t>
            </a:r>
            <a:r>
              <a:rPr lang="ru-RU" sz="2000" dirty="0"/>
              <a:t> для того, чтобы осажденный город имел доступ к воде. Этот ход обвалился еще в 17 веке. В то время на башне размещались помещения, в которых хранились запасы продовольствия, порошка и боеприпасов.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341" name="Picture 13" descr="kreml5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28800"/>
            <a:ext cx="2222653" cy="2232248"/>
          </a:xfrm>
          <a:ln w="38100" cmpd="dbl">
            <a:solidFill>
              <a:srgbClr val="66FFFF">
                <a:alpha val="100000"/>
              </a:srgbClr>
            </a:solidFill>
            <a:miter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8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Наугольная башня.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1600201"/>
            <a:ext cx="3456384" cy="3773016"/>
          </a:xfr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457200" lvl="0" indent="-457200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ru-RU" sz="2400" b="1" dirty="0">
                <a:latin typeface="+mj-lt"/>
              </a:rPr>
              <a:t>Наугольная</a:t>
            </a:r>
            <a:r>
              <a:rPr lang="ru-RU" sz="2400" dirty="0">
                <a:latin typeface="+mj-lt"/>
              </a:rPr>
              <a:t> – находится у берега руки </a:t>
            </a:r>
            <a:r>
              <a:rPr lang="ru-RU" sz="2400" dirty="0" err="1">
                <a:latin typeface="+mj-lt"/>
              </a:rPr>
              <a:t>Упа</a:t>
            </a:r>
            <a:r>
              <a:rPr lang="ru-RU" sz="2400" dirty="0" smtClean="0">
                <a:latin typeface="+mj-lt"/>
              </a:rPr>
              <a:t>.</a:t>
            </a:r>
          </a:p>
          <a:p>
            <a:pPr marL="457200" lvl="0" indent="-457200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</a:rPr>
              <a:t>Сейчас осталась единственной нереставрированной</a:t>
            </a:r>
          </a:p>
        </p:txBody>
      </p:sp>
      <p:pic>
        <p:nvPicPr>
          <p:cNvPr id="12290" name="Picture 2" descr="ÐÐ°ÑÐ³Ð¾Ð»ÑÐ½Ð°Ñ Ð±Ð°Ñ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1"/>
            <a:ext cx="3489618" cy="31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2" name="Rectangle 44"/>
          <p:cNvSpPr>
            <a:spLocks noGrp="1" noRot="1" noChangeArrowheads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Никитская башня</a:t>
            </a:r>
          </a:p>
        </p:txBody>
      </p:sp>
      <p:sp>
        <p:nvSpPr>
          <p:cNvPr id="104494" name="Rectangle 4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600200"/>
            <a:ext cx="3888432" cy="4525963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indent="0" algn="ctr" fontAlgn="base">
              <a:lnSpc>
                <a:spcPct val="100000"/>
              </a:lnSpc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ru-RU" sz="2400" b="1" dirty="0"/>
              <a:t>Никитская</a:t>
            </a:r>
            <a:r>
              <a:rPr lang="ru-RU" sz="2400" dirty="0"/>
              <a:t> – известна тем, что в ней раньше была камера пыток и хранился порох.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42" name="Picture 2" descr="ÐÐ¸ÐºÐ¸ÑÑÐºÐ°Ñ Ð±Ð°Ñ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92" y="1844824"/>
            <a:ext cx="3315337" cy="375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05" name="Rectangle 21"/>
          <p:cNvSpPr>
            <a:spLocks noGrp="1" noRot="1" noChangeArrowheads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Башня Одоевских ворот</a:t>
            </a:r>
          </a:p>
        </p:txBody>
      </p:sp>
      <p:sp>
        <p:nvSpPr>
          <p:cNvPr id="118808" name="Rectangle 24"/>
          <p:cNvSpPr>
            <a:spLocks noGrp="1" noChangeArrowheads="1"/>
          </p:cNvSpPr>
          <p:nvPr>
            <p:ph type="body" sz="half" idx="3"/>
          </p:nvPr>
        </p:nvSpPr>
        <p:spPr>
          <a:xfrm>
            <a:off x="827584" y="4221089"/>
            <a:ext cx="7488832" cy="1584176"/>
          </a:xfrm>
        </p:spPr>
        <p:txBody>
          <a:bodyPr vert="horz" wrap="square" lIns="91440" tIns="45720" rIns="91440" bIns="45720" numCol="1" anchor="t" anchorCtr="0" compatLnSpc="1">
            <a:normAutofit fontScale="92500" lnSpcReduction="20000"/>
          </a:bodyPr>
          <a:lstStyle/>
          <a:p>
            <a:pPr lvl="0" indent="0" fontAlgn="base">
              <a:lnSpc>
                <a:spcPct val="90000"/>
              </a:lnSpc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lang="ru-RU" sz="2400" b="1" dirty="0"/>
              <a:t>Одоевская башня</a:t>
            </a:r>
            <a:r>
              <a:rPr lang="ru-RU" sz="2400" dirty="0"/>
              <a:t> расположена к юго-востоку от башни Спасителя. Сегодня она является визитной карточкой всего сооружения, поэтому здесь можно сделать красивые фото. Она получила свое название от казанской иконы Божией Матери, которая изначально размещалась в ее фасаде.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7412" name="Picture 25" descr="Одев(стар)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696" y="1844824"/>
            <a:ext cx="2197865" cy="2376264"/>
          </a:xfrm>
          <a:ln/>
        </p:spPr>
      </p:pic>
      <p:pic>
        <p:nvPicPr>
          <p:cNvPr id="17413" name="Picture 26" descr="Олоевские(нев)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499992" y="1844824"/>
            <a:ext cx="1986642" cy="2376264"/>
          </a:xfrm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90" name="Rectangle 38"/>
          <p:cNvSpPr>
            <a:spLocks noGrp="1" noRot="1" noChangeArrowheads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Башня Ивановских ворот</a:t>
            </a:r>
          </a:p>
        </p:txBody>
      </p:sp>
      <p:sp>
        <p:nvSpPr>
          <p:cNvPr id="125993" name="Rectangle 41"/>
          <p:cNvSpPr>
            <a:spLocks noGrp="1" noChangeArrowheads="1"/>
          </p:cNvSpPr>
          <p:nvPr>
            <p:ph type="body" sz="half" idx="3"/>
          </p:nvPr>
        </p:nvSpPr>
        <p:spPr>
          <a:xfrm>
            <a:off x="971600" y="4365103"/>
            <a:ext cx="7272808" cy="1440161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lang="ru-RU" sz="2000" b="1" dirty="0"/>
              <a:t>Башня Ивановских ворот</a:t>
            </a:r>
            <a:r>
              <a:rPr lang="ru-RU" sz="2000" dirty="0"/>
              <a:t> ведет прямо в прилегающий к юго-восточной стене кремлевский сад.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8437" name="Picture 43" descr="Ивановская(Старая)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5656" y="1731429"/>
            <a:ext cx="2667000" cy="2667000"/>
          </a:xfrm>
          <a:ln/>
        </p:spPr>
      </p:pic>
      <p:pic>
        <p:nvPicPr>
          <p:cNvPr id="11266" name="Picture 2" descr="ÐÐ°ÑÐ½Ñ ÐÐ²Ð°Ð½Ð¾Ð²ÑÐºÐ¸Ñ Ð²Ð¾ÑÐ¾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3000241" cy="25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Назад в историю!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528392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dirty="0" smtClean="0"/>
              <a:t>О возникновении первоначального поселения </a:t>
            </a:r>
            <a:r>
              <a:rPr lang="ru-RU" sz="2000" i="1" dirty="0" smtClean="0"/>
              <a:t>ТУЛЯКОВ </a:t>
            </a:r>
            <a:r>
              <a:rPr lang="ru-RU" sz="2000" dirty="0" smtClean="0"/>
              <a:t>впервые упоминается в </a:t>
            </a:r>
            <a:r>
              <a:rPr lang="ru-RU" sz="2000" dirty="0" err="1" smtClean="0"/>
              <a:t>никоновской</a:t>
            </a:r>
            <a:r>
              <a:rPr lang="ru-RU" sz="2000" dirty="0" smtClean="0"/>
              <a:t> летописи в 16 веке, где говорится, что история города начинает свой отчет с 1146 года, а Москва – с 1147 года.  </a:t>
            </a:r>
          </a:p>
          <a:p>
            <a:pPr indent="0">
              <a:buNone/>
            </a:pPr>
            <a:r>
              <a:rPr lang="ru-RU" sz="2000" dirty="0" smtClean="0"/>
              <a:t>Тульский народ до сих пор говорит:</a:t>
            </a:r>
          </a:p>
          <a:p>
            <a:pPr indent="0" algn="ctr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«Не велик наш городок, да старше Москвы на годок»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52736"/>
            <a:ext cx="8229600" cy="504056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Башня Пятницких ворот</a:t>
            </a:r>
          </a:p>
        </p:txBody>
      </p:sp>
      <p:pic>
        <p:nvPicPr>
          <p:cNvPr id="19459" name="Picture 11" descr="пятница(стар)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7704" y="1700808"/>
            <a:ext cx="2138363" cy="2719388"/>
          </a:xfrm>
          <a:ln/>
        </p:spPr>
      </p:pic>
      <p:pic>
        <p:nvPicPr>
          <p:cNvPr id="19460" name="Picture 12" descr="пятница(нев)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83968" y="1700808"/>
            <a:ext cx="2039938" cy="2719388"/>
          </a:xfrm>
          <a:ln/>
        </p:spPr>
      </p:pic>
      <p:sp>
        <p:nvSpPr>
          <p:cNvPr id="138250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365104"/>
            <a:ext cx="8229600" cy="1761059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Название свое башня получила из-за близлежащей Пятницкой церкви.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XVI веке в них хранились карабины, мушкеты, латы, свинцовые пули и знамена.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52736"/>
            <a:ext cx="8229600" cy="936104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Башня Водяных ворот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6" y="2924944"/>
            <a:ext cx="4176464" cy="1584176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Свое название башня Водяных ворот получила оттого, что через эти ворота постоянно шел Крестный ход из кремля на реку ("на воду"). </a:t>
            </a:r>
          </a:p>
        </p:txBody>
      </p:sp>
      <p:pic>
        <p:nvPicPr>
          <p:cNvPr id="20484" name="Picture 7" descr="водянка(нев)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5616" y="1988840"/>
            <a:ext cx="2664296" cy="3552778"/>
          </a:xfrm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5616" y="1143000"/>
            <a:ext cx="6840760" cy="629816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Единственная квадратная башня</a:t>
            </a:r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body" sz="half" idx="3"/>
          </p:nvPr>
        </p:nvSpPr>
        <p:spPr>
          <a:xfrm>
            <a:off x="1115616" y="4149081"/>
            <a:ext cx="7056784" cy="1656184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Это единственная квадратная башня из пяти глухих. Внутри она была разделена двумя мостами на ярусы. Под башней находился погреб с оружием и порохом.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На погребу (в стене кремля) сохранился проход, позволявший выйти на берег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Упы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n-ea"/>
                <a:cs typeface="+mn-cs"/>
              </a:rPr>
              <a:t> </a:t>
            </a:r>
          </a:p>
        </p:txBody>
      </p:sp>
      <p:pic>
        <p:nvPicPr>
          <p:cNvPr id="21508" name="Picture 16" descr="На погребу(нев)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688" y="1844824"/>
            <a:ext cx="1876656" cy="2265685"/>
          </a:xfrm>
          <a:ln/>
        </p:spPr>
      </p:pic>
      <p:pic>
        <p:nvPicPr>
          <p:cNvPr id="21509" name="Picture 17" descr="На погребу(стар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8144" y="1772816"/>
            <a:ext cx="1841394" cy="2268860"/>
          </a:xfrm>
          <a:ln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Кремлевский сад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827584" y="3938589"/>
            <a:ext cx="7859216" cy="1938683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 1838 году в Туле произошёл страшный пожар.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Почти вся деревянная Тула выгорела, огонь уничтожил Сенной рынок возле него.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Местные власти решили заложить бульвар, который позднее получил название Кремлевский сад.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Его строительство завершилось в 1847 году.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Кремлевский сад очень быстро стал самым любимым местом отдыха туляков.</a:t>
            </a:r>
          </a:p>
        </p:txBody>
      </p:sp>
      <p:pic>
        <p:nvPicPr>
          <p:cNvPr id="25604" name="Picture 7" descr="кремл саж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888" y="1772816"/>
            <a:ext cx="1828800" cy="1960984"/>
          </a:xfrm>
          <a:ln/>
        </p:spPr>
      </p:pic>
      <p:pic>
        <p:nvPicPr>
          <p:cNvPr id="25606" name="Picture 9" descr="са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00808"/>
            <a:ext cx="1752600" cy="20329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10" descr="сад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1700808"/>
            <a:ext cx="1752600" cy="20329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¡Ð²ÑÑÐ¾-Ð£ÑÐ¿ÐµÐ½ÑÐºÐ¸Ð¹ ÑÐ¾Ð±Ð¾Ñ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7227"/>
          <a:stretch>
            <a:fillRect/>
          </a:stretch>
        </p:blipFill>
        <p:spPr bwMode="auto">
          <a:xfrm>
            <a:off x="899592" y="1772816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0" y="1700808"/>
            <a:ext cx="3672408" cy="3672408"/>
          </a:xfrm>
        </p:spPr>
        <p:txBody>
          <a:bodyPr>
            <a:normAutofit/>
          </a:bodyPr>
          <a:lstStyle/>
          <a:p>
            <a:r>
              <a:rPr lang="ru-RU" sz="1600" dirty="0"/>
              <a:t>Здесь находится два православных храма. Первый из них – </a:t>
            </a:r>
            <a:r>
              <a:rPr lang="ru-RU" sz="1600" b="1" dirty="0"/>
              <a:t>Свято-Успенский собор</a:t>
            </a:r>
            <a:r>
              <a:rPr lang="ru-RU" sz="1600" dirty="0"/>
              <a:t>, возведенный в 1762 году, считается самым красивым храмом во всей Туле. Он заслужил признание и любовь благодаря роскошной архитектуре и царственному убранству</a:t>
            </a:r>
            <a:r>
              <a:rPr lang="ru-RU" dirty="0"/>
              <a:t>.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4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1556792"/>
            <a:ext cx="3600400" cy="3595344"/>
          </a:xfrm>
        </p:spPr>
        <p:txBody>
          <a:bodyPr>
            <a:normAutofit/>
          </a:bodyPr>
          <a:lstStyle/>
          <a:p>
            <a:r>
              <a:rPr lang="ru-RU" b="1" dirty="0"/>
              <a:t>Богоявленский собор</a:t>
            </a:r>
            <a:r>
              <a:rPr lang="ru-RU" dirty="0"/>
              <a:t> более молодой, датой его появления считают 1855 год. Собор не действующий, он построен в память о жертвах войны 1812 года. В 1930 году его закрыли и планировали организовать здесь Дом физкультурников, потому он лишился своих глав. Несколько лет назад собор начали реконструировать, однако в 2017 году он все еще не функционирует.</a:t>
            </a:r>
          </a:p>
        </p:txBody>
      </p:sp>
      <p:pic>
        <p:nvPicPr>
          <p:cNvPr id="9218" name="Picture 2" descr="ÐÐ¾Ð³Ð¾ÑÐ²Ð»ÐµÐ½ÑÐºÐ¸Ð¹ ÑÐ¾Ð±Ð¾Ñ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r="9342"/>
          <a:stretch>
            <a:fillRect/>
          </a:stretch>
        </p:blipFill>
        <p:spPr bwMode="auto">
          <a:xfrm>
            <a:off x="1115616" y="1556792"/>
            <a:ext cx="33843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1484784"/>
            <a:ext cx="3816424" cy="3667352"/>
          </a:xfrm>
        </p:spPr>
        <p:txBody>
          <a:bodyPr>
            <a:noAutofit/>
          </a:bodyPr>
          <a:lstStyle/>
          <a:p>
            <a:r>
              <a:rPr lang="ru-RU" sz="1600" b="1" dirty="0"/>
              <a:t>Государственный музей оружия</a:t>
            </a:r>
            <a:r>
              <a:rPr lang="ru-RU" sz="1600" dirty="0"/>
              <a:t> – самое старое в своем роде хранилище уникальных военных экспонатов. Он считается по праву главной и самой ценной достопримечательностью Тульского кремля. Музей представляет собой шестиэтажное здание. Оно связано с местным оружейным заводом, который по приказу Петра I не реконструировал старинные пушки и отдавал их в музей.</a:t>
            </a:r>
          </a:p>
        </p:txBody>
      </p:sp>
      <p:pic>
        <p:nvPicPr>
          <p:cNvPr id="13314" name="Picture 2" descr="ÐÐ¾ÑÑÐ´Ð°ÑÑÑÐ²ÐµÐ½Ð½ÑÐ¹ Ð¼ÑÐ·ÐµÐ¹ Ð¾ÑÑÐ¶Ð¸Ñ Ð² Ð¢ÑÐ»ÑÑÐºÐ¾Ð¼ ÐºÑÐµÐ¼Ð»Ð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>
            <a:fillRect/>
          </a:stretch>
        </p:blipFill>
        <p:spPr bwMode="auto">
          <a:xfrm>
            <a:off x="1259632" y="1916832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1043608" y="1268413"/>
            <a:ext cx="6912768" cy="4392835"/>
          </a:xfrm>
        </p:spPr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i="0" dirty="0">
                <a:solidFill>
                  <a:srgbClr val="C00000"/>
                </a:solidFill>
              </a:rPr>
              <a:t>Тульский кремль </a:t>
            </a:r>
            <a:r>
              <a:rPr lang="ru-RU" i="0" dirty="0"/>
              <a:t>— одно из древнейших сооружений Тулы. За свою долгую историю он много чего пережил — осады, войны, разрушения. В настоящее время на территории кремля продолжается реставрация. Но уже сейчас он приведен в порядок и гулять по нему — одно удовольствие. Отреставрированы кремлевские стены и башни, возвращен первоначальный облик Успенскому собору, восстановлена </a:t>
            </a:r>
            <a:r>
              <a:rPr lang="ru-RU" i="0" dirty="0" smtClean="0"/>
              <a:t>колокольня, а внутри </a:t>
            </a:r>
            <a:r>
              <a:rPr lang="ru-RU" i="0" dirty="0"/>
              <a:t>разбит </a:t>
            </a:r>
            <a:r>
              <a:rPr lang="ru-RU" i="0" dirty="0" smtClean="0"/>
              <a:t>парк .</a:t>
            </a:r>
          </a:p>
          <a:p>
            <a:pPr indent="0" algn="ctr">
              <a:buNone/>
            </a:pPr>
            <a:r>
              <a:rPr lang="ru-RU" dirty="0"/>
              <a:t>В 2020 году Тульскому кремлю исполнится 500 лет. Подготовка к празднованию этой без преувеличения эпохальной даты ведется уже сегодня. Причем, согласно Указу Президента России Владимира Путина от 10 ноября 2016 года, торжества будут проходить в масштабах всей страны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endParaRPr lang="ru-RU" dirty="0"/>
          </a:p>
          <a:p>
            <a:pPr indent="0" algn="ctr">
              <a:buNone/>
            </a:pPr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6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53000" y="1412776"/>
            <a:ext cx="3075384" cy="3739360"/>
          </a:xfrm>
        </p:spPr>
        <p:txBody>
          <a:bodyPr/>
          <a:lstStyle/>
          <a:p>
            <a:r>
              <a:rPr lang="ru-RU" dirty="0" smtClean="0"/>
              <a:t>Тула – это старинный город, прославившийся своими оружием, самоварами и пряниками. </a:t>
            </a:r>
          </a:p>
          <a:p>
            <a:r>
              <a:rPr lang="ru-RU" dirty="0" smtClean="0"/>
              <a:t>Тула – это город-герой, который имеет награду «Золотая звезда»</a:t>
            </a:r>
          </a:p>
          <a:p>
            <a:r>
              <a:rPr lang="ru-RU" dirty="0" smtClean="0"/>
              <a:t>Важное назначение основания этого города – это оборонительная его задача , которая сдерживала набеги крымских татар с юга  и близкая граница с Литвой. </a:t>
            </a:r>
          </a:p>
          <a:p>
            <a:endParaRPr lang="ru-RU" dirty="0"/>
          </a:p>
        </p:txBody>
      </p:sp>
      <p:pic>
        <p:nvPicPr>
          <p:cNvPr id="1026" name="Picture 2" descr="https://www.etoretro.ru/data/media/57/15149052163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333370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01.urokinachalki.ru/e/001ed8-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1929458" cy="21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1412776"/>
            <a:ext cx="4032448" cy="3811368"/>
          </a:xfrm>
        </p:spPr>
        <p:txBody>
          <a:bodyPr>
            <a:noAutofit/>
          </a:bodyPr>
          <a:lstStyle/>
          <a:p>
            <a:r>
              <a:rPr lang="ru-RU" dirty="0" smtClean="0"/>
              <a:t>Во все времена, во все войны Тула и ее население сдерживала натиск врагов, жители трудились на заводах и защищались, чтобы отстоять честь своей родины.</a:t>
            </a:r>
          </a:p>
          <a:p>
            <a:r>
              <a:rPr lang="ru-RU" dirty="0" smtClean="0"/>
              <a:t>В октябре 1941 года немцы прошли в глубь русских земель, еще немного и они дотянулись бы до Москвы, но </a:t>
            </a:r>
            <a:r>
              <a:rPr lang="ru-RU" dirty="0"/>
              <a:t>Т</a:t>
            </a:r>
            <a:r>
              <a:rPr lang="ru-RU" dirty="0" smtClean="0"/>
              <a:t>ула, которая находилась всего за 180 км.  от нее сдержала натиск врага и сама встала под удар. </a:t>
            </a:r>
          </a:p>
          <a:p>
            <a:r>
              <a:rPr lang="ru-RU" dirty="0" smtClean="0"/>
              <a:t>Так началась осада и блокада города-героя.</a:t>
            </a:r>
            <a:endParaRPr lang="ru-RU" dirty="0"/>
          </a:p>
        </p:txBody>
      </p:sp>
      <p:pic>
        <p:nvPicPr>
          <p:cNvPr id="2050" name="Picture 2" descr="http://spsuvorov.ru/upload/iblock/96d/96d2a3c8686e549b487ed2ba1e9b464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187624" y="3212976"/>
            <a:ext cx="2611760" cy="261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igenc.ru/media/2016/10/27/1235161191/8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098800" cy="20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412776"/>
            <a:ext cx="6512768" cy="373936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Тульская оборона вошла в историю Великой Отечественной война как  одна из самых ярких  ее страниц .  22 октября 1941 года началась полномасштабная Тульская оборонительная операция, которая являлась одной из частей битвы за Москву. Попытка врага взять Тулу в кольцо полностью провалилась. </a:t>
            </a:r>
          </a:p>
          <a:p>
            <a:r>
              <a:rPr lang="ru-RU" sz="1600" dirty="0" smtClean="0"/>
              <a:t>7 декабря 1976 года городу присвоено звание «Город-герой» за мужество и стойкость, проявленную защитниками Тулы, которые сыграли важную роль при разгроме фашистских войск под Москвой в Великую Отечественную войну. </a:t>
            </a:r>
            <a:endParaRPr lang="ru-RU" sz="1600" dirty="0"/>
          </a:p>
        </p:txBody>
      </p:sp>
      <p:pic>
        <p:nvPicPr>
          <p:cNvPr id="3074" name="Picture 2" descr="https://zvonmoneta.ru/image/cache/data/products/%D1%84%D0%B0%D0%BB%D0%B5%D1%80%D0%B8%D1%81%D1%82%D0%B8%D0%BA%D0%B0/znahki/13102016/znk-649-2000x20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3" b="9993"/>
          <a:stretch>
            <a:fillRect/>
          </a:stretch>
        </p:blipFill>
        <p:spPr bwMode="auto">
          <a:xfrm>
            <a:off x="6372200" y="4509120"/>
            <a:ext cx="1890673" cy="144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im0-tub-ru.yandex.net/i?id=4929e495cdd703109798354e6786f5e1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520280" cy="196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3059832" y="1196752"/>
            <a:ext cx="5112568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>Город Тула всегда был чем-то особенным для России, это был и есть город мастеров.  Многие словосочетания стали уже привычными: тульский пряник, тульский самовар, даже легендарный мастер Левша, который подковал блоху родом был из Тулы. Первая гармонь, а потом и баян родились тут, в городе Тула. </a:t>
            </a:r>
            <a:endParaRPr lang="ru-RU" dirty="0"/>
          </a:p>
        </p:txBody>
      </p:sp>
      <p:pic>
        <p:nvPicPr>
          <p:cNvPr id="4100" name="Picture 4" descr="https://gospodarstvo.in.ua/wp-content/uploads/tulskiy-samovar-ugolnyiy-5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77480"/>
            <a:ext cx="2539752" cy="253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ildacdn.com/tild3765-3537-4364-b463-623065313566/1_res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8089"/>
            <a:ext cx="2750566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47800" y="3861048"/>
            <a:ext cx="6248400" cy="100559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Тульский кремль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421264"/>
          </a:xfrm>
        </p:spPr>
        <p:txBody>
          <a:bodyPr>
            <a:noAutofit/>
          </a:bodyPr>
          <a:lstStyle/>
          <a:p>
            <a:r>
              <a:rPr lang="ru-RU" dirty="0" smtClean="0"/>
              <a:t>История города многообразна и неоднозначна, а главная архитектурная историческая достопримечательность города - это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9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MG_00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24744"/>
            <a:ext cx="4419600" cy="43924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8475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24744"/>
            <a:ext cx="5050904" cy="648072"/>
          </a:xfrm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Василий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III.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2060848"/>
            <a:ext cx="3380184" cy="3556992"/>
          </a:xfrm>
        </p:spPr>
        <p:txBody>
          <a:bodyPr vert="horz" wrap="square" lIns="91440" tIns="45720" rIns="91440" bIns="45720" numCol="1" anchor="t" anchorCtr="0" compatLnSpc="1"/>
          <a:lstStyle/>
          <a:p>
            <a:pPr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None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Именно повелением этого великого, московского князя в Туле  в 1507 году был поставлен Кремль.</a:t>
            </a:r>
          </a:p>
        </p:txBody>
      </p:sp>
      <p:pic>
        <p:nvPicPr>
          <p:cNvPr id="4100" name="Picture 8" descr="i?id=2406776-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60848"/>
            <a:ext cx="3083480" cy="35569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113</TotalTime>
  <Words>802</Words>
  <Application>Microsoft Office PowerPoint</Application>
  <PresentationFormat>Экран (4:3)</PresentationFormat>
  <Paragraphs>72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500-летие  тульского кремля</vt:lpstr>
      <vt:lpstr>Назад в историю!</vt:lpstr>
      <vt:lpstr>Презентация PowerPoint</vt:lpstr>
      <vt:lpstr>Презентация PowerPoint</vt:lpstr>
      <vt:lpstr>Презентация PowerPoint</vt:lpstr>
      <vt:lpstr>Презентация PowerPoint</vt:lpstr>
      <vt:lpstr>Тульский кремль</vt:lpstr>
      <vt:lpstr>Презентация PowerPoint</vt:lpstr>
      <vt:lpstr>Василий III.</vt:lpstr>
      <vt:lpstr>Как создавали кремль…</vt:lpstr>
      <vt:lpstr>Презентация PowerPoint</vt:lpstr>
      <vt:lpstr>Особенности Тульского кремля.</vt:lpstr>
      <vt:lpstr>Башни Тульского кремля.</vt:lpstr>
      <vt:lpstr>Спасская башня</vt:lpstr>
      <vt:lpstr>Ивановская башня</vt:lpstr>
      <vt:lpstr>Наугольная башня.</vt:lpstr>
      <vt:lpstr>Никитская башня</vt:lpstr>
      <vt:lpstr>Башня Одоевских ворот</vt:lpstr>
      <vt:lpstr>Башня Ивановских ворот</vt:lpstr>
      <vt:lpstr>Башня Пятницких ворот</vt:lpstr>
      <vt:lpstr>Башня Водяных ворот</vt:lpstr>
      <vt:lpstr>Единственная квадратная башня</vt:lpstr>
      <vt:lpstr>Кремлевский сад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500-летие  тульского кремля</dc:title>
  <dc:creator>Мусатовы</dc:creator>
  <cp:lastModifiedBy>User</cp:lastModifiedBy>
  <cp:revision>12</cp:revision>
  <dcterms:created xsi:type="dcterms:W3CDTF">2019-09-16T21:24:39Z</dcterms:created>
  <dcterms:modified xsi:type="dcterms:W3CDTF">2019-09-19T06:36:09Z</dcterms:modified>
</cp:coreProperties>
</file>