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58" r:id="rId5"/>
    <p:sldId id="259" r:id="rId6"/>
    <p:sldId id="261" r:id="rId7"/>
    <p:sldId id="262" r:id="rId8"/>
    <p:sldId id="263" r:id="rId9"/>
    <p:sldId id="264" r:id="rId10"/>
    <p:sldId id="266" r:id="rId11"/>
    <p:sldId id="265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>
        <p:scale>
          <a:sx n="84" d="100"/>
          <a:sy n="84" d="100"/>
        </p:scale>
        <p:origin x="-518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50E767-E79C-483C-ABDB-BE76C3E4B3DC}" type="doc">
      <dgm:prSet loTypeId="urn:microsoft.com/office/officeart/2008/layout/AlternatingHexagons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FADD79A8-FF50-4A90-AE78-1731464B6173}">
      <dgm:prSet phldrT="[Текст]" custT="1"/>
      <dgm:spPr>
        <a:solidFill>
          <a:srgbClr val="92D050"/>
        </a:solidFill>
        <a:ln w="76200"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Рисование пальчиками</a:t>
          </a:r>
          <a:endParaRPr lang="ru-RU" sz="1800" b="1" dirty="0" smtClean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  <a:p>
          <a:pPr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dirty="0"/>
        </a:p>
      </dgm:t>
    </dgm:pt>
    <dgm:pt modelId="{0D4A0442-18CF-4DFF-B95C-1F15263B0C08}" type="parTrans" cxnId="{6BED6D43-325F-4930-8C74-87108D9CD309}">
      <dgm:prSet/>
      <dgm:spPr/>
      <dgm:t>
        <a:bodyPr/>
        <a:lstStyle/>
        <a:p>
          <a:endParaRPr lang="ru-RU"/>
        </a:p>
      </dgm:t>
    </dgm:pt>
    <dgm:pt modelId="{E5C8BFEF-E1F5-4265-97EC-2D4B8628B072}" type="sibTrans" cxnId="{6BED6D43-325F-4930-8C74-87108D9CD309}">
      <dgm:prSet custT="1"/>
      <dgm:spPr>
        <a:solidFill>
          <a:srgbClr val="FFFF00"/>
        </a:solidFill>
        <a:ln w="76200"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Рисование ладошкой</a:t>
          </a:r>
          <a:endParaRPr lang="ru-RU" sz="1800" b="1" dirty="0" smtClean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  <a:p>
          <a:pPr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b="1" dirty="0"/>
        </a:p>
      </dgm:t>
    </dgm:pt>
    <dgm:pt modelId="{5FF89F23-A0A4-4786-8B9A-C61D546CE60F}">
      <dgm:prSet custT="1"/>
      <dgm:spPr>
        <a:ln w="76200"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Способы </a:t>
          </a:r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изображения</a:t>
          </a:r>
        </a:p>
        <a:p>
          <a:endParaRPr lang="ru-RU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5C41C27-532A-4F33-8FEB-CB4678CA0B4C}" type="parTrans" cxnId="{FD219E99-BF37-445F-A951-CC71ECB57B65}">
      <dgm:prSet/>
      <dgm:spPr/>
      <dgm:t>
        <a:bodyPr/>
        <a:lstStyle/>
        <a:p>
          <a:endParaRPr lang="ru-RU"/>
        </a:p>
      </dgm:t>
    </dgm:pt>
    <dgm:pt modelId="{A6FCB1F3-5D3F-4C96-AC33-481A0092D920}" type="sibTrans" cxnId="{FD219E99-BF37-445F-A951-CC71ECB57B65}">
      <dgm:prSet custT="1"/>
      <dgm:spPr>
        <a:solidFill>
          <a:srgbClr val="00B0F0"/>
        </a:solidFill>
        <a:ln w="76200"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Рисование тычком жесткой полусухой кистью</a:t>
          </a:r>
          <a:endParaRPr lang="ru-RU" sz="1800" b="1" dirty="0" smtClean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  <a:p>
          <a:endParaRPr lang="ru-RU" sz="1600" dirty="0"/>
        </a:p>
      </dgm:t>
    </dgm:pt>
    <dgm:pt modelId="{B0A59D77-7F39-4486-9F03-5FFDDE57B9FD}">
      <dgm:prSet custT="1"/>
      <dgm:spPr>
        <a:solidFill>
          <a:srgbClr val="FF0000"/>
        </a:solidFill>
        <a:ln w="76200"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Рисование ватными палочками</a:t>
          </a:r>
          <a:endParaRPr lang="ru-RU" sz="18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AB01786D-B609-48DD-9DBA-971A6949105F}" type="parTrans" cxnId="{4D1B740C-CA4A-41EB-9076-E8DF49F16663}">
      <dgm:prSet/>
      <dgm:spPr/>
      <dgm:t>
        <a:bodyPr/>
        <a:lstStyle/>
        <a:p>
          <a:endParaRPr lang="ru-RU"/>
        </a:p>
      </dgm:t>
    </dgm:pt>
    <dgm:pt modelId="{15FC11AE-64BE-42CB-9AC0-0475B28DC10B}" type="sibTrans" cxnId="{4D1B740C-CA4A-41EB-9076-E8DF49F16663}">
      <dgm:prSet custT="1"/>
      <dgm:spPr>
        <a:solidFill>
          <a:schemeClr val="accent4"/>
        </a:solidFill>
        <a:ln w="76200"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Оттиск печатками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0C309D-17CE-414E-94D1-B8DFDE5B90F7}" type="pres">
      <dgm:prSet presAssocID="{8450E767-E79C-483C-ABDB-BE76C3E4B3DC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C89692EB-07AB-40BB-8CBE-95C670720AE2}" type="pres">
      <dgm:prSet presAssocID="{FADD79A8-FF50-4A90-AE78-1731464B6173}" presName="composite" presStyleCnt="0"/>
      <dgm:spPr/>
    </dgm:pt>
    <dgm:pt modelId="{06434C8F-7BA6-44FD-B989-2D17181C9001}" type="pres">
      <dgm:prSet presAssocID="{FADD79A8-FF50-4A90-AE78-1731464B6173}" presName="Parent1" presStyleLbl="node1" presStyleIdx="0" presStyleCnt="6" custScaleX="102901" custScaleY="96098" custLinFactNeighborY="3145">
        <dgm:presLayoutVars>
          <dgm:chMax val="1"/>
          <dgm:chPref val="1"/>
          <dgm:bulletEnabled val="1"/>
        </dgm:presLayoutVars>
      </dgm:prSet>
      <dgm:spPr>
        <a:prstGeom prst="hexagon">
          <a:avLst/>
        </a:prstGeom>
      </dgm:spPr>
      <dgm:t>
        <a:bodyPr/>
        <a:lstStyle/>
        <a:p>
          <a:endParaRPr lang="ru-RU"/>
        </a:p>
      </dgm:t>
    </dgm:pt>
    <dgm:pt modelId="{B5A21856-7435-473D-8096-35872F0CFFCD}" type="pres">
      <dgm:prSet presAssocID="{FADD79A8-FF50-4A90-AE78-1731464B6173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F2BEB6-E520-45D8-9EE0-D06E47D43B96}" type="pres">
      <dgm:prSet presAssocID="{FADD79A8-FF50-4A90-AE78-1731464B6173}" presName="BalanceSpacing" presStyleCnt="0"/>
      <dgm:spPr/>
    </dgm:pt>
    <dgm:pt modelId="{9126C80A-E33A-44BD-916E-7D072AD88B5C}" type="pres">
      <dgm:prSet presAssocID="{FADD79A8-FF50-4A90-AE78-1731464B6173}" presName="BalanceSpacing1" presStyleCnt="0"/>
      <dgm:spPr/>
    </dgm:pt>
    <dgm:pt modelId="{1B7266EF-56F6-49EF-AFCE-66B60A3970B5}" type="pres">
      <dgm:prSet presAssocID="{E5C8BFEF-E1F5-4265-97EC-2D4B8628B072}" presName="Accent1Text" presStyleLbl="node1" presStyleIdx="1" presStyleCnt="6" custScaleX="106481" custScaleY="100689" custLinFactNeighborX="-5638" custLinFactNeighborY="4285"/>
      <dgm:spPr/>
      <dgm:t>
        <a:bodyPr/>
        <a:lstStyle/>
        <a:p>
          <a:endParaRPr lang="ru-RU"/>
        </a:p>
      </dgm:t>
    </dgm:pt>
    <dgm:pt modelId="{6A926C09-2A85-44DA-98EA-8B5385694226}" type="pres">
      <dgm:prSet presAssocID="{E5C8BFEF-E1F5-4265-97EC-2D4B8628B072}" presName="spaceBetweenRectangles" presStyleCnt="0"/>
      <dgm:spPr/>
    </dgm:pt>
    <dgm:pt modelId="{E91BAE30-DC31-45F0-BF65-92A0CC6BECC5}" type="pres">
      <dgm:prSet presAssocID="{5FF89F23-A0A4-4786-8B9A-C61D546CE60F}" presName="composite" presStyleCnt="0"/>
      <dgm:spPr/>
    </dgm:pt>
    <dgm:pt modelId="{39B7D994-ED12-4E4E-ACF3-48755F1B53E9}" type="pres">
      <dgm:prSet presAssocID="{5FF89F23-A0A4-4786-8B9A-C61D546CE60F}" presName="Parent1" presStyleLbl="node1" presStyleIdx="2" presStyleCnt="6" custScaleX="11586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91970B-AC28-46F5-BEE4-1C16A8C13F53}" type="pres">
      <dgm:prSet presAssocID="{5FF89F23-A0A4-4786-8B9A-C61D546CE60F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2817CEB0-85C7-4FEE-BF78-D9D1C99A8ADA}" type="pres">
      <dgm:prSet presAssocID="{5FF89F23-A0A4-4786-8B9A-C61D546CE60F}" presName="BalanceSpacing" presStyleCnt="0"/>
      <dgm:spPr/>
    </dgm:pt>
    <dgm:pt modelId="{E50E0661-358C-46A9-96DB-17C6190AC186}" type="pres">
      <dgm:prSet presAssocID="{5FF89F23-A0A4-4786-8B9A-C61D546CE60F}" presName="BalanceSpacing1" presStyleCnt="0"/>
      <dgm:spPr/>
    </dgm:pt>
    <dgm:pt modelId="{43600CD0-027E-4DCB-BF30-1C0EF37AA562}" type="pres">
      <dgm:prSet presAssocID="{A6FCB1F3-5D3F-4C96-AC33-481A0092D920}" presName="Accent1Text" presStyleLbl="node1" presStyleIdx="3" presStyleCnt="6" custLinFactNeighborX="6452" custLinFactNeighborY="-523"/>
      <dgm:spPr/>
      <dgm:t>
        <a:bodyPr/>
        <a:lstStyle/>
        <a:p>
          <a:endParaRPr lang="ru-RU"/>
        </a:p>
      </dgm:t>
    </dgm:pt>
    <dgm:pt modelId="{11AF9F63-BB45-4714-AF7B-D5E82A7F8D39}" type="pres">
      <dgm:prSet presAssocID="{A6FCB1F3-5D3F-4C96-AC33-481A0092D920}" presName="spaceBetweenRectangles" presStyleCnt="0"/>
      <dgm:spPr/>
    </dgm:pt>
    <dgm:pt modelId="{D7F3FD55-1F2C-42EC-9E30-2D54B3CA9A52}" type="pres">
      <dgm:prSet presAssocID="{B0A59D77-7F39-4486-9F03-5FFDDE57B9FD}" presName="composite" presStyleCnt="0"/>
      <dgm:spPr/>
    </dgm:pt>
    <dgm:pt modelId="{8F939663-F167-4BBC-B208-9B89271F6106}" type="pres">
      <dgm:prSet presAssocID="{B0A59D77-7F39-4486-9F03-5FFDDE57B9FD}" presName="Parent1" presStyleLbl="node1" presStyleIdx="4" presStyleCnt="6" custScaleX="113664" custLinFactNeighborX="2112" custLinFactNeighborY="-122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93F8D8-5226-4E2A-BFAE-EEFF6349CB75}" type="pres">
      <dgm:prSet presAssocID="{B0A59D77-7F39-4486-9F03-5FFDDE57B9FD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0404C58E-15C9-46FA-AE70-966F474D1C20}" type="pres">
      <dgm:prSet presAssocID="{B0A59D77-7F39-4486-9F03-5FFDDE57B9FD}" presName="BalanceSpacing" presStyleCnt="0"/>
      <dgm:spPr/>
    </dgm:pt>
    <dgm:pt modelId="{9130B35C-E25A-4BED-8272-89DA6667D703}" type="pres">
      <dgm:prSet presAssocID="{B0A59D77-7F39-4486-9F03-5FFDDE57B9FD}" presName="BalanceSpacing1" presStyleCnt="0"/>
      <dgm:spPr/>
    </dgm:pt>
    <dgm:pt modelId="{D2ECAA37-5BE8-4389-97D2-FDF24E99CDDD}" type="pres">
      <dgm:prSet presAssocID="{15FC11AE-64BE-42CB-9AC0-0475B28DC10B}" presName="Accent1Text" presStyleLbl="node1" presStyleIdx="5" presStyleCnt="6" custScaleX="103534" custScaleY="96305" custLinFactNeighborY="-1836"/>
      <dgm:spPr/>
      <dgm:t>
        <a:bodyPr/>
        <a:lstStyle/>
        <a:p>
          <a:endParaRPr lang="ru-RU"/>
        </a:p>
      </dgm:t>
    </dgm:pt>
  </dgm:ptLst>
  <dgm:cxnLst>
    <dgm:cxn modelId="{79A2EDF0-A022-41A8-A2F5-BD0AFFBEB78A}" type="presOf" srcId="{5FF89F23-A0A4-4786-8B9A-C61D546CE60F}" destId="{39B7D994-ED12-4E4E-ACF3-48755F1B53E9}" srcOrd="0" destOrd="0" presId="urn:microsoft.com/office/officeart/2008/layout/AlternatingHexagons"/>
    <dgm:cxn modelId="{6BED6D43-325F-4930-8C74-87108D9CD309}" srcId="{8450E767-E79C-483C-ABDB-BE76C3E4B3DC}" destId="{FADD79A8-FF50-4A90-AE78-1731464B6173}" srcOrd="0" destOrd="0" parTransId="{0D4A0442-18CF-4DFF-B95C-1F15263B0C08}" sibTransId="{E5C8BFEF-E1F5-4265-97EC-2D4B8628B072}"/>
    <dgm:cxn modelId="{85D32753-359F-4725-B285-F9EB8BA9D03A}" type="presOf" srcId="{B0A59D77-7F39-4486-9F03-5FFDDE57B9FD}" destId="{8F939663-F167-4BBC-B208-9B89271F6106}" srcOrd="0" destOrd="0" presId="urn:microsoft.com/office/officeart/2008/layout/AlternatingHexagons"/>
    <dgm:cxn modelId="{A3161EBA-513C-4AB5-B07E-EBB1BD6CD242}" type="presOf" srcId="{8450E767-E79C-483C-ABDB-BE76C3E4B3DC}" destId="{DD0C309D-17CE-414E-94D1-B8DFDE5B90F7}" srcOrd="0" destOrd="0" presId="urn:microsoft.com/office/officeart/2008/layout/AlternatingHexagons"/>
    <dgm:cxn modelId="{E1DB1F21-24FB-44B6-8AF2-92EA5638767E}" type="presOf" srcId="{E5C8BFEF-E1F5-4265-97EC-2D4B8628B072}" destId="{1B7266EF-56F6-49EF-AFCE-66B60A3970B5}" srcOrd="0" destOrd="0" presId="urn:microsoft.com/office/officeart/2008/layout/AlternatingHexagons"/>
    <dgm:cxn modelId="{FD219E99-BF37-445F-A951-CC71ECB57B65}" srcId="{8450E767-E79C-483C-ABDB-BE76C3E4B3DC}" destId="{5FF89F23-A0A4-4786-8B9A-C61D546CE60F}" srcOrd="1" destOrd="0" parTransId="{C5C41C27-532A-4F33-8FEB-CB4678CA0B4C}" sibTransId="{A6FCB1F3-5D3F-4C96-AC33-481A0092D920}"/>
    <dgm:cxn modelId="{4D1B740C-CA4A-41EB-9076-E8DF49F16663}" srcId="{8450E767-E79C-483C-ABDB-BE76C3E4B3DC}" destId="{B0A59D77-7F39-4486-9F03-5FFDDE57B9FD}" srcOrd="2" destOrd="0" parTransId="{AB01786D-B609-48DD-9DBA-971A6949105F}" sibTransId="{15FC11AE-64BE-42CB-9AC0-0475B28DC10B}"/>
    <dgm:cxn modelId="{249096E9-3FD3-4B73-BDBD-E249E21C91AE}" type="presOf" srcId="{FADD79A8-FF50-4A90-AE78-1731464B6173}" destId="{06434C8F-7BA6-44FD-B989-2D17181C9001}" srcOrd="0" destOrd="0" presId="urn:microsoft.com/office/officeart/2008/layout/AlternatingHexagons"/>
    <dgm:cxn modelId="{34A00BB5-7338-4DC0-94D3-B9AD71F6076D}" type="presOf" srcId="{A6FCB1F3-5D3F-4C96-AC33-481A0092D920}" destId="{43600CD0-027E-4DCB-BF30-1C0EF37AA562}" srcOrd="0" destOrd="0" presId="urn:microsoft.com/office/officeart/2008/layout/AlternatingHexagons"/>
    <dgm:cxn modelId="{5A9C72BB-3965-4FD7-96A8-5C5BC5776D87}" type="presOf" srcId="{15FC11AE-64BE-42CB-9AC0-0475B28DC10B}" destId="{D2ECAA37-5BE8-4389-97D2-FDF24E99CDDD}" srcOrd="0" destOrd="0" presId="urn:microsoft.com/office/officeart/2008/layout/AlternatingHexagons"/>
    <dgm:cxn modelId="{01ED6A7F-F3DF-4745-AA80-FAD923F0D414}" type="presParOf" srcId="{DD0C309D-17CE-414E-94D1-B8DFDE5B90F7}" destId="{C89692EB-07AB-40BB-8CBE-95C670720AE2}" srcOrd="0" destOrd="0" presId="urn:microsoft.com/office/officeart/2008/layout/AlternatingHexagons"/>
    <dgm:cxn modelId="{8588A101-65D8-4AC6-86F0-59C90BAB5499}" type="presParOf" srcId="{C89692EB-07AB-40BB-8CBE-95C670720AE2}" destId="{06434C8F-7BA6-44FD-B989-2D17181C9001}" srcOrd="0" destOrd="0" presId="urn:microsoft.com/office/officeart/2008/layout/AlternatingHexagons"/>
    <dgm:cxn modelId="{3982C5C0-38C6-4F47-989E-5532F442791B}" type="presParOf" srcId="{C89692EB-07AB-40BB-8CBE-95C670720AE2}" destId="{B5A21856-7435-473D-8096-35872F0CFFCD}" srcOrd="1" destOrd="0" presId="urn:microsoft.com/office/officeart/2008/layout/AlternatingHexagons"/>
    <dgm:cxn modelId="{5DD285C3-E160-41F1-A137-41FEDFEC3148}" type="presParOf" srcId="{C89692EB-07AB-40BB-8CBE-95C670720AE2}" destId="{F5F2BEB6-E520-45D8-9EE0-D06E47D43B96}" srcOrd="2" destOrd="0" presId="urn:microsoft.com/office/officeart/2008/layout/AlternatingHexagons"/>
    <dgm:cxn modelId="{B1CC3391-60E4-4AC1-A9E1-F855F1FA94A5}" type="presParOf" srcId="{C89692EB-07AB-40BB-8CBE-95C670720AE2}" destId="{9126C80A-E33A-44BD-916E-7D072AD88B5C}" srcOrd="3" destOrd="0" presId="urn:microsoft.com/office/officeart/2008/layout/AlternatingHexagons"/>
    <dgm:cxn modelId="{04FEA494-F5DC-4608-A3EE-9CEF77DC1D8E}" type="presParOf" srcId="{C89692EB-07AB-40BB-8CBE-95C670720AE2}" destId="{1B7266EF-56F6-49EF-AFCE-66B60A3970B5}" srcOrd="4" destOrd="0" presId="urn:microsoft.com/office/officeart/2008/layout/AlternatingHexagons"/>
    <dgm:cxn modelId="{1D2802C7-41C4-4996-AAB0-CC66A3800E7F}" type="presParOf" srcId="{DD0C309D-17CE-414E-94D1-B8DFDE5B90F7}" destId="{6A926C09-2A85-44DA-98EA-8B5385694226}" srcOrd="1" destOrd="0" presId="urn:microsoft.com/office/officeart/2008/layout/AlternatingHexagons"/>
    <dgm:cxn modelId="{E0759456-5A42-4F27-9D41-1A4D254414D5}" type="presParOf" srcId="{DD0C309D-17CE-414E-94D1-B8DFDE5B90F7}" destId="{E91BAE30-DC31-45F0-BF65-92A0CC6BECC5}" srcOrd="2" destOrd="0" presId="urn:microsoft.com/office/officeart/2008/layout/AlternatingHexagons"/>
    <dgm:cxn modelId="{69AF09B9-8C36-414C-9F3A-D6E2279696E0}" type="presParOf" srcId="{E91BAE30-DC31-45F0-BF65-92A0CC6BECC5}" destId="{39B7D994-ED12-4E4E-ACF3-48755F1B53E9}" srcOrd="0" destOrd="0" presId="urn:microsoft.com/office/officeart/2008/layout/AlternatingHexagons"/>
    <dgm:cxn modelId="{6C311C0A-18C3-4925-B52E-DCEF7F2A4463}" type="presParOf" srcId="{E91BAE30-DC31-45F0-BF65-92A0CC6BECC5}" destId="{A291970B-AC28-46F5-BEE4-1C16A8C13F53}" srcOrd="1" destOrd="0" presId="urn:microsoft.com/office/officeart/2008/layout/AlternatingHexagons"/>
    <dgm:cxn modelId="{504CE8EB-A1C6-43BA-B370-69EDE9937E2B}" type="presParOf" srcId="{E91BAE30-DC31-45F0-BF65-92A0CC6BECC5}" destId="{2817CEB0-85C7-4FEE-BF78-D9D1C99A8ADA}" srcOrd="2" destOrd="0" presId="urn:microsoft.com/office/officeart/2008/layout/AlternatingHexagons"/>
    <dgm:cxn modelId="{9D942C39-5187-4904-B1AC-13CC6FC161EB}" type="presParOf" srcId="{E91BAE30-DC31-45F0-BF65-92A0CC6BECC5}" destId="{E50E0661-358C-46A9-96DB-17C6190AC186}" srcOrd="3" destOrd="0" presId="urn:microsoft.com/office/officeart/2008/layout/AlternatingHexagons"/>
    <dgm:cxn modelId="{6984EB21-0A42-4D1A-B4C8-30EA9BEC6D5B}" type="presParOf" srcId="{E91BAE30-DC31-45F0-BF65-92A0CC6BECC5}" destId="{43600CD0-027E-4DCB-BF30-1C0EF37AA562}" srcOrd="4" destOrd="0" presId="urn:microsoft.com/office/officeart/2008/layout/AlternatingHexagons"/>
    <dgm:cxn modelId="{0518C2B1-E409-4D9B-BD78-8F29A18AEAA7}" type="presParOf" srcId="{DD0C309D-17CE-414E-94D1-B8DFDE5B90F7}" destId="{11AF9F63-BB45-4714-AF7B-D5E82A7F8D39}" srcOrd="3" destOrd="0" presId="urn:microsoft.com/office/officeart/2008/layout/AlternatingHexagons"/>
    <dgm:cxn modelId="{F3AC4412-F54F-4FBF-AC16-0F4438D03348}" type="presParOf" srcId="{DD0C309D-17CE-414E-94D1-B8DFDE5B90F7}" destId="{D7F3FD55-1F2C-42EC-9E30-2D54B3CA9A52}" srcOrd="4" destOrd="0" presId="urn:microsoft.com/office/officeart/2008/layout/AlternatingHexagons"/>
    <dgm:cxn modelId="{C18ABA97-EF1B-465D-A9AB-64CC3E32C4C2}" type="presParOf" srcId="{D7F3FD55-1F2C-42EC-9E30-2D54B3CA9A52}" destId="{8F939663-F167-4BBC-B208-9B89271F6106}" srcOrd="0" destOrd="0" presId="urn:microsoft.com/office/officeart/2008/layout/AlternatingHexagons"/>
    <dgm:cxn modelId="{6FB2B01E-D5DC-4B94-955D-298C6AB60411}" type="presParOf" srcId="{D7F3FD55-1F2C-42EC-9E30-2D54B3CA9A52}" destId="{4393F8D8-5226-4E2A-BFAE-EEFF6349CB75}" srcOrd="1" destOrd="0" presId="urn:microsoft.com/office/officeart/2008/layout/AlternatingHexagons"/>
    <dgm:cxn modelId="{1AF4A5DC-656F-4103-9E21-29132EB42596}" type="presParOf" srcId="{D7F3FD55-1F2C-42EC-9E30-2D54B3CA9A52}" destId="{0404C58E-15C9-46FA-AE70-966F474D1C20}" srcOrd="2" destOrd="0" presId="urn:microsoft.com/office/officeart/2008/layout/AlternatingHexagons"/>
    <dgm:cxn modelId="{C9910D9D-A9FE-4163-A839-5BEBCA11E0EF}" type="presParOf" srcId="{D7F3FD55-1F2C-42EC-9E30-2D54B3CA9A52}" destId="{9130B35C-E25A-4BED-8272-89DA6667D703}" srcOrd="3" destOrd="0" presId="urn:microsoft.com/office/officeart/2008/layout/AlternatingHexagons"/>
    <dgm:cxn modelId="{A4BF2160-0B24-4CF2-B413-54A1EF41BC66}" type="presParOf" srcId="{D7F3FD55-1F2C-42EC-9E30-2D54B3CA9A52}" destId="{D2ECAA37-5BE8-4389-97D2-FDF24E99CDDD}" srcOrd="4" destOrd="0" presId="urn:microsoft.com/office/officeart/2008/layout/AlternatingHexagons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4CA63-E78F-4EE5-88AE-B08CB9B34FC4}" type="datetimeFigureOut">
              <a:rPr lang="ru-RU" smtClean="0"/>
              <a:pPr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DF32C-4268-4408-977F-1C920FC887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44222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4CA63-E78F-4EE5-88AE-B08CB9B34FC4}" type="datetimeFigureOut">
              <a:rPr lang="ru-RU" smtClean="0"/>
              <a:pPr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DF32C-4268-4408-977F-1C920FC887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00864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4CA63-E78F-4EE5-88AE-B08CB9B34FC4}" type="datetimeFigureOut">
              <a:rPr lang="ru-RU" smtClean="0"/>
              <a:pPr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DF32C-4268-4408-977F-1C920FC887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19982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4CA63-E78F-4EE5-88AE-B08CB9B34FC4}" type="datetimeFigureOut">
              <a:rPr lang="ru-RU" smtClean="0"/>
              <a:pPr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DF32C-4268-4408-977F-1C920FC887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60102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4CA63-E78F-4EE5-88AE-B08CB9B34FC4}" type="datetimeFigureOut">
              <a:rPr lang="ru-RU" smtClean="0"/>
              <a:pPr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DF32C-4268-4408-977F-1C920FC887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95447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4CA63-E78F-4EE5-88AE-B08CB9B34FC4}" type="datetimeFigureOut">
              <a:rPr lang="ru-RU" smtClean="0"/>
              <a:pPr/>
              <a:t>24.04.2025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DF32C-4268-4408-977F-1C920FC887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65380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4CA63-E78F-4EE5-88AE-B08CB9B34FC4}" type="datetimeFigureOut">
              <a:rPr lang="ru-RU" smtClean="0"/>
              <a:pPr/>
              <a:t>24.04.2025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DF32C-4268-4408-977F-1C920FC887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36564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4CA63-E78F-4EE5-88AE-B08CB9B34FC4}" type="datetimeFigureOut">
              <a:rPr lang="ru-RU" smtClean="0"/>
              <a:pPr/>
              <a:t>24.04.2025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DF32C-4268-4408-977F-1C920FC887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53180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4CA63-E78F-4EE5-88AE-B08CB9B34FC4}" type="datetimeFigureOut">
              <a:rPr lang="ru-RU" smtClean="0"/>
              <a:pPr/>
              <a:t>24.04.2025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DF32C-4268-4408-977F-1C920FC887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79189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4CA63-E78F-4EE5-88AE-B08CB9B34FC4}" type="datetimeFigureOut">
              <a:rPr lang="ru-RU" smtClean="0"/>
              <a:pPr/>
              <a:t>24.04.2025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DF32C-4268-4408-977F-1C920FC887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23129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4CA63-E78F-4EE5-88AE-B08CB9B34FC4}" type="datetimeFigureOut">
              <a:rPr lang="ru-RU" smtClean="0"/>
              <a:pPr/>
              <a:t>24.04.2025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DF32C-4268-4408-977F-1C920FC887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35627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84CA63-E78F-4EE5-88AE-B08CB9B34FC4}" type="datetimeFigureOut">
              <a:rPr lang="ru-RU" smtClean="0"/>
              <a:pPr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DF32C-4268-4408-977F-1C920FC887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51934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dou8_poch@mail.ru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8707" y="2059305"/>
            <a:ext cx="11756571" cy="219837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ИНТЕРЕСА К ИЗОБРАЗИТЕЛЬНОЙ ДЕЯТЕЛЬНОСТИ ДЕТЕЙ 3-4 ЛЕТ ПОСРЕДСТВОМ НЕТРАДИЦИОННЫХ ТЕХНИК РИСОВАНИЯ С ИСПОЛЬЗОВАНИЕМ ОРГАНАЙЗЕРА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13742" y="5684947"/>
            <a:ext cx="9144000" cy="767688"/>
          </a:xfrm>
        </p:spPr>
        <p:txBody>
          <a:bodyPr>
            <a:normAutofit/>
          </a:bodyPr>
          <a:lstStyle/>
          <a:p>
            <a:pPr algn="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Миронова Юлия Александровна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59657" y="59138"/>
            <a:ext cx="11756571" cy="1352067"/>
          </a:xfrm>
          <a:prstGeom prst="round2DiagRect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униципальное </a:t>
            </a: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азенное дошкольное образовательное учреждение </a:t>
            </a:r>
            <a:b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Починковский</a:t>
            </a: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детский сад № 8</a:t>
            </a:r>
          </a:p>
          <a:p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Нижегородская область, </a:t>
            </a:r>
            <a:r>
              <a:rPr lang="ru-RU" sz="1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Починковский</a:t>
            </a:r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муниципальный округ, с. Починки, ул. Советская, д. 11, </a:t>
            </a:r>
          </a:p>
          <a:p>
            <a:r>
              <a:rPr 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тел: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(8-831-97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5-21-92, 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e-mail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dou8_poch@mail.ru</a:t>
            </a:r>
            <a:r>
              <a:rPr lang="ru-RU" sz="1800" dirty="0" smtClean="0"/>
              <a:t> ,</a:t>
            </a:r>
            <a:r>
              <a:rPr lang="en-US" sz="1800" dirty="0"/>
              <a:t>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сайт:</a:t>
            </a:r>
            <a:r>
              <a:rPr lang="ru-RU" sz="1800" dirty="0" smtClean="0"/>
              <a:t> 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mkdou8pohinki.nubex.ru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11570" y="6488668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3" cstate="print">
            <a:lum bright="28000" contrast="8000"/>
          </a:blip>
          <a:srcRect/>
          <a:stretch>
            <a:fillRect/>
          </a:stretch>
        </p:blipFill>
        <p:spPr bwMode="auto">
          <a:xfrm>
            <a:off x="302351" y="4598778"/>
            <a:ext cx="2450373" cy="19292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/>
          <a:srcRect l="16753" t="2875" b="9583"/>
          <a:stretch>
            <a:fillRect/>
          </a:stretch>
        </p:blipFill>
        <p:spPr bwMode="auto">
          <a:xfrm>
            <a:off x="2835128" y="4605950"/>
            <a:ext cx="1593997" cy="19536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188367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822797" y="630364"/>
            <a:ext cx="10515600" cy="437945"/>
          </a:xfrm>
          <a:prstGeom prst="rect">
            <a:avLst/>
          </a:prstGeom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kumimoji="0" lang="ru-RU" sz="2400" b="1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</a:t>
            </a:r>
            <a:endParaRPr kumimoji="0" lang="ru-RU" sz="2400" b="1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805758" y="1584357"/>
            <a:ext cx="10465806" cy="2507810"/>
          </a:xfrm>
          <a:prstGeom prst="round2DiagRect">
            <a:avLst/>
          </a:prstGeom>
          <a:ln w="28575">
            <a:solidFill>
              <a:schemeClr val="accent5">
                <a:lumMod val="40000"/>
                <a:lumOff val="60000"/>
              </a:schemeClr>
            </a:solidFill>
            <a:prstDash val="lg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регулярно обновлять содержание органайзера, добавлять новые материалы и техники; </a:t>
            </a:r>
          </a:p>
          <a:p>
            <a:pPr lvl="0"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привлекать родителей к пополнению органайзера бросовым и природным материалом; </a:t>
            </a:r>
          </a:p>
          <a:p>
            <a:pPr lvl="0"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организовывать выставки детских работ, выполненных в нетрадиционных техниках; </a:t>
            </a:r>
          </a:p>
          <a:p>
            <a:pPr lvl="0"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проводить мастер-классы для педагогов и родителей по использованию нетрадиционных техник рисования.</a:t>
            </a:r>
          </a:p>
          <a:p>
            <a:pPr algn="ctr"/>
            <a:endParaRPr lang="ru-RU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8854" y="4368448"/>
            <a:ext cx="5191875" cy="23039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55352" y="4366982"/>
            <a:ext cx="1940917" cy="2322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85816" y="4364065"/>
            <a:ext cx="4087618" cy="2299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822797" y="630364"/>
            <a:ext cx="10515600" cy="437945"/>
          </a:xfrm>
          <a:prstGeom prst="rect">
            <a:avLst/>
          </a:prstGeom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kumimoji="0" lang="ru-RU" sz="2400" b="1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ЛИТЕРАТУРА</a:t>
            </a:r>
            <a:endParaRPr kumimoji="0" lang="ru-RU" sz="2400" b="1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597529" y="1774478"/>
            <a:ext cx="10963746" cy="3139321"/>
          </a:xfrm>
          <a:prstGeom prst="rect">
            <a:avLst/>
          </a:prstGeom>
          <a:ln w="38100">
            <a:solidFill>
              <a:schemeClr val="accent5">
                <a:lumMod val="40000"/>
                <a:lumOff val="60000"/>
              </a:schemeClr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28600" marR="0" lvl="0" indent="-228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Федеральные государственные образовательные стандарты дошкольного образования, утвержденные приказом Министерства образования и науки РФ от   17.10.2013 № 1155;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228600" marR="0" lvl="0" indent="-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Веракса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Н.Е., Комарова Т.С., Васильева М.А. ОТ РОЖДЕНИЯ ДО ШКОЛЫ. Основная образовательная программа дошкольного образования.- М.:  МОЗАИКА – СИНТЕЗ, 2015. – 368 с.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228600" marR="0" lvl="0" indent="-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Казакова Р.Г.,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Сайганова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Т.И., Седова Е.М.,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Слепцова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В.Ю., Смагина Т.В. Рисование с детьми дошкольного возраста: Нетрадиционные техники, планирование, конспекты занятий / Под ред. Р.Г. Казаковой — М: ТЦ Сфера, 2005. - 128 с.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228600" marR="0" lvl="0" indent="-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Комарова Т.С. Развитие художественных способностей дошкольников (3-7 лет) ФГОС. Мозаика-Синтез, 2017. -144 с.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228600" marR="0" lvl="0" indent="-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Комарова Т.С. Детское художественное творчество. Для работы с детьми 2-7 лет. ФГОС. Мозаика-Синтез, 2015. -160 с.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1850" y="232011"/>
            <a:ext cx="10515600" cy="609961"/>
          </a:xfr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endParaRPr lang="ru-RU" sz="3100" b="1" dirty="0"/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831850" y="1364776"/>
            <a:ext cx="10515600" cy="1610436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«Истоки способностей и дарования детей – на кончиках пальцев. От пальцев, образно говоря,  идут тончайшие нити – ручейки, которые питают источник творческой мысли. Другими словами, чем больше мастерства в детской руке, тем умнее ребёнок». </a:t>
            </a:r>
            <a:r>
              <a:rPr lang="ru-RU" sz="20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В.А.Сухомлинский</a:t>
            </a:r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831850" y="3384646"/>
            <a:ext cx="10515600" cy="1440852"/>
          </a:xfrm>
          <a:ln w="38100">
            <a:solidFill>
              <a:schemeClr val="accent1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Традиционные методы рисования, безусловно, важны, но часто ограничивают детскую фантазию и творческое самовыражение. Нетрадиционные техники, напротив, расширяют возможности ребёнка, позволяют ему экспериментировать, создавать уникальные работы и получать удовольствие от процесса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828675" y="5581651"/>
            <a:ext cx="10496550" cy="837256"/>
          </a:xfrm>
          <a:prstGeom prst="round2DiagRect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младшем дошкольном возрасте закладывается фундамент для дальнейшего развития творческого потенциала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3781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93059" y="1481439"/>
            <a:ext cx="6526842" cy="1224740"/>
          </a:xfrm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Целью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нашей работы являлось повышение интереса к изобразительной деятельности у детей 3-4 лет посредством разработки и использования органайзера для нетрадиционных техник рисования в центре творчества. </a:t>
            </a:r>
          </a:p>
        </p:txBody>
      </p:sp>
      <p:sp>
        <p:nvSpPr>
          <p:cNvPr id="5" name="Заголовок 3"/>
          <p:cNvSpPr>
            <a:spLocks noGrp="1"/>
          </p:cNvSpPr>
          <p:nvPr>
            <p:ph type="title"/>
          </p:nvPr>
        </p:nvSpPr>
        <p:spPr>
          <a:xfrm>
            <a:off x="831850" y="232011"/>
            <a:ext cx="10515600" cy="600908"/>
          </a:xfr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ЦЕЛИ И ЗАДАЧИ</a:t>
            </a:r>
            <a:endParaRPr lang="ru-RU" sz="2700" b="1" dirty="0"/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295275" y="2962275"/>
            <a:ext cx="6524625" cy="3781426"/>
          </a:xfrm>
          <a:prstGeom prst="round2DiagRect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449263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Задачи</a:t>
            </a:r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Определить сущность и значение нетрадиционных техник рисования в развитии творческих способностей дошкольников.</a:t>
            </a: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Разработать органайзер для нетрадиционных техник рисования, учитывая возрастные особенности детей 3-4 лет</a:t>
            </a: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 Выявить возможности использования органайзера в образовательном процессе ДОУ.</a:t>
            </a: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51700" y="1467237"/>
            <a:ext cx="2435225" cy="28031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b="13727"/>
          <a:stretch>
            <a:fillRect/>
          </a:stretch>
        </p:blipFill>
        <p:spPr bwMode="auto">
          <a:xfrm>
            <a:off x="9487254" y="3492960"/>
            <a:ext cx="2076096" cy="31840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10364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/>
          <p:cNvSpPr>
            <a:spLocks noGrp="1"/>
          </p:cNvSpPr>
          <p:nvPr>
            <p:ph type="title"/>
          </p:nvPr>
        </p:nvSpPr>
        <p:spPr>
          <a:xfrm>
            <a:off x="831850" y="232011"/>
            <a:ext cx="10515600" cy="600908"/>
          </a:xfr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НЕТРАДИЦИОННЫЕ ТЕХНИКИ РИСОВАНИЯ</a:t>
            </a:r>
            <a:endParaRPr lang="ru-RU" sz="2700" b="1" dirty="0"/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857250" y="1321806"/>
            <a:ext cx="10467975" cy="2459619"/>
          </a:xfrm>
          <a:prstGeom prst="round2DiagRect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  <a:prstDash val="lg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 наиболее популярным нетрадиционным техникам относятся:</a:t>
            </a:r>
          </a:p>
          <a:p>
            <a:pPr lvl="0"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Рисование пальцами, ладонями.</a:t>
            </a:r>
          </a:p>
          <a:p>
            <a:pPr lvl="0"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Рисование ватными палочками, поролоном, смятой бумагой.</a:t>
            </a:r>
          </a:p>
          <a:p>
            <a:pPr lvl="0">
              <a:buFont typeface="Wingdings" pitchFamily="2" charset="2"/>
              <a:buChar char="ü"/>
            </a:pP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Кляксография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монотипия,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граттаж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Рисование по мокрому листу,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ниткография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Рисование солью, манкой, кофейной гущей.</a:t>
            </a:r>
          </a:p>
          <a:p>
            <a:pPr lvl="0">
              <a:buFont typeface="Wingdings" pitchFamily="2" charset="2"/>
              <a:buChar char="ü"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Техника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набрызга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рисование воском.</a:t>
            </a:r>
          </a:p>
          <a:p>
            <a:pPr algn="ctr"/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t="8856" b="29004"/>
          <a:stretch>
            <a:fillRect/>
          </a:stretch>
        </p:blipFill>
        <p:spPr bwMode="auto">
          <a:xfrm>
            <a:off x="912892" y="4124089"/>
            <a:ext cx="2077505" cy="22948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7468" y="4125575"/>
            <a:ext cx="2704789" cy="22842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78998" y="4122830"/>
            <a:ext cx="2123854" cy="22921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42676" y="4108197"/>
            <a:ext cx="3767415" cy="23016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90217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xmlns="" val="232309577"/>
              </p:ext>
            </p:extLst>
          </p:nvPr>
        </p:nvGraphicFramePr>
        <p:xfrm>
          <a:off x="2456867" y="1365385"/>
          <a:ext cx="8470665" cy="54926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" name="Группа 4"/>
          <p:cNvGrpSpPr/>
          <p:nvPr/>
        </p:nvGrpSpPr>
        <p:grpSpPr>
          <a:xfrm>
            <a:off x="3062908" y="3068969"/>
            <a:ext cx="1965277" cy="2215553"/>
            <a:chOff x="4577405" y="1705019"/>
            <a:chExt cx="1747506" cy="2008628"/>
          </a:xfrm>
          <a:solidFill>
            <a:srgbClr val="7030A0"/>
          </a:solidFill>
        </p:grpSpPr>
        <p:sp>
          <p:nvSpPr>
            <p:cNvPr id="6" name="Шестиугольник 5"/>
            <p:cNvSpPr/>
            <p:nvPr/>
          </p:nvSpPr>
          <p:spPr>
            <a:xfrm rot="5400000">
              <a:off x="4446844" y="1835580"/>
              <a:ext cx="2008628" cy="1747506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 w="762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3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Шестиугольник 4"/>
            <p:cNvSpPr/>
            <p:nvPr/>
          </p:nvSpPr>
          <p:spPr>
            <a:xfrm>
              <a:off x="4875110" y="2084382"/>
              <a:ext cx="1149155" cy="1264531"/>
            </a:xfrm>
            <a:prstGeom prst="rect">
              <a:avLst/>
            </a:prstGeom>
            <a:grpFill/>
            <a:ln w="7620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Рисование пробками</a:t>
              </a:r>
              <a:endParaRPr lang="ru-RU" b="1" kern="1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0" algn="ctr">
                <a:spcBef>
                  <a:spcPct val="0"/>
                </a:spcBef>
              </a:pPr>
              <a:endParaRPr lang="ru-RU" sz="1500" kern="1200" dirty="0"/>
            </a:p>
          </p:txBody>
        </p:sp>
      </p:grpSp>
      <p:sp>
        <p:nvSpPr>
          <p:cNvPr id="8" name="Заголовок 3"/>
          <p:cNvSpPr txBox="1">
            <a:spLocks/>
          </p:cNvSpPr>
          <p:nvPr/>
        </p:nvSpPr>
        <p:spPr>
          <a:xfrm>
            <a:off x="822797" y="222958"/>
            <a:ext cx="10515600" cy="600908"/>
          </a:xfrm>
          <a:prstGeom prst="rect">
            <a:avLst/>
          </a:prstGeom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9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НЕТРАДИЦИОННЫЕ ТЕХНИКИ РИСОВАНИЯ</a:t>
            </a:r>
            <a:endParaRPr kumimoji="0" lang="ru-RU" sz="96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279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822797" y="222958"/>
            <a:ext cx="10515600" cy="600908"/>
          </a:xfrm>
          <a:prstGeom prst="rect">
            <a:avLst/>
          </a:prstGeom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9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ОРГАНАЙЗЕР: НЕОБХОДИМОСТЬ И СТРУКТУРА</a:t>
            </a:r>
            <a:endParaRPr kumimoji="0" lang="ru-RU" sz="96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32918" y="1632817"/>
            <a:ext cx="10474859" cy="369332"/>
          </a:xfrm>
          <a:prstGeom prst="rect">
            <a:avLst/>
          </a:prstGeom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ОРГАНАЙЗЕР</a:t>
            </a:r>
            <a:endParaRPr lang="ru-RU" dirty="0"/>
          </a:p>
        </p:txBody>
      </p:sp>
      <p:sp>
        <p:nvSpPr>
          <p:cNvPr id="5" name="Стрелка вниз 4"/>
          <p:cNvSpPr/>
          <p:nvPr/>
        </p:nvSpPr>
        <p:spPr>
          <a:xfrm>
            <a:off x="4173648" y="2000815"/>
            <a:ext cx="416459" cy="841972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>
            <a:off x="7232211" y="2017413"/>
            <a:ext cx="416459" cy="841972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10589537" y="2015904"/>
            <a:ext cx="416459" cy="841972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1317278" y="1996289"/>
            <a:ext cx="416459" cy="841972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624683" y="2900304"/>
            <a:ext cx="1591654" cy="369332"/>
          </a:xfrm>
          <a:prstGeom prst="rect">
            <a:avLst/>
          </a:prstGeom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лёгкий доступ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27576" y="2891249"/>
            <a:ext cx="1728807" cy="369332"/>
          </a:xfrm>
          <a:prstGeom prst="rect">
            <a:avLst/>
          </a:prstGeom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систематизация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303001" y="2916901"/>
            <a:ext cx="2325765" cy="369332"/>
          </a:xfrm>
          <a:prstGeom prst="rect">
            <a:avLst/>
          </a:prstGeom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поддержание порядка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959093" y="2915392"/>
            <a:ext cx="1788951" cy="646331"/>
          </a:xfrm>
          <a:prstGeom prst="rect">
            <a:avLst/>
          </a:prstGeom>
          <a:ln w="28575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стимулирующая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среда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805759" y="3965417"/>
            <a:ext cx="10601607" cy="2027976"/>
          </a:xfrm>
          <a:prstGeom prst="round2DiagRect">
            <a:avLst/>
          </a:prstGeom>
          <a:ln w="28575">
            <a:solidFill>
              <a:schemeClr val="accent5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u="sng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Органайзер должен быть:</a:t>
            </a:r>
            <a:endParaRPr lang="ru-RU" u="sng" dirty="0" smtClean="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доступным для детей, расположен на уровне роста детей </a:t>
            </a: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безопасным, сделан из нетоксичных материалов, не имел острых углов</a:t>
            </a:r>
          </a:p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эстетичным, имел привлекательный внешний вид</a:t>
            </a: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840904" y="277279"/>
            <a:ext cx="10515600" cy="437945"/>
          </a:xfrm>
          <a:prstGeom prst="rect">
            <a:avLst/>
          </a:prstGeom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kumimoji="0" lang="ru-RU" sz="2400" b="1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НАПОЛНЯЕМОСТЬ</a:t>
            </a:r>
            <a:r>
              <a:rPr kumimoji="0" lang="ru-RU" sz="2400" b="1" u="none" strike="noStrike" kern="1200" cap="none" spc="0" normalizeH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ОРГАНАЙЗЕРА</a:t>
            </a:r>
            <a:endParaRPr kumimoji="0" lang="ru-RU" sz="2400" b="1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389301" y="1059256"/>
            <a:ext cx="7161290" cy="2862322"/>
          </a:xfrm>
          <a:prstGeom prst="rect">
            <a:avLst/>
          </a:prstGeom>
          <a:ln w="28575">
            <a:solidFill>
              <a:schemeClr val="accent5">
                <a:lumMod val="40000"/>
                <a:lumOff val="60000"/>
              </a:schemeClr>
            </a:solidFill>
            <a:prstDash val="dash"/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u="sng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органайзере могут находиться:</a:t>
            </a:r>
            <a:endParaRPr kumimoji="0" lang="ru-RU" b="0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Разнообразные краски (гуашь, акварель, пальчиковые краски)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Кисти разных размеров, ватные палочки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Бумага разной фактуры и плотности, картон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Природные материалы (листья, веточки, шишки)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Бросовый материал (губки, пробки, ватные диски и палочки)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Вспомогательные материалы (клей, ножницы, тряпочки, баночки для воды)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Шаблоны, трафареты, образцы работ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Инструкции и схемы по выполнению различных техник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2376" y="4020305"/>
            <a:ext cx="4803366" cy="2701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/>
          <a:srcRect l="10627" r="16163"/>
          <a:stretch>
            <a:fillRect/>
          </a:stretch>
        </p:blipFill>
        <p:spPr bwMode="auto">
          <a:xfrm>
            <a:off x="7664998" y="1070573"/>
            <a:ext cx="4131667" cy="3174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81814" y="4415307"/>
            <a:ext cx="1471660" cy="21546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00344" y="4406772"/>
            <a:ext cx="1564365" cy="21660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175390" y="4712541"/>
            <a:ext cx="1603170" cy="15610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519075" y="4407536"/>
            <a:ext cx="1527787" cy="2165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/>
          <p:cNvSpPr txBox="1"/>
          <p:nvPr/>
        </p:nvSpPr>
        <p:spPr>
          <a:xfrm>
            <a:off x="7677338" y="3741683"/>
            <a:ext cx="4137433" cy="58477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ctr">
              <a:buClr>
                <a:srgbClr val="2D2D8A"/>
              </a:buClr>
              <a:buSzPct val="50000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МАСТЕРСКАЯ ВЕСЁЛОГО КОЛОБКА-ХУДОЖНИКА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 стрелкой 11"/>
          <p:cNvCxnSpPr/>
          <p:nvPr/>
        </p:nvCxnSpPr>
        <p:spPr>
          <a:xfrm>
            <a:off x="7518902" y="1018515"/>
            <a:ext cx="2512338" cy="909873"/>
          </a:xfrm>
          <a:prstGeom prst="straightConnector1">
            <a:avLst/>
          </a:prstGeom>
          <a:ln w="57150">
            <a:solidFill>
              <a:schemeClr val="accent5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rot="16200000" flipH="1">
            <a:off x="6198606" y="1219199"/>
            <a:ext cx="1632641" cy="1234289"/>
          </a:xfrm>
          <a:prstGeom prst="straightConnector1">
            <a:avLst/>
          </a:prstGeom>
          <a:ln w="57150">
            <a:solidFill>
              <a:schemeClr val="accent5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rot="5400000">
            <a:off x="4045391" y="1955550"/>
            <a:ext cx="2255823" cy="460219"/>
          </a:xfrm>
          <a:prstGeom prst="straightConnector1">
            <a:avLst/>
          </a:prstGeom>
          <a:ln w="57150">
            <a:solidFill>
              <a:schemeClr val="accent5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rot="10800000" flipV="1">
            <a:off x="2716040" y="995881"/>
            <a:ext cx="1819746" cy="995880"/>
          </a:xfrm>
          <a:prstGeom prst="straightConnector1">
            <a:avLst/>
          </a:prstGeom>
          <a:ln w="57150">
            <a:solidFill>
              <a:schemeClr val="accent5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3"/>
          <p:cNvSpPr txBox="1">
            <a:spLocks/>
          </p:cNvSpPr>
          <p:nvPr/>
        </p:nvSpPr>
        <p:spPr>
          <a:xfrm>
            <a:off x="822797" y="630364"/>
            <a:ext cx="10515600" cy="437945"/>
          </a:xfrm>
          <a:prstGeom prst="rect">
            <a:avLst/>
          </a:prstGeom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ОРГАНАЙЗЕРА</a:t>
            </a:r>
            <a:endParaRPr kumimoji="0" lang="ru-RU" sz="2400" b="1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92174" y="3398243"/>
            <a:ext cx="5248681" cy="400110"/>
          </a:xfrm>
          <a:prstGeom prst="rect">
            <a:avLst/>
          </a:prstGeom>
          <a:ln w="28575">
            <a:solidFill>
              <a:schemeClr val="accent5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 занятиях по изобразительной деятельности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21812" y="2120194"/>
            <a:ext cx="3089372" cy="400110"/>
          </a:xfrm>
          <a:prstGeom prst="rect">
            <a:avLst/>
          </a:prstGeom>
          <a:ln w="28575">
            <a:solidFill>
              <a:schemeClr val="accent5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свободной деятельности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94353" y="2707162"/>
            <a:ext cx="3092706" cy="400110"/>
          </a:xfrm>
          <a:prstGeom prst="rect">
            <a:avLst/>
          </a:prstGeom>
          <a:ln w="28575">
            <a:solidFill>
              <a:schemeClr val="accent5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 индивидуальной работе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640163" y="1999483"/>
            <a:ext cx="3064429" cy="400110"/>
          </a:xfrm>
          <a:prstGeom prst="rect">
            <a:avLst/>
          </a:prstGeom>
          <a:ln w="28575">
            <a:solidFill>
              <a:schemeClr val="accent5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проектной деятельности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47175" y="4130256"/>
            <a:ext cx="1441293" cy="2224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5576" y="4157804"/>
            <a:ext cx="3943287" cy="22180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3690" y="4153363"/>
            <a:ext cx="1259941" cy="2239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5" cstate="print"/>
          <a:srcRect t="15498" b="4650"/>
          <a:stretch>
            <a:fillRect/>
          </a:stretch>
        </p:blipFill>
        <p:spPr bwMode="auto">
          <a:xfrm>
            <a:off x="8809022" y="4146488"/>
            <a:ext cx="1575882" cy="2237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1131683" y="1285592"/>
            <a:ext cx="10013131" cy="1711105"/>
          </a:xfrm>
          <a:prstGeom prst="round2DiagRect">
            <a:avLst/>
          </a:prstGeom>
          <a:ln w="28575">
            <a:solidFill>
              <a:schemeClr val="accent5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Систематическое использование органайзера в образовательном процессе позволяет создать благоприятную среду для творческого самовыражения детей и раскрытия их индивидуального потенциала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ru-RU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41877" y="3215112"/>
            <a:ext cx="5735873" cy="3226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/>
          <a:srcRect b="18155"/>
          <a:stretch>
            <a:fillRect/>
          </a:stretch>
        </p:blipFill>
        <p:spPr bwMode="auto">
          <a:xfrm>
            <a:off x="7712044" y="3217842"/>
            <a:ext cx="2201501" cy="320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570</Words>
  <Application>Microsoft Office PowerPoint</Application>
  <PresentationFormat>Произвольный</PresentationFormat>
  <Paragraphs>71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РАЗВИТИЕ ИНТЕРЕСА К ИЗОБРАЗИТЕЛЬНОЙ ДЕЯТЕЛЬНОСТИ ДЕТЕЙ 3-4 ЛЕТ ПОСРЕДСТВОМ НЕТРАДИЦИОННЫХ ТЕХНИК РИСОВАНИЯ С ИСПОЛЬЗОВАНИЕМ ОРГАНАЙЗЕРА</vt:lpstr>
      <vt:lpstr>  АКТУАЛЬНОСТЬ</vt:lpstr>
      <vt:lpstr>  ЦЕЛИ И ЗАДАЧИ</vt:lpstr>
      <vt:lpstr>  НЕТРАДИЦИОННЫЕ ТЕХНИКИ РИСОВАНИЯ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РАЗВИТИЕ ИНТЕРЕСА К ИЗОБРАЗИТЕЛЬНОЙ ДЕЯТЕЛЬНОСТИ ДЕТЕЙ 3-4 ЛЕТ ПОСРЕДСТВОМ НЕТРАДИЦИОННЫХ ТЕХНИК РИСОВАНИЯ С ИСПОЛЬЗОВАНИЕМ ОРГАНАЙЗЕРА</dc:title>
  <dc:creator>ДОУ-13</dc:creator>
  <cp:lastModifiedBy>user</cp:lastModifiedBy>
  <cp:revision>25</cp:revision>
  <dcterms:created xsi:type="dcterms:W3CDTF">2025-04-22T14:04:05Z</dcterms:created>
  <dcterms:modified xsi:type="dcterms:W3CDTF">2025-04-23T21:26:39Z</dcterms:modified>
</cp:coreProperties>
</file>