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5" r:id="rId8"/>
    <p:sldId id="267" r:id="rId9"/>
    <p:sldId id="269" r:id="rId10"/>
    <p:sldId id="271" r:id="rId11"/>
    <p:sldId id="273" r:id="rId12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C24C8B-2F18-4BFD-B678-1622E39B6438}" type="datetimeFigureOut">
              <a:rPr lang="ru-RU"/>
              <a:pPr>
                <a:defRPr/>
              </a:pPr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693299-2B00-4BB7-B012-2E2F62AC5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C24C8B-2F18-4BFD-B678-1622E39B6438}" type="datetimeFigureOut">
              <a:rPr lang="ru-RU"/>
              <a:pPr>
                <a:defRPr/>
              </a:pPr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693299-2B00-4BB7-B012-2E2F62AC5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C24C8B-2F18-4BFD-B678-1622E39B6438}" type="datetimeFigureOut">
              <a:rPr lang="ru-RU"/>
              <a:pPr>
                <a:defRPr/>
              </a:pPr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693299-2B00-4BB7-B012-2E2F62AC5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C24C8B-2F18-4BFD-B678-1622E39B6438}" type="datetimeFigureOut">
              <a:rPr lang="ru-RU"/>
              <a:pPr>
                <a:defRPr/>
              </a:pPr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693299-2B00-4BB7-B012-2E2F62AC5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C24C8B-2F18-4BFD-B678-1622E39B6438}" type="datetimeFigureOut">
              <a:rPr lang="ru-RU"/>
              <a:pPr>
                <a:defRPr/>
              </a:pPr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693299-2B00-4BB7-B012-2E2F62AC5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C24C8B-2F18-4BFD-B678-1622E39B6438}" type="datetimeFigureOut">
              <a:rPr lang="ru-RU"/>
              <a:pPr>
                <a:defRPr/>
              </a:pPr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693299-2B00-4BB7-B012-2E2F62AC5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C24C8B-2F18-4BFD-B678-1622E39B6438}" type="datetimeFigureOut">
              <a:rPr lang="ru-RU"/>
              <a:pPr>
                <a:defRPr/>
              </a:pPr>
              <a:t>10.09.2025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693299-2B00-4BB7-B012-2E2F62AC5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C24C8B-2F18-4BFD-B678-1622E39B6438}" type="datetimeFigureOut">
              <a:rPr lang="ru-RU"/>
              <a:pPr>
                <a:defRPr/>
              </a:pPr>
              <a:t>10.09.2025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693299-2B00-4BB7-B012-2E2F62AC5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C24C8B-2F18-4BFD-B678-1622E39B6438}" type="datetimeFigureOut">
              <a:rPr lang="ru-RU"/>
              <a:pPr>
                <a:defRPr/>
              </a:pPr>
              <a:t>10.09.2025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693299-2B00-4BB7-B012-2E2F62AC5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C24C8B-2F18-4BFD-B678-1622E39B6438}" type="datetimeFigureOut">
              <a:rPr lang="ru-RU"/>
              <a:pPr>
                <a:defRPr/>
              </a:pPr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693299-2B00-4BB7-B012-2E2F62AC5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C24C8B-2F18-4BFD-B678-1622E39B6438}" type="datetimeFigureOut">
              <a:rPr lang="ru-RU"/>
              <a:pPr>
                <a:defRPr/>
              </a:pPr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693299-2B00-4BB7-B012-2E2F62AC5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C24C8B-2F18-4BFD-B678-1622E39B6438}" type="datetimeFigureOut">
              <a:rPr lang="ru-RU"/>
              <a:pPr>
                <a:defRPr/>
              </a:pPr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693299-2B00-4BB7-B012-2E2F62AC5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 bwMode="auto">
          <a:xfrm>
            <a:off x="0" y="1556792"/>
            <a:ext cx="8820472" cy="4569371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  <a:p>
            <a:pPr marL="0" indent="0">
              <a:buNone/>
              <a:defRPr/>
            </a:pPr>
            <a:endParaRPr lang="ru-RU"/>
          </a:p>
          <a:p>
            <a:pPr marL="0" indent="0" algn="ctr">
              <a:buNone/>
              <a:defRPr/>
            </a:pPr>
            <a:r>
              <a:rPr lang="ru-RU">
                <a:latin typeface="Times New Roman"/>
                <a:cs typeface="Times New Roman"/>
              </a:rPr>
              <a:t> </a:t>
            </a:r>
            <a:r>
              <a:rPr lang="ru-RU" sz="4000">
                <a:latin typeface="Times New Roman"/>
                <a:cs typeface="Times New Roman"/>
              </a:rPr>
              <a:t>Родительское собрание</a:t>
            </a:r>
            <a:endParaRPr/>
          </a:p>
          <a:p>
            <a:pPr marL="0" indent="0" algn="ctr">
              <a:buNone/>
              <a:defRPr/>
            </a:pPr>
            <a:r>
              <a:rPr lang="ru-RU" sz="4000">
                <a:latin typeface="Times New Roman"/>
                <a:cs typeface="Times New Roman"/>
              </a:rPr>
              <a:t> в средней группе </a:t>
            </a:r>
            <a:endParaRPr/>
          </a:p>
          <a:p>
            <a:pPr marL="0" indent="0" algn="ctr">
              <a:buNone/>
              <a:defRPr/>
            </a:pPr>
            <a:endParaRPr lang="ru-RU" sz="4000">
              <a:latin typeface="Times New Roman"/>
              <a:cs typeface="Times New Roman"/>
            </a:endParaRPr>
          </a:p>
          <a:p>
            <a:pPr marL="0" indent="0" algn="ctr">
              <a:buNone/>
              <a:defRPr/>
            </a:pPr>
            <a:r>
              <a:rPr lang="ru-RU" sz="4400" b="1" i="1">
                <a:latin typeface="Times New Roman"/>
                <a:cs typeface="Times New Roman"/>
              </a:rPr>
              <a:t>«Возрастные особенности детей 4-5 лет» </a:t>
            </a:r>
            <a:endParaRPr lang="ru-RU" sz="4400" i="1">
              <a:latin typeface="Times New Roman"/>
              <a:cs typeface="Times New Roman"/>
            </a:endParaRPr>
          </a:p>
        </p:txBody>
      </p:sp>
      <p:pic>
        <p:nvPicPr>
          <p:cNvPr id="1026" name="Picture 2" descr="C:\Users\Пользователь\Pictures\Педсовет\android-chrome-512x512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67544" y="141596"/>
            <a:ext cx="8113822" cy="22792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07504" y="548680"/>
            <a:ext cx="88569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>
                <a:latin typeface="Times New Roman"/>
                <a:cs typeface="Times New Roman"/>
              </a:rPr>
              <a:t>Для того чтобы вашему ребенку было спокойно, легко и комфортно</a:t>
            </a:r>
            <a:endParaRPr/>
          </a:p>
          <a:p>
            <a:pPr algn="ctr">
              <a:defRPr/>
            </a:pPr>
            <a:r>
              <a:rPr lang="ru-RU" sz="2000" b="1" i="1">
                <a:latin typeface="Times New Roman"/>
                <a:cs typeface="Times New Roman"/>
              </a:rPr>
              <a:t>в детском саду, нам необходимы ваша поддержка</a:t>
            </a:r>
            <a:r>
              <a:rPr lang="ru-RU" sz="2000" i="1">
                <a:latin typeface="Times New Roman"/>
                <a:cs typeface="Times New Roman"/>
              </a:rPr>
              <a:t>.</a:t>
            </a:r>
            <a:endParaRPr/>
          </a:p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 Постарайтесь выполнять несколько простых правил:</a:t>
            </a:r>
            <a:endParaRPr/>
          </a:p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 - Старайтесь не опаздывать и приводить ребенка в детский сад</a:t>
            </a:r>
            <a:endParaRPr/>
          </a:p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в одно и то же время.</a:t>
            </a:r>
            <a:endParaRPr/>
          </a:p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 В 8 ч.05 мин. у нас начинается утренняя гимнастика, длится она всего 10 минут.</a:t>
            </a:r>
            <a:endParaRPr/>
          </a:p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 - Вовремя укладывайте ребенка спать вечером.</a:t>
            </a:r>
            <a:endParaRPr/>
          </a:p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 - Выбирайте одежду для детского сада по размеру ребенка: не сковывающую движений и удобную. Завязки и застежки должны быть такими, чтобы ребенок мог самостоятельно себя обслужить. Обувь должна быть легкой, соответствовать размеру ребенка и легко застегиваться. </a:t>
            </a:r>
          </a:p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 - Проверяйте содержимое карманов одежды ребенка на наличие опасных предметов.</a:t>
            </a:r>
            <a:endParaRPr/>
          </a:p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Запрещается приносить в детский сад острые, стеклянные предметы, а также мелкие бусинки, пуговицы, жевательные резинки, таблетки.</a:t>
            </a:r>
            <a:endParaRPr/>
          </a:p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 - Не рекомендуется надевать на ребенка дорогие ювелирные украшения..</a:t>
            </a:r>
          </a:p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 - Не рекомендуется обсуждать при ребенке дома свои опасения, претензии и</a:t>
            </a:r>
            <a:endParaRPr/>
          </a:p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переживания по поводу детского сада. Но обязательно поделитесь ими с воспитателем</a:t>
            </a:r>
            <a:r>
              <a:rPr lang="ru-RU">
                <a:latin typeface="Times New Roman"/>
                <a:cs typeface="Times New Roman"/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Pictures\Педсовет\c2TjWi247m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40097" y="1988840"/>
            <a:ext cx="8735067" cy="46467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5400" b="1" i="1">
                <a:latin typeface="Times New Roman"/>
                <a:cs typeface="Times New Roman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39552" y="476672"/>
            <a:ext cx="8229600" cy="9361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/>
              <a:t/>
            </a:r>
            <a:br>
              <a:rPr lang="ru-RU" b="1"/>
            </a:br>
            <a:r>
              <a:rPr lang="ru-RU" b="1"/>
              <a:t>Возрастные особенности детей 4-5 лет</a:t>
            </a:r>
            <a:br>
              <a:rPr lang="ru-RU" b="1"/>
            </a:b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79512" y="1600201"/>
            <a:ext cx="8507288" cy="3412976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i="1"/>
              <a:t>Возраст от четырех до пяти лет — период</a:t>
            </a:r>
            <a:endParaRPr/>
          </a:p>
          <a:p>
            <a:pPr marL="0" indent="0">
              <a:buNone/>
              <a:defRPr/>
            </a:pPr>
            <a:r>
              <a:rPr lang="ru-RU" i="1"/>
              <a:t>относительного затишья. Ребенок вышел из кризиса и в целом стал спокойнее, послушнее, покладистее.</a:t>
            </a:r>
            <a:endParaRPr/>
          </a:p>
          <a:p>
            <a:pPr marL="0" indent="0">
              <a:buNone/>
              <a:defRPr/>
            </a:pPr>
            <a:r>
              <a:rPr lang="ru-RU" i="1"/>
              <a:t> Все более сильной становится потребность в друзьях, резко возрастает интерес к окружающему миру.</a:t>
            </a:r>
            <a:endParaRPr lang="ru-RU"/>
          </a:p>
        </p:txBody>
      </p:sp>
      <p:pic>
        <p:nvPicPr>
          <p:cNvPr id="4098" name="Picture 2" descr="C:\Users\Пользователь\Pictures\Педсовет\lG_DDk4RA6AuSqIdR2hxCpZz4nKidVINdvvFs2NKlJDI9OhDpbMYdMt0zy9451C-eFX0kVAu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6516216" y="4553743"/>
            <a:ext cx="1728191" cy="21602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79512" y="260648"/>
            <a:ext cx="8856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Возрастные особенности детей 4–5 лет таковы, что они больше склонны общаться с ровесниками своего пола. </a:t>
            </a:r>
            <a:endParaRPr/>
          </a:p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Девочки больше любят семейные и бытовые темы (дочки-матери, магазин). Мальчики предпочитают играть в моряков, военных, рыцарей. </a:t>
            </a:r>
            <a:endParaRPr/>
          </a:p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На этом этапе дети начинают устраивать первые </a:t>
            </a:r>
            <a:endParaRPr/>
          </a:p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соревнования, стремятся добиться успеха. </a:t>
            </a:r>
            <a:endParaRPr/>
          </a:p>
        </p:txBody>
      </p:sp>
      <p:pic>
        <p:nvPicPr>
          <p:cNvPr id="2051" name="Picture 3" descr="C:\Users\Пользователь\Pictures\Педсовет\715529_1.jpe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635896" y="3877556"/>
            <a:ext cx="4499214" cy="29804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79512" y="836712"/>
            <a:ext cx="88569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/>
          </a:p>
          <a:p>
            <a:pPr>
              <a:defRPr/>
            </a:pPr>
            <a:endParaRPr lang="ru-RU" sz="2800"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79512" y="476672"/>
            <a:ext cx="88138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Дети 4-5 лет задают взрослым самые разнообразные вопросы обо всём на свете.</a:t>
            </a:r>
            <a:endParaRPr/>
          </a:p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 Они всё время говорят, что-то обсуждают, не замолкая ни на минуту.</a:t>
            </a:r>
            <a:endParaRPr/>
          </a:p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 Поэтому детей этого возрастного периода называют «Любознательные Почемучки» 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23528" y="3154328"/>
            <a:ext cx="8136904" cy="126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Безудержность детской фантазии в 4-5 лет может порождать разнообразные страхи и кошмары. Ребенок может бояться сказочного персонажа или воображаемых чудовищ</a:t>
            </a:r>
            <a:r>
              <a:rPr lang="ru-RU" sz="2800">
                <a:latin typeface="Times New Roman"/>
                <a:cs typeface="Times New Roman"/>
              </a:rPr>
              <a:t>. </a:t>
            </a:r>
            <a:endParaRPr/>
          </a:p>
        </p:txBody>
      </p:sp>
      <p:pic>
        <p:nvPicPr>
          <p:cNvPr id="1027" name="Picture 3" descr="C:\Users\Пользователь\Pictures\Педсовет\OGgiYK5f1co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87624" y="4807526"/>
            <a:ext cx="6336703" cy="17349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539551" y="404663"/>
            <a:ext cx="8281063" cy="521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/>
                <a:cs typeface="Times New Roman"/>
              </a:rPr>
              <a:t>Что должен знать и уметь ребенок  4-5 лет</a:t>
            </a:r>
            <a:endParaRPr dirty="0"/>
          </a:p>
          <a:p>
            <a:pPr algn="ctr">
              <a:defRPr/>
            </a:pPr>
            <a:r>
              <a:rPr lang="ru-RU" sz="2400" b="1" dirty="0">
                <a:latin typeface="Times New Roman"/>
                <a:cs typeface="Times New Roman"/>
              </a:rPr>
              <a:t>Познавательное развитие:</a:t>
            </a:r>
            <a:endParaRPr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Считать в пределах 5 (количественный счет),</a:t>
            </a:r>
            <a:endParaRPr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/>
                <a:cs typeface="Times New Roman"/>
              </a:rPr>
              <a:t>Отвечать </a:t>
            </a:r>
            <a:r>
              <a:rPr lang="ru-RU" sz="2400" dirty="0">
                <a:latin typeface="Times New Roman"/>
                <a:cs typeface="Times New Roman"/>
              </a:rPr>
              <a:t>на вопрос «сколько </a:t>
            </a:r>
            <a:r>
              <a:rPr lang="ru-RU" sz="2400" dirty="0" smtClean="0">
                <a:latin typeface="Times New Roman"/>
                <a:cs typeface="Times New Roman"/>
              </a:rPr>
              <a:t>всего?», «какой по счету?»;</a:t>
            </a:r>
            <a:endParaRPr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Сравнивать 2 группы предметов, используя счет;</a:t>
            </a:r>
            <a:endParaRPr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Сравнивать 5 предметов разной длины, высоты, раскладывая их в возрастающем порядке по длине, высоте;</a:t>
            </a:r>
            <a:endParaRPr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Узнавать и называть треугольник, отличать его от круга и квадрата;</a:t>
            </a:r>
            <a:endParaRPr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Различать и называть части суток;</a:t>
            </a:r>
            <a:endParaRPr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Определять направление движения от себя (направо, налево, вперёд, назад, вверх</a:t>
            </a:r>
            <a:r>
              <a:rPr lang="ru-RU" sz="2400" dirty="0" smtClean="0">
                <a:latin typeface="Times New Roman"/>
                <a:cs typeface="Times New Roman"/>
              </a:rPr>
              <a:t>, вниз);</a:t>
            </a:r>
            <a:endParaRPr lang="ru-RU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Объяснить значение слов: вчера, сегодня, завтра.</a:t>
            </a:r>
            <a:endParaRPr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/>
                <a:cs typeface="Times New Roman"/>
              </a:rPr>
              <a:t> Знать </a:t>
            </a:r>
            <a:r>
              <a:rPr lang="ru-RU" sz="2400" dirty="0">
                <a:latin typeface="Times New Roman"/>
                <a:cs typeface="Times New Roman"/>
              </a:rPr>
              <a:t>правую и левую руку;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467544" y="474345"/>
            <a:ext cx="835292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/>
                <a:cs typeface="Times New Roman"/>
              </a:rPr>
              <a:t>Речевое развитие: </a:t>
            </a:r>
          </a:p>
          <a:p>
            <a:pPr>
              <a:defRPr/>
            </a:pPr>
            <a:r>
              <a:rPr lang="ru-RU" sz="2400" dirty="0">
                <a:latin typeface="Times New Roman"/>
                <a:cs typeface="Times New Roman"/>
              </a:rPr>
              <a:t>•</a:t>
            </a:r>
            <a:r>
              <a:rPr lang="ru-RU" sz="2400" dirty="0" smtClean="0">
                <a:latin typeface="Times New Roman"/>
                <a:cs typeface="Times New Roman"/>
              </a:rPr>
              <a:t>Использовать тысячу </a:t>
            </a:r>
            <a:r>
              <a:rPr lang="ru-RU" sz="2400" dirty="0">
                <a:latin typeface="Times New Roman"/>
                <a:cs typeface="Times New Roman"/>
              </a:rPr>
              <a:t>слов, </a:t>
            </a:r>
            <a:r>
              <a:rPr lang="ru-RU" sz="2400" dirty="0" smtClean="0">
                <a:latin typeface="Times New Roman"/>
                <a:cs typeface="Times New Roman"/>
              </a:rPr>
              <a:t>строить </a:t>
            </a:r>
            <a:r>
              <a:rPr lang="ru-RU" sz="2400" dirty="0">
                <a:latin typeface="Times New Roman"/>
                <a:cs typeface="Times New Roman"/>
              </a:rPr>
              <a:t>фразы из 5-9 слов. Ребёнка в 4-5 лет должны понимать не только родители, но и посторонние люди. </a:t>
            </a:r>
            <a:endParaRPr dirty="0"/>
          </a:p>
          <a:p>
            <a:pPr>
              <a:defRPr/>
            </a:pPr>
            <a:r>
              <a:rPr lang="ru-RU" sz="2400" dirty="0">
                <a:latin typeface="Times New Roman"/>
                <a:cs typeface="Times New Roman"/>
              </a:rPr>
              <a:t>•</a:t>
            </a:r>
            <a:r>
              <a:rPr lang="ru-RU" sz="2400" dirty="0" smtClean="0">
                <a:latin typeface="Times New Roman"/>
                <a:cs typeface="Times New Roman"/>
              </a:rPr>
              <a:t>Знать </a:t>
            </a:r>
            <a:r>
              <a:rPr lang="ru-RU" sz="2400" dirty="0">
                <a:latin typeface="Times New Roman"/>
                <a:cs typeface="Times New Roman"/>
              </a:rPr>
              <a:t>особенности строения человека, что оно отличается от животного: называть части тела (ногти — когти, руки — лапы, волосы — шерсть). </a:t>
            </a:r>
            <a:endParaRPr dirty="0"/>
          </a:p>
          <a:p>
            <a:pPr>
              <a:defRPr/>
            </a:pPr>
            <a:r>
              <a:rPr lang="ru-RU" sz="2400" dirty="0">
                <a:latin typeface="Times New Roman"/>
                <a:cs typeface="Times New Roman"/>
              </a:rPr>
              <a:t>•</a:t>
            </a:r>
            <a:r>
              <a:rPr lang="ru-RU" sz="2400" dirty="0" smtClean="0">
                <a:latin typeface="Times New Roman"/>
                <a:cs typeface="Times New Roman"/>
              </a:rPr>
              <a:t>Употреблять </a:t>
            </a:r>
            <a:r>
              <a:rPr lang="ru-RU" sz="2400" dirty="0">
                <a:latin typeface="Times New Roman"/>
                <a:cs typeface="Times New Roman"/>
              </a:rPr>
              <a:t>множественное число. </a:t>
            </a:r>
            <a:endParaRPr dirty="0"/>
          </a:p>
          <a:p>
            <a:pPr>
              <a:defRPr/>
            </a:pPr>
            <a:r>
              <a:rPr lang="ru-RU" sz="2400" dirty="0">
                <a:latin typeface="Times New Roman"/>
                <a:cs typeface="Times New Roman"/>
              </a:rPr>
              <a:t>•</a:t>
            </a:r>
            <a:r>
              <a:rPr lang="ru-RU" sz="2400" dirty="0" smtClean="0">
                <a:latin typeface="Times New Roman"/>
                <a:cs typeface="Times New Roman"/>
              </a:rPr>
              <a:t>Находить </a:t>
            </a:r>
            <a:r>
              <a:rPr lang="ru-RU" sz="2400" dirty="0">
                <a:latin typeface="Times New Roman"/>
                <a:cs typeface="Times New Roman"/>
              </a:rPr>
              <a:t>предмет по описанию. </a:t>
            </a:r>
            <a:endParaRPr dirty="0"/>
          </a:p>
          <a:p>
            <a:pPr>
              <a:defRPr/>
            </a:pPr>
            <a:r>
              <a:rPr lang="ru-RU" sz="2400" dirty="0">
                <a:latin typeface="Times New Roman"/>
                <a:cs typeface="Times New Roman"/>
              </a:rPr>
              <a:t>•</a:t>
            </a:r>
            <a:r>
              <a:rPr lang="ru-RU" sz="2400" dirty="0" smtClean="0">
                <a:latin typeface="Times New Roman"/>
                <a:cs typeface="Times New Roman"/>
              </a:rPr>
              <a:t>Понимать значение </a:t>
            </a:r>
            <a:r>
              <a:rPr lang="ru-RU" sz="2400" dirty="0">
                <a:latin typeface="Times New Roman"/>
                <a:cs typeface="Times New Roman"/>
              </a:rPr>
              <a:t>предлогов. </a:t>
            </a:r>
            <a:endParaRPr dirty="0"/>
          </a:p>
          <a:p>
            <a:pPr>
              <a:defRPr/>
            </a:pPr>
            <a:r>
              <a:rPr lang="ru-RU" sz="2400" dirty="0">
                <a:latin typeface="Times New Roman"/>
                <a:cs typeface="Times New Roman"/>
              </a:rPr>
              <a:t>•</a:t>
            </a:r>
            <a:r>
              <a:rPr lang="ru-RU" sz="2400" dirty="0" smtClean="0">
                <a:latin typeface="Times New Roman"/>
                <a:cs typeface="Times New Roman"/>
              </a:rPr>
              <a:t>Знать профессии</a:t>
            </a:r>
            <a:r>
              <a:rPr lang="ru-RU" sz="2400" dirty="0">
                <a:latin typeface="Times New Roman"/>
                <a:cs typeface="Times New Roman"/>
              </a:rPr>
              <a:t>. </a:t>
            </a:r>
            <a:endParaRPr dirty="0"/>
          </a:p>
          <a:p>
            <a:pPr>
              <a:defRPr/>
            </a:pPr>
            <a:r>
              <a:rPr lang="ru-RU" sz="2400" dirty="0">
                <a:latin typeface="Times New Roman"/>
                <a:cs typeface="Times New Roman"/>
              </a:rPr>
              <a:t>•</a:t>
            </a:r>
            <a:r>
              <a:rPr lang="ru-RU" sz="2400" dirty="0" smtClean="0">
                <a:latin typeface="Times New Roman"/>
                <a:cs typeface="Times New Roman"/>
              </a:rPr>
              <a:t>Поддерживать </a:t>
            </a:r>
            <a:r>
              <a:rPr lang="ru-RU" sz="2400" dirty="0">
                <a:latin typeface="Times New Roman"/>
                <a:cs typeface="Times New Roman"/>
              </a:rPr>
              <a:t>беседу: </a:t>
            </a:r>
            <a:r>
              <a:rPr lang="ru-RU" sz="2400" dirty="0" smtClean="0">
                <a:latin typeface="Times New Roman"/>
                <a:cs typeface="Times New Roman"/>
              </a:rPr>
              <a:t>отвечать  </a:t>
            </a:r>
            <a:r>
              <a:rPr lang="ru-RU" sz="2400" dirty="0">
                <a:latin typeface="Times New Roman"/>
                <a:cs typeface="Times New Roman"/>
              </a:rPr>
              <a:t>на вопросы, правильно их </a:t>
            </a:r>
            <a:r>
              <a:rPr lang="ru-RU" sz="2400" dirty="0" smtClean="0">
                <a:latin typeface="Times New Roman"/>
                <a:cs typeface="Times New Roman"/>
              </a:rPr>
              <a:t>задавать. </a:t>
            </a:r>
            <a:endParaRPr dirty="0"/>
          </a:p>
          <a:p>
            <a:pPr>
              <a:defRPr/>
            </a:pPr>
            <a:r>
              <a:rPr lang="ru-RU" sz="2400" dirty="0">
                <a:latin typeface="Times New Roman"/>
                <a:cs typeface="Times New Roman"/>
              </a:rPr>
              <a:t>•</a:t>
            </a:r>
            <a:r>
              <a:rPr lang="ru-RU" sz="2400" dirty="0" smtClean="0">
                <a:latin typeface="Times New Roman"/>
                <a:cs typeface="Times New Roman"/>
              </a:rPr>
              <a:t>Пересказывать </a:t>
            </a:r>
            <a:r>
              <a:rPr lang="ru-RU" sz="2400" dirty="0">
                <a:latin typeface="Times New Roman"/>
                <a:cs typeface="Times New Roman"/>
              </a:rPr>
              <a:t>содержание сказки, рассказа. </a:t>
            </a:r>
            <a:endParaRPr dirty="0"/>
          </a:p>
          <a:p>
            <a:pPr>
              <a:defRPr/>
            </a:pPr>
            <a:r>
              <a:rPr lang="ru-RU" sz="2400" dirty="0">
                <a:latin typeface="Times New Roman"/>
                <a:cs typeface="Times New Roman"/>
              </a:rPr>
              <a:t>•</a:t>
            </a:r>
            <a:r>
              <a:rPr lang="ru-RU" sz="2400" dirty="0" smtClean="0">
                <a:latin typeface="Times New Roman"/>
                <a:cs typeface="Times New Roman"/>
              </a:rPr>
              <a:t>Учить </a:t>
            </a:r>
            <a:r>
              <a:rPr lang="ru-RU" sz="2400" dirty="0">
                <a:latin typeface="Times New Roman"/>
                <a:cs typeface="Times New Roman"/>
              </a:rPr>
              <a:t>наизусть стихи, </a:t>
            </a:r>
            <a:r>
              <a:rPr lang="ru-RU" sz="2400" dirty="0" err="1">
                <a:latin typeface="Times New Roman"/>
                <a:cs typeface="Times New Roman"/>
              </a:rPr>
              <a:t>потешки</a:t>
            </a:r>
            <a:r>
              <a:rPr lang="ru-RU" sz="2400" dirty="0">
                <a:latin typeface="Times New Roman"/>
                <a:cs typeface="Times New Roman"/>
              </a:rPr>
              <a:t>. </a:t>
            </a:r>
            <a:endParaRPr dirty="0"/>
          </a:p>
          <a:p>
            <a:pPr>
              <a:defRPr/>
            </a:pPr>
            <a:r>
              <a:rPr lang="ru-RU" sz="2400" dirty="0">
                <a:latin typeface="Times New Roman"/>
                <a:cs typeface="Times New Roman"/>
              </a:rPr>
              <a:t>•</a:t>
            </a:r>
            <a:r>
              <a:rPr lang="ru-RU" sz="2400" dirty="0" smtClean="0">
                <a:latin typeface="Times New Roman"/>
                <a:cs typeface="Times New Roman"/>
              </a:rPr>
              <a:t>Называть </a:t>
            </a:r>
            <a:r>
              <a:rPr lang="ru-RU" sz="2400" dirty="0">
                <a:latin typeface="Times New Roman"/>
                <a:cs typeface="Times New Roman"/>
              </a:rPr>
              <a:t>свои имя, фамилию, сколько лет, </a:t>
            </a:r>
            <a:r>
              <a:rPr lang="ru-RU" sz="2400" dirty="0" smtClean="0">
                <a:latin typeface="Times New Roman"/>
                <a:cs typeface="Times New Roman"/>
              </a:rPr>
              <a:t>город (поселок), </a:t>
            </a:r>
            <a:r>
              <a:rPr lang="ru-RU" sz="2400" dirty="0">
                <a:latin typeface="Times New Roman"/>
                <a:cs typeface="Times New Roman"/>
              </a:rPr>
              <a:t>где живёт.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>
                <a:latin typeface="Times New Roman"/>
                <a:cs typeface="Times New Roman"/>
              </a:rPr>
              <a:t>Физическое развитие</a:t>
            </a:r>
            <a:r>
              <a:rPr lang="ru-RU" b="1" dirty="0"/>
              <a:t>: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07504" y="908720"/>
            <a:ext cx="9036496" cy="583264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2400" dirty="0">
                <a:latin typeface="Times New Roman"/>
                <a:cs typeface="Times New Roman"/>
              </a:rPr>
              <a:t>• Ходить и бегать, </a:t>
            </a:r>
            <a:r>
              <a:rPr lang="ru-RU" sz="2400" dirty="0" err="1">
                <a:latin typeface="Times New Roman"/>
                <a:cs typeface="Times New Roman"/>
              </a:rPr>
              <a:t>согласуя</a:t>
            </a:r>
            <a:r>
              <a:rPr lang="ru-RU" sz="2400" dirty="0">
                <a:latin typeface="Times New Roman"/>
                <a:cs typeface="Times New Roman"/>
              </a:rPr>
              <a:t> движения рук и ног;</a:t>
            </a:r>
            <a:endParaRPr sz="2400" dirty="0"/>
          </a:p>
          <a:p>
            <a:pPr marL="0" indent="0">
              <a:buNone/>
              <a:defRPr/>
            </a:pPr>
            <a:r>
              <a:rPr lang="ru-RU" sz="2400" dirty="0">
                <a:latin typeface="Times New Roman"/>
                <a:cs typeface="Times New Roman"/>
              </a:rPr>
              <a:t>• Прыгать на 2-х ногах на месте и с продвижением вперед, прыгать в длину </a:t>
            </a:r>
            <a:r>
              <a:rPr lang="ru-RU" sz="2400" dirty="0" smtClean="0">
                <a:latin typeface="Times New Roman"/>
                <a:cs typeface="Times New Roman"/>
              </a:rPr>
              <a:t>с</a:t>
            </a:r>
            <a:r>
              <a:rPr lang="ru-RU" sz="2400" dirty="0"/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места </a:t>
            </a:r>
            <a:r>
              <a:rPr lang="ru-RU" sz="2400" dirty="0">
                <a:latin typeface="Times New Roman"/>
                <a:cs typeface="Times New Roman"/>
              </a:rPr>
              <a:t>не менее 70 см;</a:t>
            </a:r>
            <a:endParaRPr sz="2400" dirty="0"/>
          </a:p>
          <a:p>
            <a:pPr marL="0" indent="0">
              <a:buNone/>
              <a:defRPr/>
            </a:pPr>
            <a:r>
              <a:rPr lang="ru-RU" sz="2400" dirty="0">
                <a:latin typeface="Times New Roman"/>
                <a:cs typeface="Times New Roman"/>
              </a:rPr>
              <a:t>• Брать, держать, переносить, класть, катать, бросать мяч из-за головы, от груди;</a:t>
            </a:r>
            <a:endParaRPr sz="2400" dirty="0"/>
          </a:p>
          <a:p>
            <a:pPr marL="0" indent="0">
              <a:buNone/>
              <a:defRPr/>
            </a:pPr>
            <a:r>
              <a:rPr lang="ru-RU" sz="2400" dirty="0">
                <a:latin typeface="Times New Roman"/>
                <a:cs typeface="Times New Roman"/>
              </a:rPr>
              <a:t>• Метать предметы правой и левой рукой на дальность </a:t>
            </a:r>
            <a:r>
              <a:rPr lang="ru-RU" sz="2400" dirty="0" smtClean="0">
                <a:latin typeface="Times New Roman"/>
                <a:cs typeface="Times New Roman"/>
              </a:rPr>
              <a:t>, </a:t>
            </a:r>
            <a:r>
              <a:rPr lang="ru-RU" sz="2400" dirty="0">
                <a:latin typeface="Times New Roman"/>
                <a:cs typeface="Times New Roman"/>
              </a:rPr>
              <a:t>отбивать мяч о землю (пол) не меньше 5 раз подряд;</a:t>
            </a:r>
            <a:endParaRPr sz="2400" dirty="0"/>
          </a:p>
          <a:p>
            <a:pPr marL="0" indent="0">
              <a:buNone/>
              <a:defRPr/>
            </a:pPr>
            <a:r>
              <a:rPr lang="ru-RU" sz="2400" dirty="0">
                <a:latin typeface="Times New Roman"/>
                <a:cs typeface="Times New Roman"/>
              </a:rPr>
              <a:t>• Лазать по </a:t>
            </a:r>
            <a:r>
              <a:rPr lang="ru-RU" sz="2400" dirty="0" smtClean="0">
                <a:latin typeface="Times New Roman"/>
                <a:cs typeface="Times New Roman"/>
              </a:rPr>
              <a:t>лесенке </a:t>
            </a:r>
            <a:r>
              <a:rPr lang="ru-RU" sz="2400" dirty="0">
                <a:latin typeface="Times New Roman"/>
                <a:cs typeface="Times New Roman"/>
              </a:rPr>
              <a:t>- стремянке, гимнастической стене не пропуская реек, перелезая с одного пролёта на другой;</a:t>
            </a:r>
            <a:endParaRPr sz="2400" dirty="0"/>
          </a:p>
          <a:p>
            <a:pPr marL="0" indent="0">
              <a:buNone/>
              <a:defRPr/>
            </a:pPr>
            <a:r>
              <a:rPr lang="ru-RU" sz="2400" dirty="0">
                <a:latin typeface="Times New Roman"/>
                <a:cs typeface="Times New Roman"/>
              </a:rPr>
              <a:t>• Ползать, подлезать под натянутую верёвку, перелезать через бревно, лежащее на полу;</a:t>
            </a:r>
            <a:endParaRPr sz="2400" dirty="0"/>
          </a:p>
          <a:p>
            <a:pPr marL="0" indent="0">
              <a:buNone/>
              <a:defRPr/>
            </a:pPr>
            <a:r>
              <a:rPr lang="ru-RU" sz="2400" dirty="0">
                <a:latin typeface="Times New Roman"/>
                <a:cs typeface="Times New Roman"/>
              </a:rPr>
              <a:t>• Строиться в колонну по одному, парами, в круг, шеренгу;</a:t>
            </a:r>
            <a:endParaRPr sz="2400" dirty="0"/>
          </a:p>
          <a:p>
            <a:pPr marL="0" indent="0">
              <a:buNone/>
              <a:defRPr/>
            </a:pPr>
            <a:r>
              <a:rPr lang="ru-RU" sz="2400" dirty="0">
                <a:latin typeface="Times New Roman"/>
                <a:cs typeface="Times New Roman"/>
              </a:rPr>
              <a:t>• Кататься на двухколёсном велосипеде;</a:t>
            </a:r>
            <a:endParaRPr sz="2400" dirty="0"/>
          </a:p>
          <a:p>
            <a:pPr marL="0" indent="0">
              <a:buNone/>
              <a:defRPr/>
            </a:pPr>
            <a:r>
              <a:rPr lang="ru-RU" sz="2400" dirty="0">
                <a:latin typeface="Times New Roman"/>
                <a:cs typeface="Times New Roman"/>
              </a:rPr>
              <a:t>• Ориентироваться в пространстве</a:t>
            </a:r>
            <a:r>
              <a:rPr lang="ru-RU" sz="2000" dirty="0">
                <a:latin typeface="Times New Roman"/>
                <a:cs typeface="Times New Roman"/>
              </a:rPr>
              <a:t>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79512" y="188640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/>
                <a:cs typeface="Times New Roman"/>
              </a:rPr>
              <a:t>Художественно – эстетическое развитие:</a:t>
            </a:r>
            <a:endParaRPr dirty="0"/>
          </a:p>
          <a:p>
            <a:pPr>
              <a:defRPr/>
            </a:pPr>
            <a:r>
              <a:rPr lang="ru-RU" sz="2000" dirty="0">
                <a:latin typeface="Times New Roman"/>
                <a:cs typeface="Times New Roman"/>
              </a:rPr>
              <a:t>• Правильно передавать в рисунке форму, строение предметов, расположение частей, отношение по величине;</a:t>
            </a:r>
            <a:endParaRPr dirty="0"/>
          </a:p>
          <a:p>
            <a:pPr>
              <a:defRPr/>
            </a:pPr>
            <a:r>
              <a:rPr lang="ru-RU" sz="2000" dirty="0">
                <a:latin typeface="Times New Roman"/>
                <a:cs typeface="Times New Roman"/>
              </a:rPr>
              <a:t>• Изображать в одном рисунке несколько предметов, располагая их на одной линии, на всём листе, связывать их единым содержанием;</a:t>
            </a:r>
            <a:endParaRPr dirty="0"/>
          </a:p>
          <a:p>
            <a:pPr>
              <a:defRPr/>
            </a:pPr>
            <a:r>
              <a:rPr lang="ru-RU" sz="2000" dirty="0">
                <a:latin typeface="Times New Roman"/>
                <a:cs typeface="Times New Roman"/>
              </a:rPr>
              <a:t>• Создавать узоры на полосе, квадрате, круге, </a:t>
            </a:r>
            <a:r>
              <a:rPr lang="ru-RU" sz="2000" dirty="0" err="1">
                <a:latin typeface="Times New Roman"/>
                <a:cs typeface="Times New Roman"/>
              </a:rPr>
              <a:t>розете</a:t>
            </a:r>
            <a:r>
              <a:rPr lang="ru-RU" sz="2000" dirty="0">
                <a:latin typeface="Times New Roman"/>
                <a:cs typeface="Times New Roman"/>
              </a:rPr>
              <a:t>, ритмично располагая элементы;</a:t>
            </a:r>
            <a:endParaRPr dirty="0"/>
          </a:p>
          <a:p>
            <a:pPr>
              <a:defRPr/>
            </a:pPr>
            <a:r>
              <a:rPr lang="ru-RU" sz="2000" dirty="0">
                <a:latin typeface="Times New Roman"/>
                <a:cs typeface="Times New Roman"/>
              </a:rPr>
              <a:t>• Лепить предметы, состоящие из нескольких частей;</a:t>
            </a:r>
            <a:endParaRPr dirty="0"/>
          </a:p>
          <a:p>
            <a:pPr>
              <a:defRPr/>
            </a:pPr>
            <a:r>
              <a:rPr lang="ru-RU" sz="2000" dirty="0">
                <a:latin typeface="Times New Roman"/>
                <a:cs typeface="Times New Roman"/>
              </a:rPr>
              <a:t>• Использовать приёмы оттягивания, сглаживания, вдавливания, прижимания и </a:t>
            </a:r>
            <a:r>
              <a:rPr lang="ru-RU" sz="2000" dirty="0" err="1">
                <a:latin typeface="Times New Roman"/>
                <a:cs typeface="Times New Roman"/>
              </a:rPr>
              <a:t>примазывания</a:t>
            </a:r>
            <a:r>
              <a:rPr lang="ru-RU" sz="2000" dirty="0">
                <a:latin typeface="Times New Roman"/>
                <a:cs typeface="Times New Roman"/>
              </a:rPr>
              <a:t>;</a:t>
            </a:r>
            <a:endParaRPr dirty="0"/>
          </a:p>
          <a:p>
            <a:pPr>
              <a:defRPr/>
            </a:pPr>
            <a:r>
              <a:rPr lang="ru-RU" sz="2000" dirty="0">
                <a:latin typeface="Times New Roman"/>
                <a:cs typeface="Times New Roman"/>
              </a:rPr>
              <a:t>• Владеть навыком рационального деление пластилина, использовать в работе стеку;</a:t>
            </a:r>
            <a:endParaRPr dirty="0"/>
          </a:p>
          <a:p>
            <a:pPr>
              <a:defRPr/>
            </a:pPr>
            <a:r>
              <a:rPr lang="ru-RU" sz="2000" dirty="0">
                <a:latin typeface="Times New Roman"/>
                <a:cs typeface="Times New Roman"/>
              </a:rPr>
              <a:t>• Правильно держать ножницы и действовать ими;</a:t>
            </a:r>
            <a:endParaRPr dirty="0"/>
          </a:p>
          <a:p>
            <a:pPr>
              <a:defRPr/>
            </a:pPr>
            <a:r>
              <a:rPr lang="ru-RU" sz="2000" dirty="0">
                <a:latin typeface="Times New Roman"/>
                <a:cs typeface="Times New Roman"/>
              </a:rPr>
              <a:t>• Резать по диагонали квадрат, вырезать круг из квадрата, овал - из четырёхугольника, делать косые срезы;</a:t>
            </a:r>
            <a:endParaRPr dirty="0"/>
          </a:p>
          <a:p>
            <a:pPr>
              <a:defRPr/>
            </a:pPr>
            <a:r>
              <a:rPr lang="ru-RU" sz="2000" dirty="0">
                <a:latin typeface="Times New Roman"/>
                <a:cs typeface="Times New Roman"/>
              </a:rPr>
              <a:t>• Раскладывать и наклеивать предметы, состоящие из отдельных частей;</a:t>
            </a:r>
            <a:endParaRPr dirty="0"/>
          </a:p>
          <a:p>
            <a:pPr>
              <a:defRPr/>
            </a:pPr>
            <a:r>
              <a:rPr lang="ru-RU" sz="2000" dirty="0">
                <a:latin typeface="Times New Roman"/>
                <a:cs typeface="Times New Roman"/>
              </a:rPr>
              <a:t>• Составлять узоры из растительных и геометрических форм на полосе, квадрате, круге, </a:t>
            </a:r>
            <a:r>
              <a:rPr lang="ru-RU" sz="2000" dirty="0" err="1">
                <a:latin typeface="Times New Roman"/>
                <a:cs typeface="Times New Roman"/>
              </a:rPr>
              <a:t>розете</a:t>
            </a:r>
            <a:r>
              <a:rPr lang="ru-RU" sz="2000" dirty="0">
                <a:latin typeface="Times New Roman"/>
                <a:cs typeface="Times New Roman"/>
              </a:rPr>
              <a:t>, чередовать их по цвету, форме, величине и последовательно наклеивать.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07504" y="116632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latin typeface="Times New Roman"/>
                <a:cs typeface="Times New Roman"/>
              </a:rPr>
              <a:t>Социально – коммуникативное развитие: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• Уметь договариваться с детьми, во что играть, кто кем будет в игре;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• Использовать «вежливые» слова;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• Иметь представление о работе своих родителей;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• Знать название своей Родины;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• Знать название города, деревни, где живут, улицу;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• Соблюдать элементарные правила организованного поведения в детском саду;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• Соблюдать правила поведения на улице и в транспорте;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• Знать правила дорожного движения (улицу переходят в специальных местах, переходить только на зелёный сигнал светофора);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• Соблюдать элементарные правила поведения в природе (способы безопасного взаимодействия с растениями и животными, бережного отношения к окружающей природе);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• Иметь представление о значимости труда взрослых;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• Бережно относится к тому, что сделано руками человека.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1030</Words>
  <Application>Microsoft Office PowerPoint</Application>
  <DocSecurity>0</DocSecurity>
  <PresentationFormat>Экран (4:3)</PresentationFormat>
  <Paragraphs>88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 Возрастные особенности детей 4-5 лет </vt:lpstr>
      <vt:lpstr>Слайд 3</vt:lpstr>
      <vt:lpstr>Слайд 4</vt:lpstr>
      <vt:lpstr>Слайд 5</vt:lpstr>
      <vt:lpstr>Слайд 6</vt:lpstr>
      <vt:lpstr>Физическое развитие:</vt:lpstr>
      <vt:lpstr>Слайд 8</vt:lpstr>
      <vt:lpstr>Слайд 9</vt:lpstr>
      <vt:lpstr>Слайд 10</vt:lpstr>
      <vt:lpstr>Спасибо за внимание!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 Windows</dc:creator>
  <cp:keywords/>
  <dc:description/>
  <cp:lastModifiedBy>user</cp:lastModifiedBy>
  <cp:revision>21</cp:revision>
  <dcterms:created xsi:type="dcterms:W3CDTF">2024-11-04T07:49:39Z</dcterms:created>
  <dcterms:modified xsi:type="dcterms:W3CDTF">2025-09-10T19:13:41Z</dcterms:modified>
  <cp:category/>
  <dc:identifier/>
  <cp:contentStatus/>
  <dc:language/>
  <cp:version/>
</cp:coreProperties>
</file>