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1" r:id="rId6"/>
    <p:sldId id="261" r:id="rId7"/>
    <p:sldId id="262" r:id="rId8"/>
    <p:sldId id="278" r:id="rId9"/>
    <p:sldId id="279" r:id="rId10"/>
    <p:sldId id="265" r:id="rId11"/>
    <p:sldId id="276" r:id="rId12"/>
    <p:sldId id="268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4" autoAdjust="0"/>
    <p:restoredTop sz="99097" autoAdjust="0"/>
  </p:normalViewPr>
  <p:slideViewPr>
    <p:cSldViewPr>
      <p:cViewPr varScale="1">
        <p:scale>
          <a:sx n="74" d="100"/>
          <a:sy n="74" d="100"/>
        </p:scale>
        <p:origin x="16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AC693A-3831-4C21-AA0A-637D5D8D4952}" type="doc">
      <dgm:prSet loTypeId="urn:microsoft.com/office/officeart/2005/8/layout/process1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DF7E473-5C50-443B-8039-D68B4872F977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Желание</a:t>
          </a:r>
          <a:r>
            <a:rPr lang="ru-RU" sz="1400" baseline="0" dirty="0" smtClean="0">
              <a:latin typeface="Times New Roman" pitchFamily="18" charset="0"/>
              <a:cs typeface="Times New Roman" pitchFamily="18" charset="0"/>
            </a:rPr>
            <a:t> сменить вид деятельности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36EDC98-71A1-49BD-A803-0547544C7490}" type="parTrans" cxnId="{D3D7AD5F-339A-4CEF-AA5C-4362127590DF}">
      <dgm:prSet/>
      <dgm:spPr/>
      <dgm:t>
        <a:bodyPr/>
        <a:lstStyle/>
        <a:p>
          <a:endParaRPr lang="ru-RU"/>
        </a:p>
      </dgm:t>
    </dgm:pt>
    <dgm:pt modelId="{1A194867-A28F-45A2-8E87-C54638B975AC}" type="sibTrans" cxnId="{D3D7AD5F-339A-4CEF-AA5C-4362127590DF}">
      <dgm:prSet/>
      <dgm:spPr/>
      <dgm:t>
        <a:bodyPr/>
        <a:lstStyle/>
        <a:p>
          <a:endParaRPr lang="ru-RU"/>
        </a:p>
      </dgm:t>
    </dgm:pt>
    <dgm:pt modelId="{556B0F87-1183-4C00-B62E-30481DD988E2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Долгий поиск места хранения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567779D-7299-42E2-8027-B2BD30701ACA}" type="parTrans" cxnId="{BAF93038-1FB6-4731-928A-6A85DF1E4793}">
      <dgm:prSet/>
      <dgm:spPr/>
      <dgm:t>
        <a:bodyPr/>
        <a:lstStyle/>
        <a:p>
          <a:endParaRPr lang="ru-RU"/>
        </a:p>
      </dgm:t>
    </dgm:pt>
    <dgm:pt modelId="{5B680C3A-48D7-486F-9FB3-E80A87466BFB}" type="sibTrans" cxnId="{BAF93038-1FB6-4731-928A-6A85DF1E4793}">
      <dgm:prSet/>
      <dgm:spPr/>
      <dgm:t>
        <a:bodyPr/>
        <a:lstStyle/>
        <a:p>
          <a:endParaRPr lang="ru-RU"/>
        </a:p>
      </dgm:t>
    </dgm:pt>
    <dgm:pt modelId="{E41B0D48-0E9E-43B9-8C27-F13EEF749BBA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Возвращает игру не  на её место хранения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E4BE09C-2703-4E18-94C3-0CE691F2E6E0}" type="parTrans" cxnId="{E80C1517-CFB5-45D9-93F8-35A37BC730A0}">
      <dgm:prSet/>
      <dgm:spPr/>
      <dgm:t>
        <a:bodyPr/>
        <a:lstStyle/>
        <a:p>
          <a:endParaRPr lang="ru-RU"/>
        </a:p>
      </dgm:t>
    </dgm:pt>
    <dgm:pt modelId="{F9E0402A-E53C-4A41-9B66-299CD3253C6D}" type="sibTrans" cxnId="{E80C1517-CFB5-45D9-93F8-35A37BC730A0}">
      <dgm:prSet/>
      <dgm:spPr/>
      <dgm:t>
        <a:bodyPr/>
        <a:lstStyle/>
        <a:p>
          <a:endParaRPr lang="ru-RU"/>
        </a:p>
      </dgm:t>
    </dgm:pt>
    <dgm:pt modelId="{2C946F67-6E53-4DAF-9AE6-F36589C6924A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Получает сигнал о возврате игры на место её хранения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1F2E7F5-6BB2-4A78-B9C7-04F6BBEE43D5}" type="parTrans" cxnId="{48F36425-9FAE-4236-B7CD-554F8E301ADB}">
      <dgm:prSet/>
      <dgm:spPr/>
      <dgm:t>
        <a:bodyPr/>
        <a:lstStyle/>
        <a:p>
          <a:endParaRPr lang="ru-RU"/>
        </a:p>
      </dgm:t>
    </dgm:pt>
    <dgm:pt modelId="{36D9DF5D-CD91-4436-A007-F61E7BD9EEF3}" type="sibTrans" cxnId="{48F36425-9FAE-4236-B7CD-554F8E301ADB}">
      <dgm:prSet/>
      <dgm:spPr/>
      <dgm:t>
        <a:bodyPr/>
        <a:lstStyle/>
        <a:p>
          <a:endParaRPr lang="ru-RU"/>
        </a:p>
      </dgm:t>
    </dgm:pt>
    <dgm:pt modelId="{98B43258-618D-44B0-8F4E-28219EC16C45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Ребёнок берёт игру, ищет место хранения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D6A75A-4192-4113-8063-00F2E690ED51}" type="parTrans" cxnId="{325E5486-6388-45A6-9E43-4CF114175EE6}">
      <dgm:prSet/>
      <dgm:spPr/>
      <dgm:t>
        <a:bodyPr/>
        <a:lstStyle/>
        <a:p>
          <a:endParaRPr lang="ru-RU"/>
        </a:p>
      </dgm:t>
    </dgm:pt>
    <dgm:pt modelId="{E3253D1E-9D4A-431D-8CE0-D1BB141E6839}" type="sibTrans" cxnId="{325E5486-6388-45A6-9E43-4CF114175EE6}">
      <dgm:prSet/>
      <dgm:spPr/>
      <dgm:t>
        <a:bodyPr/>
        <a:lstStyle/>
        <a:p>
          <a:endParaRPr lang="ru-RU"/>
        </a:p>
      </dgm:t>
    </dgm:pt>
    <dgm:pt modelId="{F132A2E0-77C3-4B4D-8409-8D7FBD20BF83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Убирает игру на место её хранения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FDA1BC-E2FA-4F8A-9334-F89A4E74D0F7}" type="parTrans" cxnId="{1DE650E9-E9CA-40C4-8E63-B9AF7DA117C4}">
      <dgm:prSet/>
      <dgm:spPr/>
      <dgm:t>
        <a:bodyPr/>
        <a:lstStyle/>
        <a:p>
          <a:endParaRPr lang="ru-RU"/>
        </a:p>
      </dgm:t>
    </dgm:pt>
    <dgm:pt modelId="{0F683370-31F2-4A41-B53B-3FCD64EC5F12}" type="sibTrans" cxnId="{1DE650E9-E9CA-40C4-8E63-B9AF7DA117C4}">
      <dgm:prSet/>
      <dgm:spPr/>
      <dgm:t>
        <a:bodyPr/>
        <a:lstStyle/>
        <a:p>
          <a:endParaRPr lang="ru-RU"/>
        </a:p>
      </dgm:t>
    </dgm:pt>
    <dgm:pt modelId="{330964D2-9716-4644-80D0-599CBF9F22CC}" type="pres">
      <dgm:prSet presAssocID="{FDAC693A-3831-4C21-AA0A-637D5D8D49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697BC8-CFF4-4421-BFF1-5ED8826D537D}" type="pres">
      <dgm:prSet presAssocID="{DDF7E473-5C50-443B-8039-D68B4872F977}" presName="node" presStyleLbl="node1" presStyleIdx="0" presStyleCnt="6" custScaleX="95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1E0D2-D2EC-4782-B96F-D59D5B027B7D}" type="pres">
      <dgm:prSet presAssocID="{1A194867-A28F-45A2-8E87-C54638B975AC}" presName="sibTrans" presStyleLbl="sibTrans2D1" presStyleIdx="0" presStyleCnt="5"/>
      <dgm:spPr/>
      <dgm:t>
        <a:bodyPr/>
        <a:lstStyle/>
        <a:p>
          <a:endParaRPr lang="ru-RU"/>
        </a:p>
      </dgm:t>
    </dgm:pt>
    <dgm:pt modelId="{75408CCE-2DAE-4974-87A5-8A13354873F8}" type="pres">
      <dgm:prSet presAssocID="{1A194867-A28F-45A2-8E87-C54638B975AC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AF30EEBE-26F1-4BC3-9F83-75187C5106D3}" type="pres">
      <dgm:prSet presAssocID="{98B43258-618D-44B0-8F4E-28219EC16C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99E57-C8B1-4D30-A5F3-CED86386903E}" type="pres">
      <dgm:prSet presAssocID="{E3253D1E-9D4A-431D-8CE0-D1BB141E6839}" presName="sibTrans" presStyleLbl="sibTrans2D1" presStyleIdx="1" presStyleCnt="5"/>
      <dgm:spPr/>
      <dgm:t>
        <a:bodyPr/>
        <a:lstStyle/>
        <a:p>
          <a:endParaRPr lang="ru-RU"/>
        </a:p>
      </dgm:t>
    </dgm:pt>
    <dgm:pt modelId="{E1185CF1-A921-44C0-BEAB-218B32D5D7C6}" type="pres">
      <dgm:prSet presAssocID="{E3253D1E-9D4A-431D-8CE0-D1BB141E6839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5DA4B0E-CBE2-4138-BD06-DA90B20A2FC7}" type="pres">
      <dgm:prSet presAssocID="{556B0F87-1183-4C00-B62E-30481DD988E2}" presName="node" presStyleLbl="node1" presStyleIdx="2" presStyleCnt="6" custScaleX="96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2EF2A-D106-40CD-8AC6-DA604B7CABFA}" type="pres">
      <dgm:prSet presAssocID="{5B680C3A-48D7-486F-9FB3-E80A87466BFB}" presName="sibTrans" presStyleLbl="sibTrans2D1" presStyleIdx="2" presStyleCnt="5"/>
      <dgm:spPr/>
      <dgm:t>
        <a:bodyPr/>
        <a:lstStyle/>
        <a:p>
          <a:endParaRPr lang="ru-RU"/>
        </a:p>
      </dgm:t>
    </dgm:pt>
    <dgm:pt modelId="{798EE08E-B5E0-411E-B442-BF3D518590B3}" type="pres">
      <dgm:prSet presAssocID="{5B680C3A-48D7-486F-9FB3-E80A87466BFB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8C61827-91C4-4596-B77C-0BA24AB467D1}" type="pres">
      <dgm:prSet presAssocID="{E41B0D48-0E9E-43B9-8C27-F13EEF749BBA}" presName="node" presStyleLbl="node1" presStyleIdx="3" presStyleCnt="6" custScaleX="95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18184-A9EF-4FE2-A05F-9B2E575F21BE}" type="pres">
      <dgm:prSet presAssocID="{F9E0402A-E53C-4A41-9B66-299CD3253C6D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EF46AC5-7F14-4D39-99AC-45C410615CB1}" type="pres">
      <dgm:prSet presAssocID="{F9E0402A-E53C-4A41-9B66-299CD3253C6D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DDB75412-DFE7-4480-9945-7BFC160C6661}" type="pres">
      <dgm:prSet presAssocID="{2C946F67-6E53-4DAF-9AE6-F36589C6924A}" presName="node" presStyleLbl="node1" presStyleIdx="4" presStyleCnt="6" custScaleX="103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49D1A-08E5-4367-B4D6-4D790DF3F77F}" type="pres">
      <dgm:prSet presAssocID="{36D9DF5D-CD91-4436-A007-F61E7BD9EEF3}" presName="sibTrans" presStyleLbl="sibTrans2D1" presStyleIdx="4" presStyleCnt="5"/>
      <dgm:spPr/>
      <dgm:t>
        <a:bodyPr/>
        <a:lstStyle/>
        <a:p>
          <a:endParaRPr lang="ru-RU"/>
        </a:p>
      </dgm:t>
    </dgm:pt>
    <dgm:pt modelId="{43BBD2D3-4CA2-4FB7-8330-C24B749616EE}" type="pres">
      <dgm:prSet presAssocID="{36D9DF5D-CD91-4436-A007-F61E7BD9EEF3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164FBCF1-0827-49A5-BF92-FDB13A815567}" type="pres">
      <dgm:prSet presAssocID="{F132A2E0-77C3-4B4D-8409-8D7FBD20BF83}" presName="node" presStyleLbl="node1" presStyleIdx="5" presStyleCnt="6" custScaleX="93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130680-5634-4B18-87ED-D043B589F792}" type="presOf" srcId="{1A194867-A28F-45A2-8E87-C54638B975AC}" destId="{3BC1E0D2-D2EC-4782-B96F-D59D5B027B7D}" srcOrd="0" destOrd="0" presId="urn:microsoft.com/office/officeart/2005/8/layout/process1"/>
    <dgm:cxn modelId="{A41AF257-0B33-4EA6-864F-1DA5CA141081}" type="presOf" srcId="{F9E0402A-E53C-4A41-9B66-299CD3253C6D}" destId="{AEF46AC5-7F14-4D39-99AC-45C410615CB1}" srcOrd="1" destOrd="0" presId="urn:microsoft.com/office/officeart/2005/8/layout/process1"/>
    <dgm:cxn modelId="{E80C1517-CFB5-45D9-93F8-35A37BC730A0}" srcId="{FDAC693A-3831-4C21-AA0A-637D5D8D4952}" destId="{E41B0D48-0E9E-43B9-8C27-F13EEF749BBA}" srcOrd="3" destOrd="0" parTransId="{CE4BE09C-2703-4E18-94C3-0CE691F2E6E0}" sibTransId="{F9E0402A-E53C-4A41-9B66-299CD3253C6D}"/>
    <dgm:cxn modelId="{1DE650E9-E9CA-40C4-8E63-B9AF7DA117C4}" srcId="{FDAC693A-3831-4C21-AA0A-637D5D8D4952}" destId="{F132A2E0-77C3-4B4D-8409-8D7FBD20BF83}" srcOrd="5" destOrd="0" parTransId="{F4FDA1BC-E2FA-4F8A-9334-F89A4E74D0F7}" sibTransId="{0F683370-31F2-4A41-B53B-3FCD64EC5F12}"/>
    <dgm:cxn modelId="{3FA9AD6C-74B6-42F6-AA4D-A151C2AD864B}" type="presOf" srcId="{F132A2E0-77C3-4B4D-8409-8D7FBD20BF83}" destId="{164FBCF1-0827-49A5-BF92-FDB13A815567}" srcOrd="0" destOrd="0" presId="urn:microsoft.com/office/officeart/2005/8/layout/process1"/>
    <dgm:cxn modelId="{99F13A9D-1E91-4B2A-A1C4-5A3F86168294}" type="presOf" srcId="{2C946F67-6E53-4DAF-9AE6-F36589C6924A}" destId="{DDB75412-DFE7-4480-9945-7BFC160C6661}" srcOrd="0" destOrd="0" presId="urn:microsoft.com/office/officeart/2005/8/layout/process1"/>
    <dgm:cxn modelId="{BAF93038-1FB6-4731-928A-6A85DF1E4793}" srcId="{FDAC693A-3831-4C21-AA0A-637D5D8D4952}" destId="{556B0F87-1183-4C00-B62E-30481DD988E2}" srcOrd="2" destOrd="0" parTransId="{C567779D-7299-42E2-8027-B2BD30701ACA}" sibTransId="{5B680C3A-48D7-486F-9FB3-E80A87466BFB}"/>
    <dgm:cxn modelId="{48F36425-9FAE-4236-B7CD-554F8E301ADB}" srcId="{FDAC693A-3831-4C21-AA0A-637D5D8D4952}" destId="{2C946F67-6E53-4DAF-9AE6-F36589C6924A}" srcOrd="4" destOrd="0" parTransId="{11F2E7F5-6BB2-4A78-B9C7-04F6BBEE43D5}" sibTransId="{36D9DF5D-CD91-4436-A007-F61E7BD9EEF3}"/>
    <dgm:cxn modelId="{42F27AD9-00DA-47F8-AAFA-4C682A9A5A05}" type="presOf" srcId="{98B43258-618D-44B0-8F4E-28219EC16C45}" destId="{AF30EEBE-26F1-4BC3-9F83-75187C5106D3}" srcOrd="0" destOrd="0" presId="urn:microsoft.com/office/officeart/2005/8/layout/process1"/>
    <dgm:cxn modelId="{C5527169-0FB9-43CB-9F1C-F189FB5CECA2}" type="presOf" srcId="{F9E0402A-E53C-4A41-9B66-299CD3253C6D}" destId="{B3818184-A9EF-4FE2-A05F-9B2E575F21BE}" srcOrd="0" destOrd="0" presId="urn:microsoft.com/office/officeart/2005/8/layout/process1"/>
    <dgm:cxn modelId="{AA4963F1-F0DC-42DA-B159-300C4E2513CE}" type="presOf" srcId="{E3253D1E-9D4A-431D-8CE0-D1BB141E6839}" destId="{63099E57-C8B1-4D30-A5F3-CED86386903E}" srcOrd="0" destOrd="0" presId="urn:microsoft.com/office/officeart/2005/8/layout/process1"/>
    <dgm:cxn modelId="{CC16A6F4-553F-4454-BE61-7FA1EFE6322F}" type="presOf" srcId="{DDF7E473-5C50-443B-8039-D68B4872F977}" destId="{9C697BC8-CFF4-4421-BFF1-5ED8826D537D}" srcOrd="0" destOrd="0" presId="urn:microsoft.com/office/officeart/2005/8/layout/process1"/>
    <dgm:cxn modelId="{4965FA89-C875-4811-9C5A-5F8673AC4288}" type="presOf" srcId="{FDAC693A-3831-4C21-AA0A-637D5D8D4952}" destId="{330964D2-9716-4644-80D0-599CBF9F22CC}" srcOrd="0" destOrd="0" presId="urn:microsoft.com/office/officeart/2005/8/layout/process1"/>
    <dgm:cxn modelId="{325E5486-6388-45A6-9E43-4CF114175EE6}" srcId="{FDAC693A-3831-4C21-AA0A-637D5D8D4952}" destId="{98B43258-618D-44B0-8F4E-28219EC16C45}" srcOrd="1" destOrd="0" parTransId="{CDD6A75A-4192-4113-8063-00F2E690ED51}" sibTransId="{E3253D1E-9D4A-431D-8CE0-D1BB141E6839}"/>
    <dgm:cxn modelId="{14408227-026D-49BF-A8D0-4636C1526B15}" type="presOf" srcId="{5B680C3A-48D7-486F-9FB3-E80A87466BFB}" destId="{798EE08E-B5E0-411E-B442-BF3D518590B3}" srcOrd="1" destOrd="0" presId="urn:microsoft.com/office/officeart/2005/8/layout/process1"/>
    <dgm:cxn modelId="{5EA1D5BE-C54D-4B31-B743-74B243978EDE}" type="presOf" srcId="{E41B0D48-0E9E-43B9-8C27-F13EEF749BBA}" destId="{08C61827-91C4-4596-B77C-0BA24AB467D1}" srcOrd="0" destOrd="0" presId="urn:microsoft.com/office/officeart/2005/8/layout/process1"/>
    <dgm:cxn modelId="{C20ED0F5-99CB-4365-A854-17D9FE50D7AE}" type="presOf" srcId="{1A194867-A28F-45A2-8E87-C54638B975AC}" destId="{75408CCE-2DAE-4974-87A5-8A13354873F8}" srcOrd="1" destOrd="0" presId="urn:microsoft.com/office/officeart/2005/8/layout/process1"/>
    <dgm:cxn modelId="{A7696A5D-090C-4C3B-A1BC-C1C85BAC825B}" type="presOf" srcId="{E3253D1E-9D4A-431D-8CE0-D1BB141E6839}" destId="{E1185CF1-A921-44C0-BEAB-218B32D5D7C6}" srcOrd="1" destOrd="0" presId="urn:microsoft.com/office/officeart/2005/8/layout/process1"/>
    <dgm:cxn modelId="{D3D7AD5F-339A-4CEF-AA5C-4362127590DF}" srcId="{FDAC693A-3831-4C21-AA0A-637D5D8D4952}" destId="{DDF7E473-5C50-443B-8039-D68B4872F977}" srcOrd="0" destOrd="0" parTransId="{536EDC98-71A1-49BD-A803-0547544C7490}" sibTransId="{1A194867-A28F-45A2-8E87-C54638B975AC}"/>
    <dgm:cxn modelId="{AC2C9124-9167-48E6-A29F-6ED5D0579C4D}" type="presOf" srcId="{36D9DF5D-CD91-4436-A007-F61E7BD9EEF3}" destId="{3FB49D1A-08E5-4367-B4D6-4D790DF3F77F}" srcOrd="0" destOrd="0" presId="urn:microsoft.com/office/officeart/2005/8/layout/process1"/>
    <dgm:cxn modelId="{784497F9-C507-424F-AAC6-050043562C56}" type="presOf" srcId="{36D9DF5D-CD91-4436-A007-F61E7BD9EEF3}" destId="{43BBD2D3-4CA2-4FB7-8330-C24B749616EE}" srcOrd="1" destOrd="0" presId="urn:microsoft.com/office/officeart/2005/8/layout/process1"/>
    <dgm:cxn modelId="{A653351C-C0A5-4226-BD3E-30AA1E695BEE}" type="presOf" srcId="{5B680C3A-48D7-486F-9FB3-E80A87466BFB}" destId="{71C2EF2A-D106-40CD-8AC6-DA604B7CABFA}" srcOrd="0" destOrd="0" presId="urn:microsoft.com/office/officeart/2005/8/layout/process1"/>
    <dgm:cxn modelId="{2BD3A4EA-2FB6-4560-B7CB-D5C14053E22F}" type="presOf" srcId="{556B0F87-1183-4C00-B62E-30481DD988E2}" destId="{75DA4B0E-CBE2-4138-BD06-DA90B20A2FC7}" srcOrd="0" destOrd="0" presId="urn:microsoft.com/office/officeart/2005/8/layout/process1"/>
    <dgm:cxn modelId="{40D1D834-C35C-4ED4-9DA4-23116BA5D4DF}" type="presParOf" srcId="{330964D2-9716-4644-80D0-599CBF9F22CC}" destId="{9C697BC8-CFF4-4421-BFF1-5ED8826D537D}" srcOrd="0" destOrd="0" presId="urn:microsoft.com/office/officeart/2005/8/layout/process1"/>
    <dgm:cxn modelId="{572323B7-698C-41CA-B8BB-70EBED459D15}" type="presParOf" srcId="{330964D2-9716-4644-80D0-599CBF9F22CC}" destId="{3BC1E0D2-D2EC-4782-B96F-D59D5B027B7D}" srcOrd="1" destOrd="0" presId="urn:microsoft.com/office/officeart/2005/8/layout/process1"/>
    <dgm:cxn modelId="{DEF1FFD9-808C-44B3-A16F-924E23660E0F}" type="presParOf" srcId="{3BC1E0D2-D2EC-4782-B96F-D59D5B027B7D}" destId="{75408CCE-2DAE-4974-87A5-8A13354873F8}" srcOrd="0" destOrd="0" presId="urn:microsoft.com/office/officeart/2005/8/layout/process1"/>
    <dgm:cxn modelId="{B1345B02-A675-4F0E-B023-4768E5C40033}" type="presParOf" srcId="{330964D2-9716-4644-80D0-599CBF9F22CC}" destId="{AF30EEBE-26F1-4BC3-9F83-75187C5106D3}" srcOrd="2" destOrd="0" presId="urn:microsoft.com/office/officeart/2005/8/layout/process1"/>
    <dgm:cxn modelId="{BB1CC2EE-82B8-4EB0-9E10-93F089027E14}" type="presParOf" srcId="{330964D2-9716-4644-80D0-599CBF9F22CC}" destId="{63099E57-C8B1-4D30-A5F3-CED86386903E}" srcOrd="3" destOrd="0" presId="urn:microsoft.com/office/officeart/2005/8/layout/process1"/>
    <dgm:cxn modelId="{B913FF4D-37EC-42D4-8043-CEEEF60B69D7}" type="presParOf" srcId="{63099E57-C8B1-4D30-A5F3-CED86386903E}" destId="{E1185CF1-A921-44C0-BEAB-218B32D5D7C6}" srcOrd="0" destOrd="0" presId="urn:microsoft.com/office/officeart/2005/8/layout/process1"/>
    <dgm:cxn modelId="{88FEBFD7-14A1-490D-85EB-B5F6DDDC42A7}" type="presParOf" srcId="{330964D2-9716-4644-80D0-599CBF9F22CC}" destId="{75DA4B0E-CBE2-4138-BD06-DA90B20A2FC7}" srcOrd="4" destOrd="0" presId="urn:microsoft.com/office/officeart/2005/8/layout/process1"/>
    <dgm:cxn modelId="{AFD83A7A-BFA2-4B73-97D5-189BBA5420C2}" type="presParOf" srcId="{330964D2-9716-4644-80D0-599CBF9F22CC}" destId="{71C2EF2A-D106-40CD-8AC6-DA604B7CABFA}" srcOrd="5" destOrd="0" presId="urn:microsoft.com/office/officeart/2005/8/layout/process1"/>
    <dgm:cxn modelId="{08EDBB49-427D-4033-AEE7-B64E8D3ECDA2}" type="presParOf" srcId="{71C2EF2A-D106-40CD-8AC6-DA604B7CABFA}" destId="{798EE08E-B5E0-411E-B442-BF3D518590B3}" srcOrd="0" destOrd="0" presId="urn:microsoft.com/office/officeart/2005/8/layout/process1"/>
    <dgm:cxn modelId="{DD1C26D9-4496-4A4B-BACB-74D5B1B53317}" type="presParOf" srcId="{330964D2-9716-4644-80D0-599CBF9F22CC}" destId="{08C61827-91C4-4596-B77C-0BA24AB467D1}" srcOrd="6" destOrd="0" presId="urn:microsoft.com/office/officeart/2005/8/layout/process1"/>
    <dgm:cxn modelId="{DC6D2BB9-C6FA-41FC-B6C1-A574365DECB1}" type="presParOf" srcId="{330964D2-9716-4644-80D0-599CBF9F22CC}" destId="{B3818184-A9EF-4FE2-A05F-9B2E575F21BE}" srcOrd="7" destOrd="0" presId="urn:microsoft.com/office/officeart/2005/8/layout/process1"/>
    <dgm:cxn modelId="{57316FFC-40EB-42B9-98EB-22FC0C149B47}" type="presParOf" srcId="{B3818184-A9EF-4FE2-A05F-9B2E575F21BE}" destId="{AEF46AC5-7F14-4D39-99AC-45C410615CB1}" srcOrd="0" destOrd="0" presId="urn:microsoft.com/office/officeart/2005/8/layout/process1"/>
    <dgm:cxn modelId="{3511108F-A365-4ED3-8123-9B379E4FB37F}" type="presParOf" srcId="{330964D2-9716-4644-80D0-599CBF9F22CC}" destId="{DDB75412-DFE7-4480-9945-7BFC160C6661}" srcOrd="8" destOrd="0" presId="urn:microsoft.com/office/officeart/2005/8/layout/process1"/>
    <dgm:cxn modelId="{2CAA38DC-F5F9-426D-A26E-CF488BCA0E52}" type="presParOf" srcId="{330964D2-9716-4644-80D0-599CBF9F22CC}" destId="{3FB49D1A-08E5-4367-B4D6-4D790DF3F77F}" srcOrd="9" destOrd="0" presId="urn:microsoft.com/office/officeart/2005/8/layout/process1"/>
    <dgm:cxn modelId="{5132D404-7BD0-4F56-ACC3-6BD7B4168337}" type="presParOf" srcId="{3FB49D1A-08E5-4367-B4D6-4D790DF3F77F}" destId="{43BBD2D3-4CA2-4FB7-8330-C24B749616EE}" srcOrd="0" destOrd="0" presId="urn:microsoft.com/office/officeart/2005/8/layout/process1"/>
    <dgm:cxn modelId="{F58BBB20-93D5-4C5D-8BD9-1D7E8F6DD0EF}" type="presParOf" srcId="{330964D2-9716-4644-80D0-599CBF9F22CC}" destId="{164FBCF1-0827-49A5-BF92-FDB13A815567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AC693A-3831-4C21-AA0A-637D5D8D4952}" type="doc">
      <dgm:prSet loTypeId="urn:microsoft.com/office/officeart/2005/8/layout/process1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DF7E473-5C50-443B-8039-D68B4872F977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Желание</a:t>
          </a:r>
          <a:r>
            <a:rPr lang="ru-RU" sz="1400" baseline="0" dirty="0" smtClean="0">
              <a:latin typeface="Times New Roman" pitchFamily="18" charset="0"/>
              <a:cs typeface="Times New Roman" pitchFamily="18" charset="0"/>
            </a:rPr>
            <a:t> сменить вид деятельности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36EDC98-71A1-49BD-A803-0547544C7490}" type="parTrans" cxnId="{D3D7AD5F-339A-4CEF-AA5C-4362127590DF}">
      <dgm:prSet/>
      <dgm:spPr/>
      <dgm:t>
        <a:bodyPr/>
        <a:lstStyle/>
        <a:p>
          <a:endParaRPr lang="ru-RU"/>
        </a:p>
      </dgm:t>
    </dgm:pt>
    <dgm:pt modelId="{1A194867-A28F-45A2-8E87-C54638B975AC}" type="sibTrans" cxnId="{D3D7AD5F-339A-4CEF-AA5C-4362127590DF}">
      <dgm:prSet/>
      <dgm:spPr/>
      <dgm:t>
        <a:bodyPr/>
        <a:lstStyle/>
        <a:p>
          <a:endParaRPr lang="ru-RU"/>
        </a:p>
      </dgm:t>
    </dgm:pt>
    <dgm:pt modelId="{556B0F87-1183-4C00-B62E-30481DD988E2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Ребёнок берёт игру, материал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567779D-7299-42E2-8027-B2BD30701ACA}" type="parTrans" cxnId="{BAF93038-1FB6-4731-928A-6A85DF1E4793}">
      <dgm:prSet/>
      <dgm:spPr/>
      <dgm:t>
        <a:bodyPr/>
        <a:lstStyle/>
        <a:p>
          <a:endParaRPr lang="ru-RU"/>
        </a:p>
      </dgm:t>
    </dgm:pt>
    <dgm:pt modelId="{5B680C3A-48D7-486F-9FB3-E80A87466BFB}" type="sibTrans" cxnId="{BAF93038-1FB6-4731-928A-6A85DF1E4793}">
      <dgm:prSet/>
      <dgm:spPr/>
      <dgm:t>
        <a:bodyPr/>
        <a:lstStyle/>
        <a:p>
          <a:endParaRPr lang="ru-RU"/>
        </a:p>
      </dgm:t>
    </dgm:pt>
    <dgm:pt modelId="{E41B0D48-0E9E-43B9-8C27-F13EEF749BBA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Возвращает материал на место хранения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E4BE09C-2703-4E18-94C3-0CE691F2E6E0}" type="parTrans" cxnId="{E80C1517-CFB5-45D9-93F8-35A37BC730A0}">
      <dgm:prSet/>
      <dgm:spPr/>
      <dgm:t>
        <a:bodyPr/>
        <a:lstStyle/>
        <a:p>
          <a:endParaRPr lang="ru-RU"/>
        </a:p>
      </dgm:t>
    </dgm:pt>
    <dgm:pt modelId="{F9E0402A-E53C-4A41-9B66-299CD3253C6D}" type="sibTrans" cxnId="{E80C1517-CFB5-45D9-93F8-35A37BC730A0}">
      <dgm:prSet/>
      <dgm:spPr/>
      <dgm:t>
        <a:bodyPr/>
        <a:lstStyle/>
        <a:p>
          <a:endParaRPr lang="ru-RU"/>
        </a:p>
      </dgm:t>
    </dgm:pt>
    <dgm:pt modelId="{330964D2-9716-4644-80D0-599CBF9F22CC}" type="pres">
      <dgm:prSet presAssocID="{FDAC693A-3831-4C21-AA0A-637D5D8D49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697BC8-CFF4-4421-BFF1-5ED8826D537D}" type="pres">
      <dgm:prSet presAssocID="{DDF7E473-5C50-443B-8039-D68B4872F97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1E0D2-D2EC-4782-B96F-D59D5B027B7D}" type="pres">
      <dgm:prSet presAssocID="{1A194867-A28F-45A2-8E87-C54638B975A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5408CCE-2DAE-4974-87A5-8A13354873F8}" type="pres">
      <dgm:prSet presAssocID="{1A194867-A28F-45A2-8E87-C54638B975A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75DA4B0E-CBE2-4138-BD06-DA90B20A2FC7}" type="pres">
      <dgm:prSet presAssocID="{556B0F87-1183-4C00-B62E-30481DD988E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2EF2A-D106-40CD-8AC6-DA604B7CABFA}" type="pres">
      <dgm:prSet presAssocID="{5B680C3A-48D7-486F-9FB3-E80A87466BF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98EE08E-B5E0-411E-B442-BF3D518590B3}" type="pres">
      <dgm:prSet presAssocID="{5B680C3A-48D7-486F-9FB3-E80A87466BF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8C61827-91C4-4596-B77C-0BA24AB467D1}" type="pres">
      <dgm:prSet presAssocID="{E41B0D48-0E9E-43B9-8C27-F13EEF749BB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C4AA10-5A97-4928-9854-CB5A2104BBE1}" type="presOf" srcId="{DDF7E473-5C50-443B-8039-D68B4872F977}" destId="{9C697BC8-CFF4-4421-BFF1-5ED8826D537D}" srcOrd="0" destOrd="0" presId="urn:microsoft.com/office/officeart/2005/8/layout/process1"/>
    <dgm:cxn modelId="{3A0421B8-D303-454C-B62F-C69F3A47C3A0}" type="presOf" srcId="{5B680C3A-48D7-486F-9FB3-E80A87466BFB}" destId="{71C2EF2A-D106-40CD-8AC6-DA604B7CABFA}" srcOrd="0" destOrd="0" presId="urn:microsoft.com/office/officeart/2005/8/layout/process1"/>
    <dgm:cxn modelId="{6DC4B55D-3EA3-4F40-A28A-3407D7E36BF5}" type="presOf" srcId="{5B680C3A-48D7-486F-9FB3-E80A87466BFB}" destId="{798EE08E-B5E0-411E-B442-BF3D518590B3}" srcOrd="1" destOrd="0" presId="urn:microsoft.com/office/officeart/2005/8/layout/process1"/>
    <dgm:cxn modelId="{E21D179B-C592-4C95-8D65-2CCD4FF38D62}" type="presOf" srcId="{1A194867-A28F-45A2-8E87-C54638B975AC}" destId="{3BC1E0D2-D2EC-4782-B96F-D59D5B027B7D}" srcOrd="0" destOrd="0" presId="urn:microsoft.com/office/officeart/2005/8/layout/process1"/>
    <dgm:cxn modelId="{D3D7AD5F-339A-4CEF-AA5C-4362127590DF}" srcId="{FDAC693A-3831-4C21-AA0A-637D5D8D4952}" destId="{DDF7E473-5C50-443B-8039-D68B4872F977}" srcOrd="0" destOrd="0" parTransId="{536EDC98-71A1-49BD-A803-0547544C7490}" sibTransId="{1A194867-A28F-45A2-8E87-C54638B975AC}"/>
    <dgm:cxn modelId="{5057B93B-A7ED-4744-8B05-2464CDF05CB7}" type="presOf" srcId="{E41B0D48-0E9E-43B9-8C27-F13EEF749BBA}" destId="{08C61827-91C4-4596-B77C-0BA24AB467D1}" srcOrd="0" destOrd="0" presId="urn:microsoft.com/office/officeart/2005/8/layout/process1"/>
    <dgm:cxn modelId="{6913620D-55F0-4034-9E20-0B7F10236D39}" type="presOf" srcId="{FDAC693A-3831-4C21-AA0A-637D5D8D4952}" destId="{330964D2-9716-4644-80D0-599CBF9F22CC}" srcOrd="0" destOrd="0" presId="urn:microsoft.com/office/officeart/2005/8/layout/process1"/>
    <dgm:cxn modelId="{CF4EA552-2988-4F49-930F-E773EC300053}" type="presOf" srcId="{556B0F87-1183-4C00-B62E-30481DD988E2}" destId="{75DA4B0E-CBE2-4138-BD06-DA90B20A2FC7}" srcOrd="0" destOrd="0" presId="urn:microsoft.com/office/officeart/2005/8/layout/process1"/>
    <dgm:cxn modelId="{173357C1-DB37-44CC-B920-840EA7D15F28}" type="presOf" srcId="{1A194867-A28F-45A2-8E87-C54638B975AC}" destId="{75408CCE-2DAE-4974-87A5-8A13354873F8}" srcOrd="1" destOrd="0" presId="urn:microsoft.com/office/officeart/2005/8/layout/process1"/>
    <dgm:cxn modelId="{E80C1517-CFB5-45D9-93F8-35A37BC730A0}" srcId="{FDAC693A-3831-4C21-AA0A-637D5D8D4952}" destId="{E41B0D48-0E9E-43B9-8C27-F13EEF749BBA}" srcOrd="2" destOrd="0" parTransId="{CE4BE09C-2703-4E18-94C3-0CE691F2E6E0}" sibTransId="{F9E0402A-E53C-4A41-9B66-299CD3253C6D}"/>
    <dgm:cxn modelId="{BAF93038-1FB6-4731-928A-6A85DF1E4793}" srcId="{FDAC693A-3831-4C21-AA0A-637D5D8D4952}" destId="{556B0F87-1183-4C00-B62E-30481DD988E2}" srcOrd="1" destOrd="0" parTransId="{C567779D-7299-42E2-8027-B2BD30701ACA}" sibTransId="{5B680C3A-48D7-486F-9FB3-E80A87466BFB}"/>
    <dgm:cxn modelId="{6B5CA305-2369-4242-A30D-1DB7F1F1A3FA}" type="presParOf" srcId="{330964D2-9716-4644-80D0-599CBF9F22CC}" destId="{9C697BC8-CFF4-4421-BFF1-5ED8826D537D}" srcOrd="0" destOrd="0" presId="urn:microsoft.com/office/officeart/2005/8/layout/process1"/>
    <dgm:cxn modelId="{D10FE9E3-0FC2-4181-A634-C40FA5474FE0}" type="presParOf" srcId="{330964D2-9716-4644-80D0-599CBF9F22CC}" destId="{3BC1E0D2-D2EC-4782-B96F-D59D5B027B7D}" srcOrd="1" destOrd="0" presId="urn:microsoft.com/office/officeart/2005/8/layout/process1"/>
    <dgm:cxn modelId="{D83D1CBE-5CF5-4548-ADA1-829EDF842B89}" type="presParOf" srcId="{3BC1E0D2-D2EC-4782-B96F-D59D5B027B7D}" destId="{75408CCE-2DAE-4974-87A5-8A13354873F8}" srcOrd="0" destOrd="0" presId="urn:microsoft.com/office/officeart/2005/8/layout/process1"/>
    <dgm:cxn modelId="{8F587836-8B35-46B7-B6D7-2C16E0A97068}" type="presParOf" srcId="{330964D2-9716-4644-80D0-599CBF9F22CC}" destId="{75DA4B0E-CBE2-4138-BD06-DA90B20A2FC7}" srcOrd="2" destOrd="0" presId="urn:microsoft.com/office/officeart/2005/8/layout/process1"/>
    <dgm:cxn modelId="{B3C9406A-88E5-4089-AB45-55E451B297F3}" type="presParOf" srcId="{330964D2-9716-4644-80D0-599CBF9F22CC}" destId="{71C2EF2A-D106-40CD-8AC6-DA604B7CABFA}" srcOrd="3" destOrd="0" presId="urn:microsoft.com/office/officeart/2005/8/layout/process1"/>
    <dgm:cxn modelId="{2A81C0F7-0657-425B-AEB7-AC8259A4F631}" type="presParOf" srcId="{71C2EF2A-D106-40CD-8AC6-DA604B7CABFA}" destId="{798EE08E-B5E0-411E-B442-BF3D518590B3}" srcOrd="0" destOrd="0" presId="urn:microsoft.com/office/officeart/2005/8/layout/process1"/>
    <dgm:cxn modelId="{77BD1D80-AB9A-4D0B-8A47-1A9B37EDE7E0}" type="presParOf" srcId="{330964D2-9716-4644-80D0-599CBF9F22CC}" destId="{08C61827-91C4-4596-B77C-0BA24AB467D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97BC8-CFF4-4421-BFF1-5ED8826D537D}">
      <dsp:nvSpPr>
        <dsp:cNvPr id="0" name=""/>
        <dsp:cNvSpPr/>
      </dsp:nvSpPr>
      <dsp:spPr>
        <a:xfrm>
          <a:off x="8462" y="882750"/>
          <a:ext cx="1045782" cy="1279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Желание</a:t>
          </a:r>
          <a:r>
            <a:rPr lang="ru-RU" sz="1400" kern="1200" baseline="0" dirty="0" smtClean="0">
              <a:latin typeface="Times New Roman" pitchFamily="18" charset="0"/>
              <a:cs typeface="Times New Roman" pitchFamily="18" charset="0"/>
            </a:rPr>
            <a:t> сменить вид деятельности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92" y="913380"/>
        <a:ext cx="984522" cy="1217997"/>
      </dsp:txXfrm>
    </dsp:sp>
    <dsp:sp modelId="{3BC1E0D2-D2EC-4782-B96F-D59D5B027B7D}">
      <dsp:nvSpPr>
        <dsp:cNvPr id="0" name=""/>
        <dsp:cNvSpPr/>
      </dsp:nvSpPr>
      <dsp:spPr>
        <a:xfrm>
          <a:off x="1164258" y="1385962"/>
          <a:ext cx="233229" cy="2728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164258" y="1440529"/>
        <a:ext cx="163260" cy="163700"/>
      </dsp:txXfrm>
    </dsp:sp>
    <dsp:sp modelId="{AF30EEBE-26F1-4BC3-9F83-75187C5106D3}">
      <dsp:nvSpPr>
        <dsp:cNvPr id="0" name=""/>
        <dsp:cNvSpPr/>
      </dsp:nvSpPr>
      <dsp:spPr>
        <a:xfrm>
          <a:off x="1494301" y="882750"/>
          <a:ext cx="1100140" cy="1279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Ребёнок берёт игру, ищет место хранения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26523" y="914972"/>
        <a:ext cx="1035696" cy="1214813"/>
      </dsp:txXfrm>
    </dsp:sp>
    <dsp:sp modelId="{63099E57-C8B1-4D30-A5F3-CED86386903E}">
      <dsp:nvSpPr>
        <dsp:cNvPr id="0" name=""/>
        <dsp:cNvSpPr/>
      </dsp:nvSpPr>
      <dsp:spPr>
        <a:xfrm>
          <a:off x="2704455" y="1385962"/>
          <a:ext cx="233229" cy="2728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704455" y="1440529"/>
        <a:ext cx="163260" cy="163700"/>
      </dsp:txXfrm>
    </dsp:sp>
    <dsp:sp modelId="{75DA4B0E-CBE2-4138-BD06-DA90B20A2FC7}">
      <dsp:nvSpPr>
        <dsp:cNvPr id="0" name=""/>
        <dsp:cNvSpPr/>
      </dsp:nvSpPr>
      <dsp:spPr>
        <a:xfrm>
          <a:off x="3034498" y="882750"/>
          <a:ext cx="1056751" cy="1279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Долгий поиск места хранения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65449" y="913701"/>
        <a:ext cx="994849" cy="1217355"/>
      </dsp:txXfrm>
    </dsp:sp>
    <dsp:sp modelId="{71C2EF2A-D106-40CD-8AC6-DA604B7CABFA}">
      <dsp:nvSpPr>
        <dsp:cNvPr id="0" name=""/>
        <dsp:cNvSpPr/>
      </dsp:nvSpPr>
      <dsp:spPr>
        <a:xfrm>
          <a:off x="4201263" y="1385962"/>
          <a:ext cx="233229" cy="2728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201263" y="1440529"/>
        <a:ext cx="163260" cy="163700"/>
      </dsp:txXfrm>
    </dsp:sp>
    <dsp:sp modelId="{08C61827-91C4-4596-B77C-0BA24AB467D1}">
      <dsp:nvSpPr>
        <dsp:cNvPr id="0" name=""/>
        <dsp:cNvSpPr/>
      </dsp:nvSpPr>
      <dsp:spPr>
        <a:xfrm>
          <a:off x="4531305" y="882750"/>
          <a:ext cx="1051349" cy="1279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Возвращает игру не  на её место хранения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62098" y="913543"/>
        <a:ext cx="989763" cy="1217671"/>
      </dsp:txXfrm>
    </dsp:sp>
    <dsp:sp modelId="{B3818184-A9EF-4FE2-A05F-9B2E575F21BE}">
      <dsp:nvSpPr>
        <dsp:cNvPr id="0" name=""/>
        <dsp:cNvSpPr/>
      </dsp:nvSpPr>
      <dsp:spPr>
        <a:xfrm>
          <a:off x="5692668" y="1385962"/>
          <a:ext cx="233229" cy="2728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5692668" y="1440529"/>
        <a:ext cx="163260" cy="163700"/>
      </dsp:txXfrm>
    </dsp:sp>
    <dsp:sp modelId="{DDB75412-DFE7-4480-9945-7BFC160C6661}">
      <dsp:nvSpPr>
        <dsp:cNvPr id="0" name=""/>
        <dsp:cNvSpPr/>
      </dsp:nvSpPr>
      <dsp:spPr>
        <a:xfrm>
          <a:off x="6022711" y="882750"/>
          <a:ext cx="1141759" cy="1279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Получает сигнал о возврате игры на место её хранения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56152" y="916191"/>
        <a:ext cx="1074877" cy="1212375"/>
      </dsp:txXfrm>
    </dsp:sp>
    <dsp:sp modelId="{3FB49D1A-08E5-4367-B4D6-4D790DF3F77F}">
      <dsp:nvSpPr>
        <dsp:cNvPr id="0" name=""/>
        <dsp:cNvSpPr/>
      </dsp:nvSpPr>
      <dsp:spPr>
        <a:xfrm>
          <a:off x="7274484" y="1385962"/>
          <a:ext cx="233229" cy="2728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7274484" y="1440529"/>
        <a:ext cx="163260" cy="163700"/>
      </dsp:txXfrm>
    </dsp:sp>
    <dsp:sp modelId="{164FBCF1-0827-49A5-BF92-FDB13A815567}">
      <dsp:nvSpPr>
        <dsp:cNvPr id="0" name=""/>
        <dsp:cNvSpPr/>
      </dsp:nvSpPr>
      <dsp:spPr>
        <a:xfrm>
          <a:off x="7604526" y="882750"/>
          <a:ext cx="1027971" cy="1279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Убирает игру на место её хранения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34634" y="912858"/>
        <a:ext cx="967755" cy="12190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97BC8-CFF4-4421-BFF1-5ED8826D537D}">
      <dsp:nvSpPr>
        <dsp:cNvPr id="0" name=""/>
        <dsp:cNvSpPr/>
      </dsp:nvSpPr>
      <dsp:spPr>
        <a:xfrm>
          <a:off x="7594" y="841397"/>
          <a:ext cx="2269939" cy="1361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Желание</a:t>
          </a:r>
          <a:r>
            <a:rPr lang="ru-RU" sz="1400" kern="1200" baseline="0" dirty="0" smtClean="0">
              <a:latin typeface="Times New Roman" pitchFamily="18" charset="0"/>
              <a:cs typeface="Times New Roman" pitchFamily="18" charset="0"/>
            </a:rPr>
            <a:t> сменить вид деятельности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485" y="881288"/>
        <a:ext cx="2190157" cy="1282181"/>
      </dsp:txXfrm>
    </dsp:sp>
    <dsp:sp modelId="{3BC1E0D2-D2EC-4782-B96F-D59D5B027B7D}">
      <dsp:nvSpPr>
        <dsp:cNvPr id="0" name=""/>
        <dsp:cNvSpPr/>
      </dsp:nvSpPr>
      <dsp:spPr>
        <a:xfrm>
          <a:off x="2504528" y="1240906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504528" y="1353495"/>
        <a:ext cx="336859" cy="337767"/>
      </dsp:txXfrm>
    </dsp:sp>
    <dsp:sp modelId="{75DA4B0E-CBE2-4138-BD06-DA90B20A2FC7}">
      <dsp:nvSpPr>
        <dsp:cNvPr id="0" name=""/>
        <dsp:cNvSpPr/>
      </dsp:nvSpPr>
      <dsp:spPr>
        <a:xfrm>
          <a:off x="3185510" y="841397"/>
          <a:ext cx="2269939" cy="1361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Ребёнок берёт игру, материал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5401" y="881288"/>
        <a:ext cx="2190157" cy="1282181"/>
      </dsp:txXfrm>
    </dsp:sp>
    <dsp:sp modelId="{71C2EF2A-D106-40CD-8AC6-DA604B7CABFA}">
      <dsp:nvSpPr>
        <dsp:cNvPr id="0" name=""/>
        <dsp:cNvSpPr/>
      </dsp:nvSpPr>
      <dsp:spPr>
        <a:xfrm>
          <a:off x="5682443" y="1240906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682443" y="1353495"/>
        <a:ext cx="336859" cy="337767"/>
      </dsp:txXfrm>
    </dsp:sp>
    <dsp:sp modelId="{08C61827-91C4-4596-B77C-0BA24AB467D1}">
      <dsp:nvSpPr>
        <dsp:cNvPr id="0" name=""/>
        <dsp:cNvSpPr/>
      </dsp:nvSpPr>
      <dsp:spPr>
        <a:xfrm>
          <a:off x="6363425" y="841397"/>
          <a:ext cx="2269939" cy="1361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Возвращает материал на место хранения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03316" y="881288"/>
        <a:ext cx="2190157" cy="1282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07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34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23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05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0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18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3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91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76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35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73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9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56792"/>
            <a:ext cx="8964488" cy="25435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«Оптимизация развивающей предметно - пространственной среды в уголке 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«Моя безопасность»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5157192"/>
            <a:ext cx="2696344" cy="953119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 воспитатель Миронова Юлия Александровна 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43608" y="192910"/>
            <a:ext cx="7200800" cy="449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№ 8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63093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6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4624"/>
            <a:ext cx="784887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ФОТООТЧЕТ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«ПОСЛЕ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ОПТИМИЗАЦИИ»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Оптимизация ППРС в уголке Моя безопасность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4" b="5389"/>
          <a:stretch/>
        </p:blipFill>
        <p:spPr>
          <a:xfrm>
            <a:off x="611560" y="1700808"/>
            <a:ext cx="4668011" cy="2952328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8427" y="3212976"/>
            <a:ext cx="3840427" cy="288032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72" b="6420"/>
          <a:stretch/>
        </p:blipFill>
        <p:spPr>
          <a:xfrm>
            <a:off x="611560" y="4965591"/>
            <a:ext cx="4668011" cy="1631761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706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5"/>
          <p:cNvGrpSpPr/>
          <p:nvPr/>
        </p:nvGrpSpPr>
        <p:grpSpPr>
          <a:xfrm>
            <a:off x="6429388" y="2214554"/>
            <a:ext cx="2500330" cy="4143404"/>
            <a:chOff x="3797" y="769667"/>
            <a:chExt cx="1660262" cy="1505423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3797" y="841105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Группа 5"/>
          <p:cNvGrpSpPr/>
          <p:nvPr/>
        </p:nvGrpSpPr>
        <p:grpSpPr>
          <a:xfrm>
            <a:off x="6929454" y="1285860"/>
            <a:ext cx="1571636" cy="811225"/>
            <a:chOff x="3797" y="769667"/>
            <a:chExt cx="1660262" cy="155409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797" y="906524"/>
              <a:ext cx="1572078" cy="1417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Уголок безопасности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Стрелка вправо 8"/>
          <p:cNvSpPr/>
          <p:nvPr/>
        </p:nvSpPr>
        <p:spPr>
          <a:xfrm rot="10800000">
            <a:off x="5857884" y="3000372"/>
            <a:ext cx="571504" cy="3571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2214554"/>
            <a:ext cx="2500330" cy="194079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10" idx="1"/>
            <a:endCxn id="10" idx="3"/>
          </p:cNvCxnSpPr>
          <p:nvPr/>
        </p:nvCxnSpPr>
        <p:spPr>
          <a:xfrm rot="10800000" flipH="1">
            <a:off x="2071670" y="3184952"/>
            <a:ext cx="250033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714876" y="2214554"/>
            <a:ext cx="1071570" cy="194079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2214554"/>
            <a:ext cx="1785950" cy="194079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уб 20"/>
          <p:cNvSpPr/>
          <p:nvPr/>
        </p:nvSpPr>
        <p:spPr>
          <a:xfrm>
            <a:off x="2143108" y="2643182"/>
            <a:ext cx="714380" cy="538920"/>
          </a:xfrm>
          <a:prstGeom prst="cube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Куб 22"/>
          <p:cNvSpPr/>
          <p:nvPr/>
        </p:nvSpPr>
        <p:spPr>
          <a:xfrm>
            <a:off x="2928926" y="2643182"/>
            <a:ext cx="714380" cy="538920"/>
          </a:xfrm>
          <a:prstGeom prst="cube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Куб 23"/>
          <p:cNvSpPr/>
          <p:nvPr/>
        </p:nvSpPr>
        <p:spPr>
          <a:xfrm>
            <a:off x="3786182" y="2643182"/>
            <a:ext cx="714380" cy="538920"/>
          </a:xfrm>
          <a:prstGeom prst="cube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Куб 24"/>
          <p:cNvSpPr/>
          <p:nvPr/>
        </p:nvSpPr>
        <p:spPr>
          <a:xfrm>
            <a:off x="2071670" y="3571876"/>
            <a:ext cx="714380" cy="538920"/>
          </a:xfrm>
          <a:prstGeom prst="cube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Куб 25"/>
          <p:cNvSpPr/>
          <p:nvPr/>
        </p:nvSpPr>
        <p:spPr>
          <a:xfrm>
            <a:off x="2928926" y="3571876"/>
            <a:ext cx="714380" cy="538920"/>
          </a:xfrm>
          <a:prstGeom prst="cube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Куб 26"/>
          <p:cNvSpPr/>
          <p:nvPr/>
        </p:nvSpPr>
        <p:spPr>
          <a:xfrm>
            <a:off x="3786182" y="3571876"/>
            <a:ext cx="714380" cy="538920"/>
          </a:xfrm>
          <a:prstGeom prst="cube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Куб 27"/>
          <p:cNvSpPr/>
          <p:nvPr/>
        </p:nvSpPr>
        <p:spPr>
          <a:xfrm>
            <a:off x="1142976" y="2643182"/>
            <a:ext cx="714380" cy="538920"/>
          </a:xfrm>
          <a:prstGeom prst="cube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Куб 28"/>
          <p:cNvSpPr/>
          <p:nvPr/>
        </p:nvSpPr>
        <p:spPr>
          <a:xfrm>
            <a:off x="4857752" y="3500438"/>
            <a:ext cx="714380" cy="538920"/>
          </a:xfrm>
          <a:prstGeom prst="cube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0" name="Прямая соединительная линия 29"/>
          <p:cNvCxnSpPr>
            <a:endCxn id="18" idx="3"/>
          </p:cNvCxnSpPr>
          <p:nvPr/>
        </p:nvCxnSpPr>
        <p:spPr>
          <a:xfrm flipV="1">
            <a:off x="142844" y="3184952"/>
            <a:ext cx="1785950" cy="3132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00034" y="428604"/>
            <a:ext cx="8150571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  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«Размещение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контейнеров в местах их хранения»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429388" y="2272129"/>
            <a:ext cx="250033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1 контейнер: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инвентарь для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и «Дорога»</a:t>
            </a:r>
          </a:p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2 контейнер: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картотека игр по ПДД.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3 контейнер: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пособие  «Правила дорожного движения»</a:t>
            </a:r>
          </a:p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4 контейнер: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пособие «Правила поведения на природе».</a:t>
            </a:r>
          </a:p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5 контейнер: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атрибуты к сюжетно-ролевым играм «Мы пожарные», «Спасатели», «Регулировщик».</a:t>
            </a:r>
          </a:p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6 контейнер:</a:t>
            </a:r>
            <a:r>
              <a:rPr lang="ru-RU" sz="11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«Правила пожарной безопасности». </a:t>
            </a:r>
          </a:p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7 контейнер: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и домино «Транспорт», «Дорожные знаки»</a:t>
            </a:r>
          </a:p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8 контейнер: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и лото «Дорожные знаки», «Транспорт». </a:t>
            </a:r>
          </a:p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9 контейнер: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атрибуты к сюжетно-ролевым играм «Мы пожарные», «Спасатели», «Регулировщик».</a:t>
            </a: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Куб 34"/>
          <p:cNvSpPr/>
          <p:nvPr/>
        </p:nvSpPr>
        <p:spPr>
          <a:xfrm>
            <a:off x="4857752" y="2643182"/>
            <a:ext cx="714380" cy="538920"/>
          </a:xfrm>
          <a:prstGeom prst="cube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3" name="Прямая соединительная линия 42"/>
          <p:cNvCxnSpPr>
            <a:stCxn id="14" idx="1"/>
            <a:endCxn id="14" idx="3"/>
          </p:cNvCxnSpPr>
          <p:nvPr/>
        </p:nvCxnSpPr>
        <p:spPr>
          <a:xfrm rot="10800000" flipH="1">
            <a:off x="4714876" y="3184952"/>
            <a:ext cx="107157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144016"/>
            <a:ext cx="7344816" cy="76470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«5С»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Оптимизация ППРС в уголке Моя безопасность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933443" y="2636912"/>
            <a:ext cx="2702339" cy="720000"/>
            <a:chOff x="3797" y="769667"/>
            <a:chExt cx="1660262" cy="150542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Сортировка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933443" y="3594144"/>
            <a:ext cx="2702339" cy="720000"/>
            <a:chOff x="3797" y="769667"/>
            <a:chExt cx="1660262" cy="150542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Содержание в чистоте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937903" y="4509200"/>
            <a:ext cx="2702339" cy="720000"/>
            <a:chOff x="-84832" y="772184"/>
            <a:chExt cx="1660262" cy="1505423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-84832" y="772184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-39210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Стандартизация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943640" y="5431940"/>
            <a:ext cx="2702339" cy="720000"/>
            <a:chOff x="3797" y="769667"/>
            <a:chExt cx="1660262" cy="150542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Совершенствование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933443" y="1628800"/>
            <a:ext cx="2702339" cy="720000"/>
            <a:chOff x="3797" y="769667"/>
            <a:chExt cx="1660262" cy="150542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Соблюдение порядка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" t="9446" r="3560" b="5551"/>
          <a:stretch/>
        </p:blipFill>
        <p:spPr>
          <a:xfrm>
            <a:off x="683568" y="1943941"/>
            <a:ext cx="4836597" cy="3276404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57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98" y="2060848"/>
            <a:ext cx="7145204" cy="247195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411760" y="109329"/>
            <a:ext cx="4320480" cy="908730"/>
          </a:xfrm>
          <a:prstGeom prst="rect">
            <a:avLst/>
          </a:prstGeom>
          <a:noFill/>
          <a:ln w="25400" cap="rnd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ВИЗУАЛИЗАЦИЯ СИСТЕМЫ </a:t>
            </a:r>
          </a:p>
          <a:p>
            <a:pPr fontAlgn="base"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помощью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фотографий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24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171243"/>
              </p:ext>
            </p:extLst>
          </p:nvPr>
        </p:nvGraphicFramePr>
        <p:xfrm>
          <a:off x="107504" y="116632"/>
          <a:ext cx="8928992" cy="7682363"/>
        </p:xfrm>
        <a:graphic>
          <a:graphicData uri="http://schemas.openxmlformats.org/drawingml/2006/table">
            <a:tbl>
              <a:tblPr firstRow="1" firstCol="1" bandRow="1"/>
              <a:tblGrid>
                <a:gridCol w="2952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31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05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47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58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4701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КАРТОЧКА ПРОЕКТА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Оптимизация ППРС в уголке Моя безопасность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288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УТВЕРЖДАЮ</a:t>
                      </a:r>
                    </a:p>
                    <a:p>
                      <a:pPr marL="268288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8288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____             </a:t>
                      </a:r>
                      <a:r>
                        <a:rPr lang="en-US" sz="14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</a:t>
                      </a:r>
                      <a:r>
                        <a:rPr lang="ru-RU" sz="14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С.В.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Тяпухина</a:t>
                      </a:r>
                      <a:r>
                        <a:rPr lang="ru-RU" sz="14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8288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«_______» ___________20___г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63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ВОВЛЕЧЕННЫЕ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И РАМКИ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ОБОСНОВАНИЕ ВЫБОРА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2641">
                <a:tc gridSpan="3">
                  <a:txBody>
                    <a:bodyPr/>
                    <a:lstStyle/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Заказчики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процесса: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педагоги,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дети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Периметр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проекта: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групповая комната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Починковского детского сада № 8 (средняя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группа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Владелец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процесса: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</a:t>
                      </a:r>
                      <a:r>
                        <a:rPr lang="ru-RU" sz="13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Тяпухина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С.В..</a:t>
                      </a:r>
                      <a:endParaRPr lang="ru-RU" sz="13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проекта: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воспитатель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Миронова Ю.А.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проекта: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Тяпухина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С.В.,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Морозова О.К.,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Миронова Ю.А., заведующий по </a:t>
                      </a:r>
                      <a:r>
                        <a:rPr lang="ru-RU" sz="13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хоз.части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Поливцева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Н.В.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87313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Ключевой риск: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затрата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времени на поиск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необходимого материала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затягивание времени начала следующего вида деятельности детей и воспитателя. </a:t>
                      </a:r>
                      <a:endParaRPr kumimoji="0" lang="ru-RU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87313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Проблемы:</a:t>
                      </a:r>
                      <a:endParaRPr kumimoji="0" lang="ru-RU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 Длительный поиск места хранения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игр, пособий, материалов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Лишние передвижения при уборке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игр, пособий, материалов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 при укладывании игр, пособий, материалов в места хранения.</a:t>
                      </a:r>
                    </a:p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Нерациональное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использование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 хранения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игр, пособий, материалов.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  Большие затраты времени на уборку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игр, пособий, материалов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63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ЦЕЛИ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ПЛАНОВЫЙ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КЛЮЧЕВЫЕ СОБЫТИЯ ПРОЕКТА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9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цели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показатель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257175" indent="-169863" algn="just">
                        <a:spcAft>
                          <a:spcPts val="0"/>
                        </a:spcAft>
                      </a:pP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300" b="1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 проекта: </a:t>
                      </a: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22.02.2023г.</a:t>
                      </a:r>
                    </a:p>
                    <a:p>
                      <a:pPr marL="257175" lvl="0" indent="-169863" algn="just">
                        <a:spcAft>
                          <a:spcPts val="0"/>
                        </a:spcAft>
                      </a:pP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300" b="1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и определение целевого состояния:</a:t>
                      </a: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22.02.2023 по 28.02.2023</a:t>
                      </a:r>
                      <a:r>
                        <a:rPr lang="ru-RU" sz="13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u="none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8762" lvl="0" indent="-1714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карты текущего состояния:</a:t>
                      </a:r>
                      <a:r>
                        <a:rPr lang="ru-RU" sz="13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01.03.2023</a:t>
                      </a:r>
                      <a:r>
                        <a:rPr lang="ru-RU" sz="13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04.03.2023</a:t>
                      </a:r>
                      <a:endParaRPr lang="ru-RU" sz="1300" u="none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8762" lvl="0" indent="-1714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разработка карты  целевого состояния: с 06.03.2023 по</a:t>
                      </a:r>
                      <a:r>
                        <a:rPr lang="ru-RU" sz="13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</a:t>
                      </a: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.03.2023.</a:t>
                      </a:r>
                    </a:p>
                    <a:p>
                      <a:pPr marL="257175" lvl="0" indent="-169863" algn="just">
                        <a:spcAft>
                          <a:spcPts val="0"/>
                        </a:spcAft>
                      </a:pP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3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улучшений:</a:t>
                      </a:r>
                      <a:r>
                        <a:rPr lang="ru-RU" sz="1300" b="1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13.03.2023 по</a:t>
                      </a: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21.03.2023.</a:t>
                      </a:r>
                    </a:p>
                    <a:p>
                      <a:pPr marL="257175" lvl="0" indent="-169863" algn="just">
                        <a:spcAft>
                          <a:spcPts val="0"/>
                        </a:spcAft>
                      </a:pP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совещание по защите подходов внедрения: 22.03.2023 г.</a:t>
                      </a:r>
                    </a:p>
                    <a:p>
                      <a:pPr marL="257175" lvl="0" indent="-169863" algn="just">
                        <a:spcAft>
                          <a:spcPts val="0"/>
                        </a:spcAft>
                      </a:pP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3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Закрепление результата</a:t>
                      </a:r>
                      <a:r>
                        <a:rPr lang="ru-RU" sz="1300" b="1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закрытие проекта</a:t>
                      </a:r>
                      <a:r>
                        <a:rPr lang="ru-RU" sz="1300" b="1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3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22</a:t>
                      </a: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.03.2023 по 23.03.2023.</a:t>
                      </a:r>
                    </a:p>
                    <a:p>
                      <a:pPr marL="257175" indent="-169863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завершающее совещание:</a:t>
                      </a:r>
                      <a:r>
                        <a:rPr lang="ru-RU" sz="13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</a:t>
                      </a: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.03.2023 г.</a:t>
                      </a:r>
                      <a:endParaRPr lang="ru-RU" sz="13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42605">
                <a:tc>
                  <a:txBody>
                    <a:bodyPr/>
                    <a:lstStyle/>
                    <a:p>
                      <a:pPr marL="87313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Сокращение времени на поиск места хранения</a:t>
                      </a:r>
                      <a:r>
                        <a:rPr lang="ru-RU" sz="13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игр, пособий, материалов</a:t>
                      </a:r>
                      <a:r>
                        <a:rPr lang="ru-RU" sz="13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87313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Сокращение количества времени на передвижения при уборке</a:t>
                      </a:r>
                      <a:r>
                        <a:rPr lang="ru-RU" sz="13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игр, пособий, материалов </a:t>
                      </a:r>
                      <a:r>
                        <a:rPr lang="ru-RU" sz="13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87313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Сокращения времени на возврат игр,</a:t>
                      </a:r>
                      <a:r>
                        <a:rPr lang="ru-RU" sz="13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пособий, материалов</a:t>
                      </a:r>
                      <a:r>
                        <a:rPr lang="ru-RU" sz="13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места хранения.</a:t>
                      </a:r>
                    </a:p>
                    <a:p>
                      <a:pPr marL="87313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Сокращение количества времени на уборку игр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721" marR="372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/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/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/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/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/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/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/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75663">
                <a:tc>
                  <a:txBody>
                    <a:bodyPr/>
                    <a:lstStyle/>
                    <a:p>
                      <a:pPr marL="87313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algn="ctr"/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82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08012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КАРТА ТЕКУЩЕГО СОСТОЯНИЯ ПРОЦЕССА 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Оптимизация ППРС в уголке Моя безопасность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3909880"/>
              </p:ext>
            </p:extLst>
          </p:nvPr>
        </p:nvGraphicFramePr>
        <p:xfrm>
          <a:off x="251520" y="1124744"/>
          <a:ext cx="8640960" cy="304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Пятно 1 17"/>
          <p:cNvSpPr/>
          <p:nvPr/>
        </p:nvSpPr>
        <p:spPr>
          <a:xfrm>
            <a:off x="1711108" y="1344434"/>
            <a:ext cx="720080" cy="648072"/>
          </a:xfrm>
          <a:prstGeom prst="irregularSeal1">
            <a:avLst/>
          </a:prstGeom>
          <a:solidFill>
            <a:srgbClr val="FF0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ятно 1 19"/>
          <p:cNvSpPr/>
          <p:nvPr/>
        </p:nvSpPr>
        <p:spPr>
          <a:xfrm>
            <a:off x="4824294" y="1314099"/>
            <a:ext cx="720080" cy="648000"/>
          </a:xfrm>
          <a:prstGeom prst="irregularSeal1">
            <a:avLst/>
          </a:prstGeom>
          <a:solidFill>
            <a:srgbClr val="FF0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500034" y="4500570"/>
            <a:ext cx="7920880" cy="2097524"/>
            <a:chOff x="3797" y="769667"/>
            <a:chExt cx="1660262" cy="1505423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1043608" y="4924325"/>
            <a:ext cx="69665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lvl="0" algn="just"/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Длительный поиск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хранения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игр, пособий, материалов.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lvl="0"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Лишние передвижения при уборке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игр, пособий, материалов.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lvl="0"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Ошибки при укладывании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игр, пособий, материалов 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хранения.</a:t>
            </a:r>
          </a:p>
          <a:p>
            <a:pPr marL="72000" lvl="0" algn="just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Нерациональное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мест хранения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игр, пособий, материалов.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lvl="0" algn="just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Большие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времени на уборку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игр, пособий, материалов.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34296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0,5 мин.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87729" y="34290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мин.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28184" y="3426323"/>
            <a:ext cx="110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0,5 мин.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83808" y="380630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мин.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ятно 1 31"/>
          <p:cNvSpPr/>
          <p:nvPr/>
        </p:nvSpPr>
        <p:spPr>
          <a:xfrm>
            <a:off x="6156176" y="1322922"/>
            <a:ext cx="720080" cy="648000"/>
          </a:xfrm>
          <a:prstGeom prst="irregularSeal1">
            <a:avLst/>
          </a:prstGeom>
          <a:solidFill>
            <a:srgbClr val="FF0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ятно 1 32"/>
          <p:cNvSpPr/>
          <p:nvPr/>
        </p:nvSpPr>
        <p:spPr>
          <a:xfrm>
            <a:off x="2367980" y="1344434"/>
            <a:ext cx="720080" cy="648072"/>
          </a:xfrm>
          <a:prstGeom prst="irregularSeal1">
            <a:avLst/>
          </a:prstGeom>
          <a:solidFill>
            <a:srgbClr val="FF0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251520" y="3795166"/>
            <a:ext cx="1368000" cy="31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084168" y="3774794"/>
            <a:ext cx="1370093" cy="834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107682" y="3790322"/>
            <a:ext cx="1345351" cy="99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1596495" y="3789040"/>
            <a:ext cx="5952" cy="41123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596495" y="4206403"/>
            <a:ext cx="150361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3100112" y="3797863"/>
            <a:ext cx="5952" cy="41123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7445704" y="3774794"/>
            <a:ext cx="5952" cy="41123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6080157" y="3778966"/>
            <a:ext cx="5952" cy="41123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4453033" y="3783138"/>
            <a:ext cx="5952" cy="41123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453033" y="4190203"/>
            <a:ext cx="1627124" cy="417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7439813" y="4175639"/>
            <a:ext cx="1496102" cy="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73462" y="3839768"/>
            <a:ext cx="1081489" cy="36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808657" y="3840961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мин.</a:t>
            </a:r>
          </a:p>
        </p:txBody>
      </p:sp>
      <p:sp>
        <p:nvSpPr>
          <p:cNvPr id="47" name="Пятно 1 46"/>
          <p:cNvSpPr/>
          <p:nvPr/>
        </p:nvSpPr>
        <p:spPr>
          <a:xfrm>
            <a:off x="3121648" y="1314027"/>
            <a:ext cx="720080" cy="648072"/>
          </a:xfrm>
          <a:prstGeom prst="irregularSeal1">
            <a:avLst/>
          </a:prstGeom>
          <a:solidFill>
            <a:srgbClr val="FF0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ятно 1 48"/>
          <p:cNvSpPr/>
          <p:nvPr/>
        </p:nvSpPr>
        <p:spPr>
          <a:xfrm>
            <a:off x="3702808" y="1334209"/>
            <a:ext cx="720080" cy="648072"/>
          </a:xfrm>
          <a:prstGeom prst="irregularSeal1">
            <a:avLst/>
          </a:prstGeom>
          <a:solidFill>
            <a:srgbClr val="FF0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ятно 1 49"/>
          <p:cNvSpPr/>
          <p:nvPr/>
        </p:nvSpPr>
        <p:spPr>
          <a:xfrm>
            <a:off x="8017314" y="1315677"/>
            <a:ext cx="720080" cy="648072"/>
          </a:xfrm>
          <a:prstGeom prst="irregularSeal1">
            <a:avLst/>
          </a:prstGeom>
          <a:solidFill>
            <a:srgbClr val="FF0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7678713" y="4365104"/>
            <a:ext cx="1141759" cy="673359"/>
            <a:chOff x="6022711" y="849020"/>
            <a:chExt cx="1141759" cy="1346718"/>
          </a:xfrm>
          <a:solidFill>
            <a:schemeClr val="accent6">
              <a:lumMod val="75000"/>
            </a:schemeClr>
          </a:solidFill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6022711" y="849020"/>
              <a:ext cx="1141759" cy="134671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Скругленный прямоугольник 4"/>
            <p:cNvSpPr/>
            <p:nvPr/>
          </p:nvSpPr>
          <p:spPr>
            <a:xfrm>
              <a:off x="6056152" y="882461"/>
              <a:ext cx="1074877" cy="12798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Times New Roman" pitchFamily="18" charset="0"/>
                  <a:cs typeface="Times New Roman" pitchFamily="18" charset="0"/>
                </a:rPr>
                <a:t>ВПП = 15</a:t>
              </a:r>
              <a:endParaRPr lang="ru-RU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" name="Пятно 1 55"/>
          <p:cNvSpPr/>
          <p:nvPr/>
        </p:nvSpPr>
        <p:spPr>
          <a:xfrm>
            <a:off x="6817623" y="1279120"/>
            <a:ext cx="720080" cy="648072"/>
          </a:xfrm>
          <a:prstGeom prst="irregularSeal1">
            <a:avLst/>
          </a:prstGeom>
          <a:solidFill>
            <a:srgbClr val="FF0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648072"/>
          </a:xfrm>
          <a:noFill/>
          <a:ln>
            <a:noFill/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КОМПЛЕКСА МЕРОПРИЯТИЙ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УСТРАНЕНИЮ ПРОБЛЕМ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119859"/>
              </p:ext>
            </p:extLst>
          </p:nvPr>
        </p:nvGraphicFramePr>
        <p:xfrm>
          <a:off x="251520" y="1021401"/>
          <a:ext cx="8557591" cy="5696943"/>
        </p:xfrm>
        <a:graphic>
          <a:graphicData uri="http://schemas.openxmlformats.org/drawingml/2006/table">
            <a:tbl>
              <a:tblPr firstRow="1" firstCol="1" bandRow="1"/>
              <a:tblGrid>
                <a:gridCol w="553003"/>
                <a:gridCol w="2714942"/>
                <a:gridCol w="2965164"/>
                <a:gridCol w="2324482"/>
              </a:tblGrid>
              <a:tr h="628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Коренная причина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решения проблемы (устранения коренной причины)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280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Длительный поиск места хранения </a:t>
                      </a:r>
                      <a:r>
                        <a:rPr lang="ru-RU" sz="1400" baseline="0" noProof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игр, пособий, материалов.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 стандарта хранения </a:t>
                      </a:r>
                      <a:r>
                        <a:rPr lang="ru-RU" sz="1400" baseline="0" noProof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игр, пособий, материалов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Внедрить систему 5С. Визуализировать расположение пособий в групповой комнате. </a:t>
                      </a:r>
                    </a:p>
                  </a:txBody>
                  <a:tcPr marL="48533" marR="4853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2564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Лишние передвижения при уборке </a:t>
                      </a:r>
                      <a:r>
                        <a:rPr lang="ru-RU" sz="1400" baseline="0" noProof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игр, пособий, материалов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Неудобное хранение </a:t>
                      </a:r>
                      <a:r>
                        <a:rPr lang="ru-RU" sz="1400" baseline="0" noProof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игр, пособий, материалов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Отсутствие контейнеров для их хранения.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Закупить средства для хранения пособий.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376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 при укладывании </a:t>
                      </a:r>
                      <a:r>
                        <a:rPr lang="ru-RU" sz="1400" baseline="0" noProof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игр, пособий, материалов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места хранения.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 карточек обозначающих место хранения </a:t>
                      </a:r>
                      <a:r>
                        <a:rPr lang="ru-RU" sz="1400" baseline="0" noProof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игр, пособий, материалов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8533" marR="4853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Создать картинки подсказывающие место размещения и хранения пособий в уголке безопасности.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0470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Нерациональное использование мест хранения </a:t>
                      </a:r>
                      <a:r>
                        <a:rPr lang="ru-RU" sz="1400" baseline="0" noProof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игр, пособий, материалов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 стандарта хранения </a:t>
                      </a:r>
                      <a:r>
                        <a:rPr lang="ru-RU" sz="1400" baseline="0" noProof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игр, пособий, материалов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Внедрить систему 5С. Визуализировать расположение пособий в групповой комнате.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133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Большие затраты времени на уборку </a:t>
                      </a:r>
                      <a:r>
                        <a:rPr lang="ru-RU" sz="1400" baseline="0" noProof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игр, пособий, материалов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8533" marR="4853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 стандарта хранения </a:t>
                      </a:r>
                      <a:r>
                        <a:rPr lang="ru-RU" sz="1400" baseline="0" noProof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игр, пособий, материалов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Создать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стандарты хранения материалов. </a:t>
                      </a:r>
                      <a:endParaRPr lang="ru-RU" sz="14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88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08012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ЦЕЛЕВОГО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СОСТОЯНИЯ ПРОЦЕССА 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Оптимизация ППРС в уголке Моя безопасность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20217853"/>
              </p:ext>
            </p:extLst>
          </p:nvPr>
        </p:nvGraphicFramePr>
        <p:xfrm>
          <a:off x="251520" y="1484784"/>
          <a:ext cx="8640960" cy="304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611560" y="4894610"/>
            <a:ext cx="7920880" cy="1630734"/>
            <a:chOff x="3797" y="769667"/>
            <a:chExt cx="1660262" cy="1505423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904030" y="5013176"/>
            <a:ext cx="6966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Составления стандарта хранения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игр, пособий,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1400" dirty="0" smtClean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defRPr/>
            </a:pP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 </a:t>
            </a: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системы 5С в </a:t>
            </a: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уголке безопасности(сортировка, соблюдение порядка, стандартизация, содержание в чистоте, совершенствование) .</a:t>
            </a:r>
          </a:p>
          <a:p>
            <a:pPr lvl="0">
              <a:defRPr/>
            </a:pP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3. Создание картинок </a:t>
            </a:r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подсказывающие место размещения и </a:t>
            </a:r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игр, пособий, материалов</a:t>
            </a: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 уголке безопасности.</a:t>
            </a:r>
            <a:endParaRPr lang="en-US" sz="1400" dirty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4. Приобретение средств для хранения материалов уголка безопасности. </a:t>
            </a:r>
            <a:endParaRPr lang="en-US" sz="1400" dirty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2915816" y="1520606"/>
            <a:ext cx="720080" cy="648072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5508104" y="1526383"/>
            <a:ext cx="720080" cy="648000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6084168" y="1556792"/>
            <a:ext cx="720080" cy="648072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23315"/>
            <a:ext cx="7381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7193" y="387202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1885" y="421992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68572" y="3859177"/>
            <a:ext cx="143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2,5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7750721" y="4699857"/>
            <a:ext cx="1141759" cy="673359"/>
            <a:chOff x="6022711" y="849020"/>
            <a:chExt cx="1141759" cy="1346718"/>
          </a:xfrm>
          <a:solidFill>
            <a:schemeClr val="accent6">
              <a:lumMod val="75000"/>
            </a:schemeClr>
          </a:solidFill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022711" y="849020"/>
              <a:ext cx="1141759" cy="134671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6056152" y="882461"/>
              <a:ext cx="1074877" cy="12798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Times New Roman" pitchFamily="18" charset="0"/>
                  <a:cs typeface="Times New Roman" pitchFamily="18" charset="0"/>
                </a:rPr>
                <a:t>ВПП = 5</a:t>
              </a:r>
              <a:endParaRPr lang="ru-RU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 flipV="1">
            <a:off x="251520" y="4240706"/>
            <a:ext cx="2710604" cy="46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164686" y="4228509"/>
            <a:ext cx="2646805" cy="1284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6158734" y="4240706"/>
            <a:ext cx="5952" cy="41123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960072" y="4639746"/>
            <a:ext cx="3196104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956172" y="4228509"/>
            <a:ext cx="5952" cy="41123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475591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 МЕРОПРИЯТИЙ ПО ДОСТИЖЕНИЮ ЦЕЛЕВЫХ ПОКАЗАТЕЛЕЙ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461200"/>
              </p:ext>
            </p:extLst>
          </p:nvPr>
        </p:nvGraphicFramePr>
        <p:xfrm>
          <a:off x="0" y="404664"/>
          <a:ext cx="9143999" cy="578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7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5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46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72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045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697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937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 ИСПОЛНИТЕЛЬ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75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рабочей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группы.</a:t>
                      </a:r>
                      <a:endParaRPr lang="en-US" sz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проблем в деятельности образовательной организации.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22.02.2023 по 24.02.2023</a:t>
                      </a:r>
                      <a:endParaRPr lang="ru-RU" sz="1200" b="0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Сформирована команда проекта.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Определены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проблемы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 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Морозова</a:t>
                      </a:r>
                      <a:r>
                        <a:rPr lang="ru-RU" sz="11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О.К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Миронова Ю.А.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91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текущего состояния пространства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групповой комнаты.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u="non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01.03.2023</a:t>
                      </a:r>
                      <a:r>
                        <a:rPr lang="ru-RU" sz="1200" u="none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04.03.2023</a:t>
                      </a:r>
                      <a:endParaRPr lang="ru-RU" sz="1200" b="0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 текущего состояния процесса с отражением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выявленных проблем процесса.</a:t>
                      </a: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Миронова Ю.А.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630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целевого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состояния процесса и определение мероприятий, направленных на решение проблем.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u="non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06.03.2023 по</a:t>
                      </a:r>
                      <a:r>
                        <a:rPr lang="ru-RU" sz="1200" u="none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</a:t>
                      </a:r>
                      <a:r>
                        <a:rPr lang="ru-RU" sz="1200" u="non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.03.2023</a:t>
                      </a:r>
                      <a:endParaRPr lang="ru-RU" sz="1200" b="0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 целевого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состояния.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мероприятий.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Миронова Ю.А.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4681"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 улучшений: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освобождение рабочей зоны от ненужных предметов</a:t>
                      </a: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13.03.2023 по</a:t>
                      </a:r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19.03.2023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система 5С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aseline="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Миронова Ю.А.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49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стандартов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хранения материалов;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карточек в места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расположения контейнеров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13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.03.2023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Миронова Ю.А.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91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органайзеров, контейнеров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для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транспортировки материала.</a:t>
                      </a: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13.03.2023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15.03.2023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по </a:t>
                      </a:r>
                      <a:r>
                        <a:rPr lang="ru-RU" sz="11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части </a:t>
                      </a:r>
                      <a:r>
                        <a:rPr lang="ru-RU" sz="11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Поливцева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  <a:endParaRPr lang="ru-RU" sz="1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44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Сортировка и  формирование атрибутов, игрового материала и дидактических пособий самостоятельной деятельности по контейнерам.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Размещение карточек-подсказок в местах расположения контейнеров.</a:t>
                      </a: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13.03.2023 по 21.03.2023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Миронова Ю.А.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5567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Совещание по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защите.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22.03.2023 </a:t>
                      </a:r>
                      <a:endParaRPr lang="ru-RU" sz="1200" b="0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Принятие результатов и внесение поправок.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Заведующий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С.В.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МорозоваО.К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Миронова Ю.А.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708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Закрепление результатов и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закрытие проекта.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22.03.2023 по 23.03.2023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пространства уголка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безопасности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Заведующий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С.В.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МорозоваО.К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Миронова Ю.А.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72008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ФОТООТЧЕТ «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ОПТИМИЗАЦИИ»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Оптимизация ППРС в уголке «Моя безопасность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laamG-Ib5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285860"/>
            <a:ext cx="3333774" cy="250033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1027" name="Picture 3" descr="C:\Users\user\Downloads\CAFCSZmuBWs.jpg"/>
          <p:cNvPicPr>
            <a:picLocks noChangeAspect="1" noChangeArrowheads="1"/>
          </p:cNvPicPr>
          <p:nvPr/>
        </p:nvPicPr>
        <p:blipFill>
          <a:blip r:embed="rId3" cstate="print"/>
          <a:srcRect r="3506"/>
          <a:stretch>
            <a:fillRect/>
          </a:stretch>
        </p:blipFill>
        <p:spPr bwMode="auto">
          <a:xfrm>
            <a:off x="1285852" y="4143380"/>
            <a:ext cx="2786082" cy="228601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1028" name="Picture 4" descr="C:\Users\user\Downloads\trqxAZxEOH4.jpg"/>
          <p:cNvPicPr>
            <a:picLocks noChangeAspect="1" noChangeArrowheads="1"/>
          </p:cNvPicPr>
          <p:nvPr/>
        </p:nvPicPr>
        <p:blipFill>
          <a:blip r:embed="rId4" cstate="print"/>
          <a:srcRect l="8489"/>
          <a:stretch>
            <a:fillRect/>
          </a:stretch>
        </p:blipFill>
        <p:spPr bwMode="auto">
          <a:xfrm>
            <a:off x="5000628" y="4143380"/>
            <a:ext cx="2818296" cy="2309787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1029" name="Picture 5" descr="C:\Users\user\Downloads\OKGmFNEIs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285860"/>
            <a:ext cx="3365466" cy="2524099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6941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29632" y="2640332"/>
            <a:ext cx="2500330" cy="194079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5" idx="1"/>
            <a:endCxn id="5" idx="3"/>
          </p:cNvCxnSpPr>
          <p:nvPr/>
        </p:nvCxnSpPr>
        <p:spPr>
          <a:xfrm rot="10800000" flipH="1">
            <a:off x="4529632" y="3610730"/>
            <a:ext cx="250033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172838" y="2640332"/>
            <a:ext cx="1071570" cy="194079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29302" y="2640332"/>
            <a:ext cx="2357454" cy="194079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4529632" y="3068960"/>
            <a:ext cx="714380" cy="538920"/>
          </a:xfrm>
          <a:prstGeom prst="cube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5386888" y="3068960"/>
            <a:ext cx="714380" cy="538920"/>
          </a:xfrm>
          <a:prstGeom prst="cube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6244144" y="3068960"/>
            <a:ext cx="714380" cy="538920"/>
          </a:xfrm>
          <a:prstGeom prst="cube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уб 11"/>
          <p:cNvSpPr/>
          <p:nvPr/>
        </p:nvSpPr>
        <p:spPr>
          <a:xfrm>
            <a:off x="4529632" y="3854778"/>
            <a:ext cx="714380" cy="538920"/>
          </a:xfrm>
          <a:prstGeom prst="cube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уб 12"/>
          <p:cNvSpPr/>
          <p:nvPr/>
        </p:nvSpPr>
        <p:spPr>
          <a:xfrm>
            <a:off x="5386888" y="3854778"/>
            <a:ext cx="714380" cy="538920"/>
          </a:xfrm>
          <a:prstGeom prst="cube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уб 13"/>
          <p:cNvSpPr/>
          <p:nvPr/>
        </p:nvSpPr>
        <p:spPr>
          <a:xfrm>
            <a:off x="6244144" y="3854778"/>
            <a:ext cx="714380" cy="538920"/>
          </a:xfrm>
          <a:prstGeom prst="cube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уб 14"/>
          <p:cNvSpPr/>
          <p:nvPr/>
        </p:nvSpPr>
        <p:spPr>
          <a:xfrm>
            <a:off x="3600938" y="3034680"/>
            <a:ext cx="714380" cy="538920"/>
          </a:xfrm>
          <a:prstGeom prst="cube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уб 15"/>
          <p:cNvSpPr/>
          <p:nvPr/>
        </p:nvSpPr>
        <p:spPr>
          <a:xfrm>
            <a:off x="7328254" y="3822825"/>
            <a:ext cx="714380" cy="538920"/>
          </a:xfrm>
          <a:prstGeom prst="cube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endCxn id="8" idx="3"/>
          </p:cNvCxnSpPr>
          <p:nvPr/>
        </p:nvCxnSpPr>
        <p:spPr>
          <a:xfrm flipV="1">
            <a:off x="2029302" y="3610730"/>
            <a:ext cx="2357454" cy="3132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7" idx="1"/>
            <a:endCxn id="7" idx="3"/>
          </p:cNvCxnSpPr>
          <p:nvPr/>
        </p:nvCxnSpPr>
        <p:spPr>
          <a:xfrm rot="10800000" flipH="1">
            <a:off x="7172838" y="3610730"/>
            <a:ext cx="107157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Куб 18"/>
          <p:cNvSpPr/>
          <p:nvPr/>
        </p:nvSpPr>
        <p:spPr>
          <a:xfrm>
            <a:off x="7322554" y="3068960"/>
            <a:ext cx="714380" cy="538920"/>
          </a:xfrm>
          <a:prstGeom prst="cube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6" descr="https://thumbs.dreamstime.com/b/%D0%B4%D1%83%D0%BC%D0%B0%D1%82%D1%8C-7064652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811"/>
          <a:stretch>
            <a:fillRect/>
          </a:stretch>
        </p:blipFill>
        <p:spPr bwMode="auto">
          <a:xfrm>
            <a:off x="107504" y="2376593"/>
            <a:ext cx="2057400" cy="239401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854089" y="2055557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72008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ДИАГРАММА 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«Спагетти» текущих перемещений</a:t>
            </a:r>
          </a:p>
        </p:txBody>
      </p:sp>
      <p:cxnSp>
        <p:nvCxnSpPr>
          <p:cNvPr id="27" name="Скругленная соединительная линия 26"/>
          <p:cNvCxnSpPr/>
          <p:nvPr/>
        </p:nvCxnSpPr>
        <p:spPr>
          <a:xfrm>
            <a:off x="1884477" y="2955754"/>
            <a:ext cx="2206137" cy="83592"/>
          </a:xfrm>
          <a:prstGeom prst="curvedConnector2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>
            <a:endCxn id="12" idx="3"/>
          </p:cNvCxnSpPr>
          <p:nvPr/>
        </p:nvCxnSpPr>
        <p:spPr>
          <a:xfrm>
            <a:off x="1886426" y="3376415"/>
            <a:ext cx="2933031" cy="1017283"/>
          </a:xfrm>
          <a:prstGeom prst="curvedConnector4">
            <a:avLst>
              <a:gd name="adj1" fmla="val 45059"/>
              <a:gd name="adj2" fmla="val 122472"/>
            </a:avLst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кругленная соединительная линия 32"/>
          <p:cNvCxnSpPr/>
          <p:nvPr/>
        </p:nvCxnSpPr>
        <p:spPr>
          <a:xfrm>
            <a:off x="1886426" y="3473150"/>
            <a:ext cx="3893371" cy="735609"/>
          </a:xfrm>
          <a:prstGeom prst="curvedConnector3">
            <a:avLst>
              <a:gd name="adj1" fmla="val 50000"/>
            </a:avLst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кругленная соединительная линия 34"/>
          <p:cNvCxnSpPr/>
          <p:nvPr/>
        </p:nvCxnSpPr>
        <p:spPr>
          <a:xfrm flipV="1">
            <a:off x="1886426" y="3275491"/>
            <a:ext cx="4431628" cy="418769"/>
          </a:xfrm>
          <a:prstGeom prst="curvedConnector3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3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817664" y="2214554"/>
            <a:ext cx="2500330" cy="194079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8" idx="1"/>
            <a:endCxn id="8" idx="3"/>
          </p:cNvCxnSpPr>
          <p:nvPr/>
        </p:nvCxnSpPr>
        <p:spPr>
          <a:xfrm rot="10800000" flipH="1">
            <a:off x="4817664" y="3184952"/>
            <a:ext cx="250033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460870" y="2214554"/>
            <a:ext cx="1071570" cy="194079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88838" y="2214554"/>
            <a:ext cx="1785950" cy="194079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уб 11"/>
          <p:cNvSpPr/>
          <p:nvPr/>
        </p:nvSpPr>
        <p:spPr>
          <a:xfrm>
            <a:off x="4889102" y="2643182"/>
            <a:ext cx="714380" cy="538920"/>
          </a:xfrm>
          <a:prstGeom prst="cube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5674920" y="2643182"/>
            <a:ext cx="714380" cy="538920"/>
          </a:xfrm>
          <a:prstGeom prst="cube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6532176" y="2643182"/>
            <a:ext cx="714380" cy="538920"/>
          </a:xfrm>
          <a:prstGeom prst="cube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4817664" y="3571876"/>
            <a:ext cx="714380" cy="538920"/>
          </a:xfrm>
          <a:prstGeom prst="cube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5674920" y="3571876"/>
            <a:ext cx="714380" cy="538920"/>
          </a:xfrm>
          <a:prstGeom prst="cube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Куб 16"/>
          <p:cNvSpPr/>
          <p:nvPr/>
        </p:nvSpPr>
        <p:spPr>
          <a:xfrm>
            <a:off x="6532176" y="3571876"/>
            <a:ext cx="714380" cy="538920"/>
          </a:xfrm>
          <a:prstGeom prst="cube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Куб 17"/>
          <p:cNvSpPr/>
          <p:nvPr/>
        </p:nvSpPr>
        <p:spPr>
          <a:xfrm>
            <a:off x="3888970" y="2643182"/>
            <a:ext cx="714380" cy="538920"/>
          </a:xfrm>
          <a:prstGeom prst="cube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7603746" y="3500438"/>
            <a:ext cx="714380" cy="538920"/>
          </a:xfrm>
          <a:prstGeom prst="cube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0" name="Прямая соединительная линия 19"/>
          <p:cNvCxnSpPr>
            <a:endCxn id="11" idx="3"/>
          </p:cNvCxnSpPr>
          <p:nvPr/>
        </p:nvCxnSpPr>
        <p:spPr>
          <a:xfrm flipV="1">
            <a:off x="2888838" y="3184952"/>
            <a:ext cx="1785950" cy="3132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Куб 20"/>
          <p:cNvSpPr/>
          <p:nvPr/>
        </p:nvSpPr>
        <p:spPr>
          <a:xfrm>
            <a:off x="7603746" y="2643182"/>
            <a:ext cx="714380" cy="538920"/>
          </a:xfrm>
          <a:prstGeom prst="cube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2" name="Прямая соединительная линия 21"/>
          <p:cNvCxnSpPr>
            <a:stCxn id="10" idx="1"/>
            <a:endCxn id="10" idx="3"/>
          </p:cNvCxnSpPr>
          <p:nvPr/>
        </p:nvCxnSpPr>
        <p:spPr>
          <a:xfrm rot="10800000" flipH="1">
            <a:off x="7460870" y="3184952"/>
            <a:ext cx="107157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72008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ДИАГРАММА 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«Спагетти»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целевого состояния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32" descr="https://sun9-75.userapi.com/impg/SXROoJtDMOwAJNVjC6E8XSVdfsVdg1qJDlcy4w/qU7NjHpZvdg.jpg?size=800x800&amp;quality=96&amp;sign=41e867f1cd8e6b73c4f9541d0a49ab81&amp;c_uniq_tag=fbbvOM8JDGVWpAP-7CcB2hRqjAmgHWjg0QAobLNKvbo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88" y="1613527"/>
            <a:ext cx="2766850" cy="2766850"/>
          </a:xfrm>
          <a:prstGeom prst="rect">
            <a:avLst/>
          </a:prstGeom>
          <a:noFill/>
        </p:spPr>
      </p:pic>
      <p:cxnSp>
        <p:nvCxnSpPr>
          <p:cNvPr id="26" name="Прямая со стрелкой 25"/>
          <p:cNvCxnSpPr/>
          <p:nvPr/>
        </p:nvCxnSpPr>
        <p:spPr>
          <a:xfrm>
            <a:off x="2267744" y="2996952"/>
            <a:ext cx="1512168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48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2314</TotalTime>
  <Words>1104</Words>
  <Application>Microsoft Office PowerPoint</Application>
  <PresentationFormat>Экран (4:3)</PresentationFormat>
  <Paragraphs>232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Тема Office</vt:lpstr>
      <vt:lpstr>ПРОЕКТ «Оптимизация развивающей предметно - пространственной среды в уголке  «Моя безопасность»</vt:lpstr>
      <vt:lpstr>Презентация PowerPoint</vt:lpstr>
      <vt:lpstr>КАРТА ТЕКУЩЕГО СОСТОЯНИЯ ПРОЦЕССА  «Оптимизация ППРС в уголке Моя безопасность»</vt:lpstr>
      <vt:lpstr>РАЗРАБОТКА КОМПЛЕКСА МЕРОПРИЯТИЙ  ПО УСТРАНЕНИЮ ПРОБЛЕМ</vt:lpstr>
      <vt:lpstr>КАРТА ЦЕЛЕВОГО СОСТОЯНИЯ ПРОЦЕССА  «Оптимизация ППРС в уголке Моя безопасность»</vt:lpstr>
      <vt:lpstr>ПЛАН  МЕРОПРИЯТИЙ ПО ДОСТИЖЕНИЮ ЦЕЛЕВЫХ ПОКАЗАТЕЛЕЙ</vt:lpstr>
      <vt:lpstr>ФОТООТЧЕТ «ДО ОПТИМИЗАЦИИ» «Оптимизация ППРС в уголке «Моя безопасность»</vt:lpstr>
      <vt:lpstr>ДИАГРАММА  «Спагетти» текущих перемещений</vt:lpstr>
      <vt:lpstr>ДИАГРАММА  «Спагетти» целевого состояния</vt:lpstr>
      <vt:lpstr>Презентация PowerPoint</vt:lpstr>
      <vt:lpstr>Презентация PowerPoint</vt:lpstr>
      <vt:lpstr>ВНЕДРЕНИЕ «5С»  «Оптимизация ППРС в уголке Моя безопасность»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процесса уборки игрушек в групповой комнате после завершения игровой деятельности</dc:title>
  <dc:creator>SVETA</dc:creator>
  <cp:lastModifiedBy>доу№8</cp:lastModifiedBy>
  <cp:revision>176</cp:revision>
  <dcterms:created xsi:type="dcterms:W3CDTF">2023-02-07T11:39:53Z</dcterms:created>
  <dcterms:modified xsi:type="dcterms:W3CDTF">2023-04-10T10:41:28Z</dcterms:modified>
</cp:coreProperties>
</file>