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</p:sldMasterIdLst>
  <p:notesMasterIdLst>
    <p:notesMasterId r:id="rId17"/>
  </p:notesMasterIdLst>
  <p:sldIdLst>
    <p:sldId id="281" r:id="rId2"/>
    <p:sldId id="282" r:id="rId3"/>
    <p:sldId id="263" r:id="rId4"/>
    <p:sldId id="283" r:id="rId5"/>
    <p:sldId id="284" r:id="rId6"/>
    <p:sldId id="285" r:id="rId7"/>
    <p:sldId id="287" r:id="rId8"/>
    <p:sldId id="286" r:id="rId9"/>
    <p:sldId id="288" r:id="rId10"/>
    <p:sldId id="289" r:id="rId11"/>
    <p:sldId id="290" r:id="rId12"/>
    <p:sldId id="291" r:id="rId13"/>
    <p:sldId id="294" r:id="rId14"/>
    <p:sldId id="293" r:id="rId15"/>
    <p:sldId id="292" r:id="rId16"/>
  </p:sldIdLst>
  <p:sldSz cx="18288000" cy="10287000"/>
  <p:notesSz cx="18288000" cy="10287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E6FF"/>
    <a:srgbClr val="F9D3D3"/>
    <a:srgbClr val="E6E6E6"/>
    <a:srgbClr val="CCCCCC"/>
    <a:srgbClr val="F3F3F3"/>
    <a:srgbClr val="EEEEEE"/>
    <a:srgbClr val="FADEDE"/>
    <a:srgbClr val="B7DBFF"/>
    <a:srgbClr val="F7C9C9"/>
    <a:srgbClr val="EF95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5" d="100"/>
          <a:sy n="35" d="100"/>
        </p:scale>
        <p:origin x="78" y="53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924800" cy="515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10358438" y="0"/>
            <a:ext cx="7924800" cy="515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5FC5AD-CB40-41F9-BAF2-8D6870BDC237}" type="datetimeFigureOut">
              <a:rPr lang="ru-RU" smtClean="0"/>
              <a:t>10.08.2022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057900" y="1285875"/>
            <a:ext cx="6172200" cy="3471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771063"/>
            <a:ext cx="7924800" cy="515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10358438" y="9771063"/>
            <a:ext cx="7924800" cy="515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30C285-6EBF-4F89-8104-D3F1157015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0936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kern="1200" dirty="0" smtClean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Вместе с тем, общеобразовательная организация имеет право принять решение об обучении обучающихся 2-4 классов начального общего образования и 6-9 классов основного общего образования в соответствии с обновленным федеральным государственным образовательным стандартом начального общего образования и федеральным государственным образовательным стандартом основного общего образования с согласия их родителей (законных представителей). Данное решение принимается образовательной организацией до начала учебного года с учетом возможности создания в образовательной организации условий реализации программы начального общего и основного общего образования, установленных обновлёнными федеральным государственным образовательным стандартом начального общего образования и федеральным государственным образовательным стандартом основного общего образования.</a:t>
            </a:r>
          </a:p>
          <a:p>
            <a:endParaRPr lang="ru-RU" sz="1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30C285-6EBF-4F89-8104-D3F11570158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42049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8E18C-0CAA-4B7C-94A9-1BA3947055E8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9302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ЦВЕТ Титульный слайд">
    <p:bg>
      <p:bgPr>
        <a:solidFill>
          <a:srgbClr val="CDE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AF60920C-D4C1-4026-9DDF-434F6E0E00E5}"/>
              </a:ext>
            </a:extLst>
          </p:cNvPr>
          <p:cNvSpPr/>
          <p:nvPr userDrawn="1"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CDE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object 3">
            <a:extLst>
              <a:ext uri="{FF2B5EF4-FFF2-40B4-BE49-F238E27FC236}">
                <a16:creationId xmlns:a16="http://schemas.microsoft.com/office/drawing/2014/main" id="{1F67ED5D-72EF-44F7-9381-B061FF40A215}"/>
              </a:ext>
            </a:extLst>
          </p:cNvPr>
          <p:cNvSpPr/>
          <p:nvPr userDrawn="1"/>
        </p:nvSpPr>
        <p:spPr>
          <a:xfrm>
            <a:off x="-304800" y="1337956"/>
            <a:ext cx="3081195" cy="8949044"/>
          </a:xfrm>
          <a:custGeom>
            <a:avLst/>
            <a:gdLst/>
            <a:ahLst/>
            <a:cxnLst/>
            <a:rect l="l" t="t" r="r" b="b"/>
            <a:pathLst>
              <a:path w="3201670" h="9822180">
                <a:moveTo>
                  <a:pt x="772547" y="0"/>
                </a:moveTo>
                <a:lnTo>
                  <a:pt x="3201131" y="9821615"/>
                </a:lnTo>
                <a:lnTo>
                  <a:pt x="0" y="9821615"/>
                </a:lnTo>
                <a:lnTo>
                  <a:pt x="0" y="191027"/>
                </a:lnTo>
                <a:lnTo>
                  <a:pt x="772547" y="0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4">
            <a:extLst>
              <a:ext uri="{FF2B5EF4-FFF2-40B4-BE49-F238E27FC236}">
                <a16:creationId xmlns:a16="http://schemas.microsoft.com/office/drawing/2014/main" id="{D7536838-2E4B-465C-BEE1-E949F8315722}"/>
              </a:ext>
            </a:extLst>
          </p:cNvPr>
          <p:cNvSpPr/>
          <p:nvPr userDrawn="1"/>
        </p:nvSpPr>
        <p:spPr>
          <a:xfrm>
            <a:off x="0" y="0"/>
            <a:ext cx="3101790" cy="10026650"/>
          </a:xfrm>
          <a:custGeom>
            <a:avLst/>
            <a:gdLst/>
            <a:ahLst/>
            <a:cxnLst/>
            <a:rect l="l" t="t" r="r" b="b"/>
            <a:pathLst>
              <a:path w="3518535" h="8934450">
                <a:moveTo>
                  <a:pt x="3518216" y="0"/>
                </a:moveTo>
                <a:lnTo>
                  <a:pt x="0" y="8934210"/>
                </a:lnTo>
                <a:lnTo>
                  <a:pt x="0" y="0"/>
                </a:lnTo>
                <a:lnTo>
                  <a:pt x="3518216" y="0"/>
                </a:lnTo>
                <a:close/>
              </a:path>
            </a:pathLst>
          </a:custGeom>
          <a:solidFill>
            <a:srgbClr val="F7C9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555EBB-E16F-40BA-8CF4-F1261D42C5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4338"/>
            <a:ext cx="13716000" cy="35814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D4A07D7-B09F-4D7B-BAB5-50B5C585AC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850"/>
            <a:ext cx="13716000" cy="248285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EA6905-C727-4792-B1C5-81339BDC5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44CF6-A4CB-4503-90F0-66D6C9239A5C}" type="datetimeFigureOut">
              <a:rPr lang="ru-RU" smtClean="0"/>
              <a:t>10.08.2022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7D346E8-B6D3-45BD-9B7A-A7726016F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9A94394-9EE1-433A-A92C-6F2BED699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E7331-3078-4D78-8D1D-C77DB4DA6AC2}" type="slidenum">
              <a:rPr lang="ru-RU" smtClean="0"/>
              <a:t>‹#›</a:t>
            </a:fld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EBF1C81-62EA-463C-9AB4-69964DA43E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4999" y="159596"/>
            <a:ext cx="1054061" cy="1178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573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729A24-29BF-460E-8FD5-3E03BF684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FC2FE07-0D70-415A-B277-0ED4DFAB09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810500" cy="652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6478AC9-5AA7-488F-A001-0D1C7DB51F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20200" y="2738438"/>
            <a:ext cx="7810500" cy="652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A423E0F-47DA-46A7-9912-95DA6DDC72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44CF6-A4CB-4503-90F0-66D6C9239A5C}" type="datetimeFigureOut">
              <a:rPr lang="ru-RU" smtClean="0"/>
              <a:t>10.08.2022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A783E3D-DA24-4212-B8F1-6CF57423D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98674C6-F5F9-4F95-A762-C43E94008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E7331-3078-4D78-8D1D-C77DB4DA6A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4491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4712C0-1D4C-41C9-AE02-31194AF2E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475" y="547688"/>
            <a:ext cx="15773400" cy="198913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493C1CF-DBE5-4793-83F6-D67C712326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60475" y="2522538"/>
            <a:ext cx="7735888" cy="1235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251C15B-A0AC-4954-8377-64539EF5A5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60475" y="3757613"/>
            <a:ext cx="7735888" cy="55276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5874333-2830-4A39-B325-1634944BA3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2522538"/>
            <a:ext cx="7775575" cy="1235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7D9478C-EB43-44BF-A872-39FDF59490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5575" cy="55276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89D8BBA-64E9-4CC5-B557-7BD2F387D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44CF6-A4CB-4503-90F0-66D6C9239A5C}" type="datetimeFigureOut">
              <a:rPr lang="ru-RU" smtClean="0"/>
              <a:t>10.08.2022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20F02B7-CC7B-41CC-B92D-0E7F9B365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E0390AD-1EFA-439D-B8C3-4CB869CDC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E7331-3078-4D78-8D1D-C77DB4DA6A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51265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ЦВЕТ Пустой слайд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BBAC997-BB3D-4DDF-B193-4BCC7E888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44CF6-A4CB-4503-90F0-66D6C9239A5C}" type="datetimeFigureOut">
              <a:rPr lang="ru-RU" smtClean="0"/>
              <a:t>10.08.2022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10129C5-F1D5-4B94-A0DD-F5FFEF2A3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C9A013C-4DB7-4BEE-9D3F-78DE4BDC1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E7331-3078-4D78-8D1D-C77DB4DA6A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71136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C0D0694-D12B-4775-B1F1-AC3116FA112D}"/>
              </a:ext>
            </a:extLst>
          </p:cNvPr>
          <p:cNvSpPr/>
          <p:nvPr userDrawn="1"/>
        </p:nvSpPr>
        <p:spPr>
          <a:xfrm rot="10800000" flipH="1">
            <a:off x="16847712" y="0"/>
            <a:ext cx="1435425" cy="10287000"/>
          </a:xfrm>
          <a:prstGeom prst="rect">
            <a:avLst/>
          </a:prstGeom>
          <a:gradFill>
            <a:gsLst>
              <a:gs pos="82000">
                <a:srgbClr val="1B3281"/>
              </a:gs>
              <a:gs pos="6000">
                <a:srgbClr val="0072BC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700" dirty="0">
              <a:latin typeface="Arial" panose="020B0604020202020204" pitchFamily="34" charset="0"/>
            </a:endParaRPr>
          </a:p>
        </p:txBody>
      </p:sp>
      <p:pic>
        <p:nvPicPr>
          <p:cNvPr id="7" name="Рисунок 6" descr="Изображение выглядит как книга, текст&#10;&#10;Автоматически созданное описание">
            <a:extLst>
              <a:ext uri="{FF2B5EF4-FFF2-40B4-BE49-F238E27FC236}">
                <a16:creationId xmlns:a16="http://schemas.microsoft.com/office/drawing/2014/main" id="{4D42D58B-1A3F-4F9E-AC76-17F6671CB1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5560" y="228599"/>
            <a:ext cx="1059729" cy="1229036"/>
          </a:xfrm>
          <a:prstGeom prst="rect">
            <a:avLst/>
          </a:prstGeom>
        </p:spPr>
      </p:pic>
      <p:sp>
        <p:nvSpPr>
          <p:cNvPr id="8" name="Номер слайда 1">
            <a:extLst>
              <a:ext uri="{FF2B5EF4-FFF2-40B4-BE49-F238E27FC236}">
                <a16:creationId xmlns:a16="http://schemas.microsoft.com/office/drawing/2014/main" id="{44E4AA84-4D85-4FAD-BEF9-1BFB674B7C77}"/>
              </a:ext>
            </a:extLst>
          </p:cNvPr>
          <p:cNvSpPr txBox="1">
            <a:spLocks/>
          </p:cNvSpPr>
          <p:nvPr userDrawn="1"/>
        </p:nvSpPr>
        <p:spPr>
          <a:xfrm>
            <a:off x="17037436" y="9630985"/>
            <a:ext cx="1103708" cy="564578"/>
          </a:xfrm>
          <a:prstGeom prst="rect">
            <a:avLst/>
          </a:prstGeom>
        </p:spPr>
        <p:txBody>
          <a:bodyPr vert="horz" lIns="137160" tIns="68580" rIns="137160" bIns="68580" rtlCol="0" anchor="ctr"/>
          <a:lstStyle>
            <a:defPPr>
              <a:defRPr lang="en-US"/>
            </a:defPPr>
            <a:lvl1pPr marL="0" algn="r" defTabSz="457200" rtl="0" eaLnBrk="1" latinLnBrk="0" hangingPunct="1"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725C68B6-61C2-468F-89AB-4B9F7531AA68}" type="slidenum">
              <a:rPr lang="ru-RU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DFCBAD97-65E4-43C9-84A2-90326F2BBDA2}"/>
              </a:ext>
            </a:extLst>
          </p:cNvPr>
          <p:cNvCxnSpPr/>
          <p:nvPr userDrawn="1"/>
        </p:nvCxnSpPr>
        <p:spPr>
          <a:xfrm>
            <a:off x="1" y="1676400"/>
            <a:ext cx="2786744" cy="0"/>
          </a:xfrm>
          <a:prstGeom prst="line">
            <a:avLst/>
          </a:prstGeom>
          <a:ln w="76200">
            <a:solidFill>
              <a:srgbClr val="0072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2020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ЦВЕТ Заголовок и объект">
    <p:bg>
      <p:bgPr>
        <a:solidFill>
          <a:srgbClr val="CDE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1C8B4AE1-EAB5-46B7-9AE3-C3ED6E934F8D}"/>
              </a:ext>
            </a:extLst>
          </p:cNvPr>
          <p:cNvSpPr/>
          <p:nvPr userDrawn="1"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CDE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E9D5C9-51F2-407D-B8A4-84BDF0751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CC5A8C1-7FC1-45EA-8A61-582C17D749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72CA47D-BF78-4835-AC49-576A15E6E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14FF8-D8E7-48CC-AB8F-2956899B2B2E}" type="datetimeFigureOut">
              <a:rPr lang="ru-RU" smtClean="0"/>
              <a:t>10.08.2022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4792088-85C6-4C3E-B2A7-263BA2214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7C2DAA-C125-4FF5-8550-63343BC34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2D9C0-9750-4C91-9416-F63D02A749C0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2D7DF31-192D-4D35-91AC-3189CA551E2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4999" y="159596"/>
            <a:ext cx="1054061" cy="1178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884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ЦВЕТ Заголовок раздела">
    <p:bg>
      <p:bgPr>
        <a:solidFill>
          <a:srgbClr val="CDE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3">
            <a:extLst>
              <a:ext uri="{FF2B5EF4-FFF2-40B4-BE49-F238E27FC236}">
                <a16:creationId xmlns:a16="http://schemas.microsoft.com/office/drawing/2014/main" id="{ECE6E65A-F900-461E-990F-2D792E5B0B20}"/>
              </a:ext>
            </a:extLst>
          </p:cNvPr>
          <p:cNvSpPr/>
          <p:nvPr userDrawn="1"/>
        </p:nvSpPr>
        <p:spPr>
          <a:xfrm>
            <a:off x="13599500" y="0"/>
            <a:ext cx="4859655" cy="6885590"/>
          </a:xfrm>
          <a:custGeom>
            <a:avLst/>
            <a:gdLst/>
            <a:ahLst/>
            <a:cxnLst/>
            <a:rect l="l" t="t" r="r" b="b"/>
            <a:pathLst>
              <a:path w="3239769" h="7914640">
                <a:moveTo>
                  <a:pt x="0" y="0"/>
                </a:moveTo>
                <a:lnTo>
                  <a:pt x="3239349" y="0"/>
                </a:lnTo>
                <a:lnTo>
                  <a:pt x="3239349" y="7659859"/>
                </a:lnTo>
                <a:lnTo>
                  <a:pt x="2398835" y="7914610"/>
                </a:lnTo>
                <a:lnTo>
                  <a:pt x="0" y="0"/>
                </a:lnTo>
                <a:close/>
              </a:path>
            </a:pathLst>
          </a:custGeom>
          <a:solidFill>
            <a:srgbClr val="FAFEFF"/>
          </a:solidFill>
        </p:spPr>
        <p:txBody>
          <a:bodyPr wrap="square" lIns="0" tIns="0" rIns="0" bIns="0" rtlCol="0"/>
          <a:lstStyle/>
          <a:p>
            <a:endParaRPr sz="2700"/>
          </a:p>
        </p:txBody>
      </p:sp>
      <p:sp>
        <p:nvSpPr>
          <p:cNvPr id="9" name="object 4">
            <a:extLst>
              <a:ext uri="{FF2B5EF4-FFF2-40B4-BE49-F238E27FC236}">
                <a16:creationId xmlns:a16="http://schemas.microsoft.com/office/drawing/2014/main" id="{DD04E3A4-681C-4B08-9FE6-69C01C9F8C47}"/>
              </a:ext>
            </a:extLst>
          </p:cNvPr>
          <p:cNvSpPr/>
          <p:nvPr userDrawn="1"/>
        </p:nvSpPr>
        <p:spPr>
          <a:xfrm>
            <a:off x="14644690" y="1337955"/>
            <a:ext cx="3814466" cy="8949045"/>
          </a:xfrm>
          <a:custGeom>
            <a:avLst/>
            <a:gdLst/>
            <a:ahLst/>
            <a:cxnLst/>
            <a:rect l="l" t="t" r="r" b="b"/>
            <a:pathLst>
              <a:path w="3622040" h="9558020">
                <a:moveTo>
                  <a:pt x="0" y="9558000"/>
                </a:moveTo>
                <a:lnTo>
                  <a:pt x="3621422" y="0"/>
                </a:lnTo>
                <a:lnTo>
                  <a:pt x="3621422" y="9558000"/>
                </a:lnTo>
                <a:lnTo>
                  <a:pt x="0" y="9558000"/>
                </a:lnTo>
                <a:close/>
              </a:path>
            </a:pathLst>
          </a:custGeom>
          <a:solidFill>
            <a:srgbClr val="F7C9C9"/>
          </a:solidFill>
        </p:spPr>
        <p:txBody>
          <a:bodyPr wrap="square" lIns="0" tIns="0" rIns="0" bIns="0" rtlCol="0"/>
          <a:lstStyle/>
          <a:p>
            <a:endParaRPr sz="270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08864F-EAEB-4C28-963F-8BD810CA4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DEB49DB-EAEA-4D29-BBFC-2127AB8CDA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93A8393-7CF1-47B6-82BB-856B2CC6E9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14FF8-D8E7-48CC-AB8F-2956899B2B2E}" type="datetimeFigureOut">
              <a:rPr lang="ru-RU" smtClean="0"/>
              <a:t>10.08.2022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98AA88F-F4CD-4B10-A187-833F6547D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90591C8-FA54-4187-8F29-3F81CB537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2D9C0-9750-4C91-9416-F63D02A749C0}" type="slidenum">
              <a:rPr lang="ru-RU" smtClean="0"/>
              <a:t>‹#›</a:t>
            </a:fld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7DAB922-1947-4B48-9CD9-E20529A51A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4999" y="159596"/>
            <a:ext cx="1054061" cy="1178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313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ЦВЕТ Только заголовок">
    <p:bg>
      <p:bgPr>
        <a:solidFill>
          <a:srgbClr val="CDE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9E46D35B-8C91-4FA8-8A08-8992421E355C}"/>
              </a:ext>
            </a:extLst>
          </p:cNvPr>
          <p:cNvSpPr/>
          <p:nvPr userDrawn="1"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CDE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object 10">
            <a:extLst>
              <a:ext uri="{FF2B5EF4-FFF2-40B4-BE49-F238E27FC236}">
                <a16:creationId xmlns:a16="http://schemas.microsoft.com/office/drawing/2014/main" id="{D2045391-EBBF-42FA-8D80-1A2549526E89}"/>
              </a:ext>
            </a:extLst>
          </p:cNvPr>
          <p:cNvSpPr/>
          <p:nvPr userDrawn="1"/>
        </p:nvSpPr>
        <p:spPr>
          <a:xfrm>
            <a:off x="118992" y="0"/>
            <a:ext cx="3919608" cy="7686675"/>
          </a:xfrm>
          <a:custGeom>
            <a:avLst/>
            <a:gdLst/>
            <a:ahLst/>
            <a:cxnLst/>
            <a:rect l="l" t="t" r="r" b="b"/>
            <a:pathLst>
              <a:path w="6016625" h="10168255">
                <a:moveTo>
                  <a:pt x="6016129" y="0"/>
                </a:moveTo>
                <a:lnTo>
                  <a:pt x="3881485" y="10167714"/>
                </a:lnTo>
                <a:lnTo>
                  <a:pt x="0" y="9352822"/>
                </a:lnTo>
                <a:lnTo>
                  <a:pt x="0" y="0"/>
                </a:lnTo>
                <a:lnTo>
                  <a:pt x="6016129" y="0"/>
                </a:lnTo>
                <a:close/>
              </a:path>
            </a:pathLst>
          </a:custGeom>
          <a:solidFill>
            <a:srgbClr val="F9D3D3"/>
          </a:solidFill>
        </p:spPr>
        <p:txBody>
          <a:bodyPr wrap="square" lIns="0" tIns="0" rIns="0" bIns="0" rtlCol="0"/>
          <a:lstStyle/>
          <a:p>
            <a:endParaRPr sz="2700"/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C629CF12-277D-4E3C-B383-A20CF458C90C}"/>
              </a:ext>
            </a:extLst>
          </p:cNvPr>
          <p:cNvSpPr/>
          <p:nvPr userDrawn="1"/>
        </p:nvSpPr>
        <p:spPr>
          <a:xfrm>
            <a:off x="0" y="-1"/>
            <a:ext cx="3276600" cy="10287001"/>
          </a:xfrm>
          <a:custGeom>
            <a:avLst/>
            <a:gdLst/>
            <a:ahLst/>
            <a:cxnLst/>
            <a:rect l="l" t="t" r="r" b="b"/>
            <a:pathLst>
              <a:path w="5968365" h="10287000">
                <a:moveTo>
                  <a:pt x="5967967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2028890" y="0"/>
                </a:lnTo>
                <a:lnTo>
                  <a:pt x="5967967" y="10286999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 sz="270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DA4C31-96E7-48AF-A687-8D923B5D9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13F1C8B-9B9B-4CB5-ABC9-65386598A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14FF8-D8E7-48CC-AB8F-2956899B2B2E}" type="datetimeFigureOut">
              <a:rPr lang="ru-RU" smtClean="0"/>
              <a:t>10.08.2022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58CC12D-9379-4394-AC97-B96FCE0E0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9F273B8-0F4F-4D07-9440-2738D8862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2D9C0-9750-4C91-9416-F63D02A749C0}" type="slidenum">
              <a:rPr lang="ru-RU" smtClean="0"/>
              <a:t>‹#›</a:t>
            </a:fld>
            <a:endParaRPr lang="ru-RU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9E2195A-1764-4076-AD1E-487E067AFA3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4999" y="159596"/>
            <a:ext cx="1054061" cy="1178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907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ЦВЕТ Титульный слайд 2">
    <p:bg>
      <p:bgPr>
        <a:solidFill>
          <a:srgbClr val="CDE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7D6AD668-87D2-4B95-9794-C59EA51DD4D5}"/>
              </a:ext>
            </a:extLst>
          </p:cNvPr>
          <p:cNvSpPr/>
          <p:nvPr userDrawn="1"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CDE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74D5AE81-0E8F-4F6C-82C1-32945BA5A249}"/>
              </a:ext>
            </a:extLst>
          </p:cNvPr>
          <p:cNvSpPr/>
          <p:nvPr userDrawn="1"/>
        </p:nvSpPr>
        <p:spPr>
          <a:xfrm>
            <a:off x="4895101" y="5225762"/>
            <a:ext cx="3963670" cy="5061585"/>
          </a:xfrm>
          <a:custGeom>
            <a:avLst/>
            <a:gdLst/>
            <a:ahLst/>
            <a:cxnLst/>
            <a:rect l="l" t="t" r="r" b="b"/>
            <a:pathLst>
              <a:path w="3963670" h="5061584">
                <a:moveTo>
                  <a:pt x="2793361" y="0"/>
                </a:moveTo>
                <a:lnTo>
                  <a:pt x="3963339" y="5061237"/>
                </a:lnTo>
                <a:lnTo>
                  <a:pt x="1020709" y="5061237"/>
                </a:lnTo>
                <a:lnTo>
                  <a:pt x="0" y="645725"/>
                </a:lnTo>
                <a:lnTo>
                  <a:pt x="2793361" y="0"/>
                </a:lnTo>
                <a:close/>
              </a:path>
            </a:pathLst>
          </a:custGeom>
          <a:solidFill>
            <a:srgbClr val="FAFE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5">
            <a:extLst>
              <a:ext uri="{FF2B5EF4-FFF2-40B4-BE49-F238E27FC236}">
                <a16:creationId xmlns:a16="http://schemas.microsoft.com/office/drawing/2014/main" id="{4F047A89-CC26-4C62-93B5-2844DED3E1B8}"/>
              </a:ext>
            </a:extLst>
          </p:cNvPr>
          <p:cNvSpPr/>
          <p:nvPr userDrawn="1"/>
        </p:nvSpPr>
        <p:spPr>
          <a:xfrm>
            <a:off x="3117987" y="3"/>
            <a:ext cx="6532245" cy="10287000"/>
          </a:xfrm>
          <a:custGeom>
            <a:avLst/>
            <a:gdLst/>
            <a:ahLst/>
            <a:cxnLst/>
            <a:rect l="l" t="t" r="r" b="b"/>
            <a:pathLst>
              <a:path w="6532245" h="10287000">
                <a:moveTo>
                  <a:pt x="6531936" y="0"/>
                </a:moveTo>
                <a:lnTo>
                  <a:pt x="2880561" y="10286996"/>
                </a:lnTo>
                <a:lnTo>
                  <a:pt x="0" y="10286996"/>
                </a:lnTo>
                <a:lnTo>
                  <a:pt x="3651376" y="0"/>
                </a:lnTo>
                <a:lnTo>
                  <a:pt x="6531936" y="0"/>
                </a:lnTo>
                <a:close/>
              </a:path>
            </a:pathLst>
          </a:custGeom>
          <a:solidFill>
            <a:srgbClr val="F9D3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555EBB-E16F-40BA-8CF4-F1261D42C5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4338"/>
            <a:ext cx="13716000" cy="35814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D4A07D7-B09F-4D7B-BAB5-50B5C585AC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850"/>
            <a:ext cx="13716000" cy="248285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EA6905-C727-4792-B1C5-81339BDC5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44CF6-A4CB-4503-90F0-66D6C9239A5C}" type="datetimeFigureOut">
              <a:rPr lang="ru-RU" smtClean="0"/>
              <a:t>10.08.2022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7D346E8-B6D3-45BD-9B7A-A7726016F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9A94394-9EE1-433A-A92C-6F2BED699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E7331-3078-4D78-8D1D-C77DB4DA6AC2}" type="slidenum">
              <a:rPr lang="ru-RU" smtClean="0"/>
              <a:t>‹#›</a:t>
            </a:fld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C5B90C2-218E-4A49-A753-28F4997A54A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4999" y="159596"/>
            <a:ext cx="1054061" cy="1178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621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ЦВЕТ Заголовок и объект 2">
    <p:bg>
      <p:bgPr>
        <a:solidFill>
          <a:srgbClr val="F9D3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6531E4B1-D8A0-4045-8C72-EC25A9EF6211}"/>
              </a:ext>
            </a:extLst>
          </p:cNvPr>
          <p:cNvSpPr/>
          <p:nvPr userDrawn="1"/>
        </p:nvSpPr>
        <p:spPr>
          <a:xfrm>
            <a:off x="0" y="-5"/>
            <a:ext cx="18288000" cy="10287000"/>
          </a:xfrm>
          <a:prstGeom prst="rect">
            <a:avLst/>
          </a:prstGeom>
          <a:solidFill>
            <a:srgbClr val="F9D3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object 3">
            <a:extLst>
              <a:ext uri="{FF2B5EF4-FFF2-40B4-BE49-F238E27FC236}">
                <a16:creationId xmlns:a16="http://schemas.microsoft.com/office/drawing/2014/main" id="{529DA079-E306-44F7-94A8-94DAE326A2D9}"/>
              </a:ext>
            </a:extLst>
          </p:cNvPr>
          <p:cNvSpPr/>
          <p:nvPr userDrawn="1"/>
        </p:nvSpPr>
        <p:spPr>
          <a:xfrm>
            <a:off x="0" y="5"/>
            <a:ext cx="10602595" cy="10287000"/>
          </a:xfrm>
          <a:custGeom>
            <a:avLst/>
            <a:gdLst/>
            <a:ahLst/>
            <a:cxnLst/>
            <a:rect l="l" t="t" r="r" b="b"/>
            <a:pathLst>
              <a:path w="10602595" h="10287000">
                <a:moveTo>
                  <a:pt x="10601978" y="0"/>
                </a:moveTo>
                <a:lnTo>
                  <a:pt x="7837783" y="10286994"/>
                </a:lnTo>
                <a:lnTo>
                  <a:pt x="0" y="10286994"/>
                </a:lnTo>
                <a:lnTo>
                  <a:pt x="0" y="0"/>
                </a:lnTo>
                <a:lnTo>
                  <a:pt x="10601978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5113E7-5655-4078-99EE-5571B1473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DE416DD-0DFB-43C7-B1BF-2C02650A8D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FEB26F4-6130-4DC6-A5A6-3059DAEB1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44CF6-A4CB-4503-90F0-66D6C9239A5C}" type="datetimeFigureOut">
              <a:rPr lang="ru-RU" smtClean="0"/>
              <a:t>10.08.2022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A3D7664-018B-458F-84BA-E4707B248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5BBBC31-136D-4135-A0BF-B96318B95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E7331-3078-4D78-8D1D-C77DB4DA6AC2}" type="slidenum">
              <a:rPr lang="ru-RU" smtClean="0"/>
              <a:t>‹#›</a:t>
            </a:fld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C9BBAF5-1D19-4CCA-B32F-FC474596D12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4999" y="159596"/>
            <a:ext cx="1054061" cy="1178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51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ЦВЕТ_Заголовок и объект 2">
    <p:bg>
      <p:bgPr>
        <a:solidFill>
          <a:srgbClr val="CDE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6531E4B1-D8A0-4045-8C72-EC25A9EF6211}"/>
              </a:ext>
            </a:extLst>
          </p:cNvPr>
          <p:cNvSpPr/>
          <p:nvPr userDrawn="1"/>
        </p:nvSpPr>
        <p:spPr>
          <a:xfrm>
            <a:off x="0" y="-5"/>
            <a:ext cx="18288000" cy="10287000"/>
          </a:xfrm>
          <a:prstGeom prst="rect">
            <a:avLst/>
          </a:prstGeom>
          <a:solidFill>
            <a:srgbClr val="CDE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object 3">
            <a:extLst>
              <a:ext uri="{FF2B5EF4-FFF2-40B4-BE49-F238E27FC236}">
                <a16:creationId xmlns:a16="http://schemas.microsoft.com/office/drawing/2014/main" id="{529DA079-E306-44F7-94A8-94DAE326A2D9}"/>
              </a:ext>
            </a:extLst>
          </p:cNvPr>
          <p:cNvSpPr/>
          <p:nvPr userDrawn="1"/>
        </p:nvSpPr>
        <p:spPr>
          <a:xfrm>
            <a:off x="0" y="5"/>
            <a:ext cx="10602595" cy="10287000"/>
          </a:xfrm>
          <a:custGeom>
            <a:avLst/>
            <a:gdLst/>
            <a:ahLst/>
            <a:cxnLst/>
            <a:rect l="l" t="t" r="r" b="b"/>
            <a:pathLst>
              <a:path w="10602595" h="10287000">
                <a:moveTo>
                  <a:pt x="10601978" y="0"/>
                </a:moveTo>
                <a:lnTo>
                  <a:pt x="7837783" y="10286994"/>
                </a:lnTo>
                <a:lnTo>
                  <a:pt x="0" y="10286994"/>
                </a:lnTo>
                <a:lnTo>
                  <a:pt x="0" y="0"/>
                </a:lnTo>
                <a:lnTo>
                  <a:pt x="10601978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5113E7-5655-4078-99EE-5571B1473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DE416DD-0DFB-43C7-B1BF-2C02650A8D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FEB26F4-6130-4DC6-A5A6-3059DAEB1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44CF6-A4CB-4503-90F0-66D6C9239A5C}" type="datetimeFigureOut">
              <a:rPr lang="ru-RU" smtClean="0"/>
              <a:t>10.08.2022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A3D7664-018B-458F-84BA-E4707B248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5BBBC31-136D-4135-A0BF-B96318B95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E7331-3078-4D78-8D1D-C77DB4DA6AC2}" type="slidenum">
              <a:rPr lang="ru-RU" smtClean="0"/>
              <a:t>‹#›</a:t>
            </a:fld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C9BBAF5-1D19-4CCA-B32F-FC474596D12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4999" y="159596"/>
            <a:ext cx="1054061" cy="1178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658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ЦВЕТ Заголовок раздела 2"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70214E6-9CF6-4C20-AFDE-D32FC5C65DA7}"/>
              </a:ext>
            </a:extLst>
          </p:cNvPr>
          <p:cNvSpPr/>
          <p:nvPr userDrawn="1"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6570D5E9-C93C-42DA-B7C5-5C7327C578DC}"/>
              </a:ext>
            </a:extLst>
          </p:cNvPr>
          <p:cNvSpPr/>
          <p:nvPr userDrawn="1"/>
        </p:nvSpPr>
        <p:spPr>
          <a:xfrm>
            <a:off x="0" y="465385"/>
            <a:ext cx="3201670" cy="9822180"/>
          </a:xfrm>
          <a:custGeom>
            <a:avLst/>
            <a:gdLst/>
            <a:ahLst/>
            <a:cxnLst/>
            <a:rect l="l" t="t" r="r" b="b"/>
            <a:pathLst>
              <a:path w="3201670" h="9822180">
                <a:moveTo>
                  <a:pt x="772547" y="0"/>
                </a:moveTo>
                <a:lnTo>
                  <a:pt x="3201130" y="9821613"/>
                </a:lnTo>
                <a:lnTo>
                  <a:pt x="0" y="9821613"/>
                </a:lnTo>
                <a:lnTo>
                  <a:pt x="0" y="191027"/>
                </a:lnTo>
                <a:lnTo>
                  <a:pt x="772547" y="0"/>
                </a:lnTo>
                <a:close/>
              </a:path>
            </a:pathLst>
          </a:custGeom>
          <a:solidFill>
            <a:srgbClr val="CDE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44118DEB-1EB7-4A3A-AD61-83750F142DA2}"/>
              </a:ext>
            </a:extLst>
          </p:cNvPr>
          <p:cNvSpPr/>
          <p:nvPr userDrawn="1"/>
        </p:nvSpPr>
        <p:spPr>
          <a:xfrm>
            <a:off x="4697" y="0"/>
            <a:ext cx="3518535" cy="8934450"/>
          </a:xfrm>
          <a:custGeom>
            <a:avLst/>
            <a:gdLst/>
            <a:ahLst/>
            <a:cxnLst/>
            <a:rect l="l" t="t" r="r" b="b"/>
            <a:pathLst>
              <a:path w="3518535" h="8934450">
                <a:moveTo>
                  <a:pt x="0" y="8934209"/>
                </a:moveTo>
                <a:lnTo>
                  <a:pt x="0" y="0"/>
                </a:lnTo>
                <a:lnTo>
                  <a:pt x="3518215" y="0"/>
                </a:lnTo>
                <a:lnTo>
                  <a:pt x="0" y="8934209"/>
                </a:lnTo>
                <a:close/>
              </a:path>
            </a:pathLst>
          </a:custGeom>
          <a:solidFill>
            <a:srgbClr val="FAFE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3C4D11-A504-4607-89FD-5C7EBB422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65400"/>
            <a:ext cx="15773400" cy="427831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92C7BBA-3B05-4EBA-BE6F-7C6932FA42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884988"/>
            <a:ext cx="15773400" cy="22494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758F54F-411F-42DA-A3B7-AF4F5488D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44CF6-A4CB-4503-90F0-66D6C9239A5C}" type="datetimeFigureOut">
              <a:rPr lang="ru-RU" smtClean="0"/>
              <a:t>10.08.2022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8574CCF-43C2-472F-807E-403EBFB76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AE7F08D-5AE6-4A3F-A749-B59723144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E7331-3078-4D78-8D1D-C77DB4DA6AC2}" type="slidenum">
              <a:rPr lang="ru-RU" smtClean="0"/>
              <a:t>‹#›</a:t>
            </a:fld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2CE34D4-AA86-472D-A84A-22A987C5A8A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4999" y="159596"/>
            <a:ext cx="1054061" cy="1178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772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ЦВЕТ Только заголовок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>
            <a:extLst>
              <a:ext uri="{FF2B5EF4-FFF2-40B4-BE49-F238E27FC236}">
                <a16:creationId xmlns:a16="http://schemas.microsoft.com/office/drawing/2014/main" id="{968A2945-50A8-4F85-AB2D-3C4906B4E793}"/>
              </a:ext>
            </a:extLst>
          </p:cNvPr>
          <p:cNvSpPr/>
          <p:nvPr userDrawn="1"/>
        </p:nvSpPr>
        <p:spPr>
          <a:xfrm>
            <a:off x="6057900" y="0"/>
            <a:ext cx="12235180" cy="5591175"/>
          </a:xfrm>
          <a:custGeom>
            <a:avLst/>
            <a:gdLst/>
            <a:ahLst/>
            <a:cxnLst/>
            <a:rect l="l" t="t" r="r" b="b"/>
            <a:pathLst>
              <a:path w="12235180" h="5591175">
                <a:moveTo>
                  <a:pt x="12235092" y="0"/>
                </a:moveTo>
                <a:lnTo>
                  <a:pt x="12235092" y="5591124"/>
                </a:lnTo>
                <a:lnTo>
                  <a:pt x="0" y="0"/>
                </a:lnTo>
                <a:lnTo>
                  <a:pt x="12235092" y="0"/>
                </a:lnTo>
                <a:close/>
              </a:path>
            </a:pathLst>
          </a:custGeom>
          <a:solidFill>
            <a:srgbClr val="F9D3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7FF9DBE9-E86F-495C-8E5D-DBD20A1DE99C}"/>
              </a:ext>
            </a:extLst>
          </p:cNvPr>
          <p:cNvSpPr/>
          <p:nvPr userDrawn="1"/>
        </p:nvSpPr>
        <p:spPr>
          <a:xfrm>
            <a:off x="0" y="4918054"/>
            <a:ext cx="18288000" cy="5369560"/>
          </a:xfrm>
          <a:custGeom>
            <a:avLst/>
            <a:gdLst/>
            <a:ahLst/>
            <a:cxnLst/>
            <a:rect l="l" t="t" r="r" b="b"/>
            <a:pathLst>
              <a:path w="18288000" h="5369559">
                <a:moveTo>
                  <a:pt x="5421293" y="745955"/>
                </a:moveTo>
                <a:lnTo>
                  <a:pt x="18288000" y="0"/>
                </a:lnTo>
                <a:lnTo>
                  <a:pt x="18288000" y="5368945"/>
                </a:lnTo>
                <a:lnTo>
                  <a:pt x="0" y="5368945"/>
                </a:lnTo>
                <a:lnTo>
                  <a:pt x="0" y="1060258"/>
                </a:lnTo>
                <a:lnTo>
                  <a:pt x="5421293" y="745955"/>
                </a:lnTo>
                <a:close/>
              </a:path>
            </a:pathLst>
          </a:custGeom>
          <a:solidFill>
            <a:srgbClr val="CDE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40631A-EBD2-4350-9E89-AE6CECF10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B50945B-AE2C-4AF7-8ECB-9163227A7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44CF6-A4CB-4503-90F0-66D6C9239A5C}" type="datetimeFigureOut">
              <a:rPr lang="ru-RU" smtClean="0"/>
              <a:t>10.08.2022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E24C953-D0E4-4C48-9440-25CF9F2FC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A69FD5A-4520-4A70-B902-9A39B9B8E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E7331-3078-4D78-8D1D-C77DB4DA6AC2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C8FF6BE-E79A-414A-B269-B2C4EFD9DF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4999" y="159596"/>
            <a:ext cx="1054061" cy="1178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792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5">
            <a:extLst>
              <a:ext uri="{FF2B5EF4-FFF2-40B4-BE49-F238E27FC236}">
                <a16:creationId xmlns:a16="http://schemas.microsoft.com/office/drawing/2014/main" id="{14172C05-6DE8-4377-AF45-6DA7B8F70D88}"/>
              </a:ext>
            </a:extLst>
          </p:cNvPr>
          <p:cNvSpPr/>
          <p:nvPr userDrawn="1"/>
        </p:nvSpPr>
        <p:spPr>
          <a:xfrm rot="10800000" flipH="1">
            <a:off x="15263324" y="-427"/>
            <a:ext cx="3025140" cy="8877727"/>
          </a:xfrm>
          <a:custGeom>
            <a:avLst/>
            <a:gdLst/>
            <a:ahLst/>
            <a:cxnLst/>
            <a:rect l="l" t="t" r="r" b="b"/>
            <a:pathLst>
              <a:path w="3025140" h="9735185">
                <a:moveTo>
                  <a:pt x="3024674" y="0"/>
                </a:moveTo>
                <a:lnTo>
                  <a:pt x="3024674" y="9734757"/>
                </a:lnTo>
                <a:lnTo>
                  <a:pt x="0" y="9734757"/>
                </a:lnTo>
                <a:lnTo>
                  <a:pt x="3024674" y="0"/>
                </a:lnTo>
                <a:close/>
              </a:path>
            </a:pathLst>
          </a:custGeom>
          <a:solidFill>
            <a:srgbClr val="F9D3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">
            <a:extLst>
              <a:ext uri="{FF2B5EF4-FFF2-40B4-BE49-F238E27FC236}">
                <a16:creationId xmlns:a16="http://schemas.microsoft.com/office/drawing/2014/main" id="{B8D7BAA6-8471-4848-B8FF-20833EFD6521}"/>
              </a:ext>
            </a:extLst>
          </p:cNvPr>
          <p:cNvSpPr/>
          <p:nvPr userDrawn="1"/>
        </p:nvSpPr>
        <p:spPr>
          <a:xfrm>
            <a:off x="15263324" y="1409700"/>
            <a:ext cx="3025140" cy="8877727"/>
          </a:xfrm>
          <a:custGeom>
            <a:avLst/>
            <a:gdLst/>
            <a:ahLst/>
            <a:cxnLst/>
            <a:rect l="l" t="t" r="r" b="b"/>
            <a:pathLst>
              <a:path w="3025140" h="9735185">
                <a:moveTo>
                  <a:pt x="3024674" y="0"/>
                </a:moveTo>
                <a:lnTo>
                  <a:pt x="3024674" y="9734757"/>
                </a:lnTo>
                <a:lnTo>
                  <a:pt x="0" y="9734757"/>
                </a:lnTo>
                <a:lnTo>
                  <a:pt x="3024674" y="0"/>
                </a:lnTo>
                <a:close/>
              </a:path>
            </a:pathLst>
          </a:custGeom>
          <a:solidFill>
            <a:srgbClr val="CDE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AFF3EC-5614-4ECF-9CF5-A31CAB29F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9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BE66F02-D991-4C71-9715-DD10F47674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B62B4C0-EEDB-4AA5-99AE-874B62F608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E44CF6-A4CB-4503-90F0-66D6C9239A5C}" type="datetimeFigureOut">
              <a:rPr lang="ru-RU" smtClean="0"/>
              <a:t>10.08.2022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E27FCDA-8664-439E-BE50-A379698A4B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DE8F834-5D8B-4C31-BD80-27AD33069D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5E7331-3078-4D78-8D1D-C77DB4DA6AC2}" type="slidenum">
              <a:rPr lang="ru-RU" smtClean="0"/>
              <a:t>‹#›</a:t>
            </a:fld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AE4DC31-A792-4718-95BF-8167901E7983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4999" y="159596"/>
            <a:ext cx="1054061" cy="1178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65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84" r:id="rId2"/>
    <p:sldLayoutId id="2147483685" r:id="rId3"/>
    <p:sldLayoutId id="2147483686" r:id="rId4"/>
    <p:sldLayoutId id="2147483682" r:id="rId5"/>
    <p:sldLayoutId id="2147483668" r:id="rId6"/>
    <p:sldLayoutId id="2147483687" r:id="rId7"/>
    <p:sldLayoutId id="2147483669" r:id="rId8"/>
    <p:sldLayoutId id="2147483672" r:id="rId9"/>
    <p:sldLayoutId id="2147483670" r:id="rId10"/>
    <p:sldLayoutId id="2147483671" r:id="rId11"/>
    <p:sldLayoutId id="2147483673" r:id="rId12"/>
    <p:sldLayoutId id="2147483688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apkpro.ru/razgovory-o-vazhnom/" TargetMode="External"/><Relationship Id="rId2" Type="http://schemas.openxmlformats.org/officeDocument/2006/relationships/hyperlink" Target="https://edsoo.ru/Vneurochnaya_deyatelnost.htm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hyperlink" Target="https://ipk74.ru/news/metodicheskie-rekomendatsii-ob-organizatsii-vneurochnoy-deyatelnosti-v-ramkakh-realizatsii-obnovlennykh-fgos-noo-i-ooo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7">
            <a:extLst>
              <a:ext uri="{FF2B5EF4-FFF2-40B4-BE49-F238E27FC236}">
                <a16:creationId xmlns:a16="http://schemas.microsoft.com/office/drawing/2014/main" id="{931EAA6C-390A-4D70-8187-016946B46757}"/>
              </a:ext>
            </a:extLst>
          </p:cNvPr>
          <p:cNvSpPr/>
          <p:nvPr/>
        </p:nvSpPr>
        <p:spPr>
          <a:xfrm>
            <a:off x="4111883" y="9052419"/>
            <a:ext cx="13164819" cy="0"/>
          </a:xfrm>
          <a:custGeom>
            <a:avLst/>
            <a:gdLst/>
            <a:ahLst/>
            <a:cxnLst/>
            <a:rect l="l" t="t" r="r" b="b"/>
            <a:pathLst>
              <a:path w="13164819">
                <a:moveTo>
                  <a:pt x="0" y="0"/>
                </a:moveTo>
                <a:lnTo>
                  <a:pt x="13164470" y="0"/>
                </a:lnTo>
              </a:path>
            </a:pathLst>
          </a:custGeom>
          <a:ln w="55899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553610" y="0"/>
            <a:ext cx="6734809" cy="10287000"/>
          </a:xfrm>
          <a:custGeom>
            <a:avLst/>
            <a:gdLst/>
            <a:ahLst/>
            <a:cxnLst/>
            <a:rect l="l" t="t" r="r" b="b"/>
            <a:pathLst>
              <a:path w="6734809" h="10287000">
                <a:moveTo>
                  <a:pt x="6734389" y="10286999"/>
                </a:moveTo>
                <a:lnTo>
                  <a:pt x="0" y="10286999"/>
                </a:lnTo>
                <a:lnTo>
                  <a:pt x="4967270" y="0"/>
                </a:lnTo>
                <a:lnTo>
                  <a:pt x="6734389" y="0"/>
                </a:lnTo>
                <a:lnTo>
                  <a:pt x="6734389" y="10286999"/>
                </a:lnTo>
                <a:close/>
              </a:path>
            </a:pathLst>
          </a:custGeom>
          <a:solidFill>
            <a:srgbClr val="F9D3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876286" y="0"/>
            <a:ext cx="5412105" cy="9749790"/>
          </a:xfrm>
          <a:custGeom>
            <a:avLst/>
            <a:gdLst/>
            <a:ahLst/>
            <a:cxnLst/>
            <a:rect l="l" t="t" r="r" b="b"/>
            <a:pathLst>
              <a:path w="5412105" h="9749790">
                <a:moveTo>
                  <a:pt x="0" y="0"/>
                </a:moveTo>
                <a:lnTo>
                  <a:pt x="5411712" y="0"/>
                </a:lnTo>
                <a:lnTo>
                  <a:pt x="5411712" y="9749678"/>
                </a:lnTo>
                <a:lnTo>
                  <a:pt x="0" y="0"/>
                </a:lnTo>
                <a:close/>
              </a:path>
            </a:pathLst>
          </a:custGeom>
          <a:solidFill>
            <a:srgbClr val="FAFE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A733DDEE-2CE9-49D3-98B3-EE5180F8B19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Реализация  </a:t>
            </a:r>
            <a:r>
              <a:rPr lang="ru-RU" b="1" dirty="0">
                <a:solidFill>
                  <a:srgbClr val="002060"/>
                </a:solidFill>
              </a:rPr>
              <a:t>курсов внеурочной деятельности </a:t>
            </a:r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в </a:t>
            </a:r>
            <a:r>
              <a:rPr lang="ru-RU" b="1" dirty="0">
                <a:solidFill>
                  <a:srgbClr val="002060"/>
                </a:solidFill>
              </a:rPr>
              <a:t>2022-2023 учебном году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3078E56-7D97-46D0-87A5-A206EC7581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2712" y="114300"/>
            <a:ext cx="1158754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640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0"/>
            <a:ext cx="18288519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7999" y="0"/>
                </a:lnTo>
                <a:lnTo>
                  <a:pt x="18287999" y="10286999"/>
                </a:lnTo>
                <a:lnTo>
                  <a:pt x="0" y="10286999"/>
                </a:lnTo>
                <a:lnTo>
                  <a:pt x="0" y="0"/>
                </a:lnTo>
                <a:close/>
              </a:path>
            </a:pathLst>
          </a:custGeom>
          <a:solidFill>
            <a:srgbClr val="CDE6FF"/>
          </a:solidFill>
          <a:ln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7">
            <a:extLst>
              <a:ext uri="{FF2B5EF4-FFF2-40B4-BE49-F238E27FC236}">
                <a16:creationId xmlns:a16="http://schemas.microsoft.com/office/drawing/2014/main" id="{740E62D9-546F-4E90-B7EF-048010EDCDBB}"/>
              </a:ext>
            </a:extLst>
          </p:cNvPr>
          <p:cNvSpPr/>
          <p:nvPr/>
        </p:nvSpPr>
        <p:spPr>
          <a:xfrm>
            <a:off x="1143000" y="9266238"/>
            <a:ext cx="13164819" cy="0"/>
          </a:xfrm>
          <a:custGeom>
            <a:avLst/>
            <a:gdLst/>
            <a:ahLst/>
            <a:cxnLst/>
            <a:rect l="l" t="t" r="r" b="b"/>
            <a:pathLst>
              <a:path w="13164819">
                <a:moveTo>
                  <a:pt x="0" y="0"/>
                </a:moveTo>
                <a:lnTo>
                  <a:pt x="13164470" y="0"/>
                </a:lnTo>
              </a:path>
            </a:pathLst>
          </a:custGeom>
          <a:ln w="55899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048650" y="0"/>
            <a:ext cx="3239770" cy="7914640"/>
          </a:xfrm>
          <a:custGeom>
            <a:avLst/>
            <a:gdLst/>
            <a:ahLst/>
            <a:cxnLst/>
            <a:rect l="l" t="t" r="r" b="b"/>
            <a:pathLst>
              <a:path w="3239769" h="7914640">
                <a:moveTo>
                  <a:pt x="0" y="0"/>
                </a:moveTo>
                <a:lnTo>
                  <a:pt x="3239349" y="0"/>
                </a:lnTo>
                <a:lnTo>
                  <a:pt x="3239349" y="7659859"/>
                </a:lnTo>
                <a:lnTo>
                  <a:pt x="2398835" y="7914610"/>
                </a:lnTo>
                <a:lnTo>
                  <a:pt x="0" y="0"/>
                </a:lnTo>
                <a:close/>
              </a:path>
            </a:pathLst>
          </a:custGeom>
          <a:solidFill>
            <a:srgbClr val="FAFE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666577" y="1409700"/>
            <a:ext cx="3622040" cy="8877320"/>
          </a:xfrm>
          <a:custGeom>
            <a:avLst/>
            <a:gdLst/>
            <a:ahLst/>
            <a:cxnLst/>
            <a:rect l="l" t="t" r="r" b="b"/>
            <a:pathLst>
              <a:path w="3622040" h="9558020">
                <a:moveTo>
                  <a:pt x="0" y="9558000"/>
                </a:moveTo>
                <a:lnTo>
                  <a:pt x="3621422" y="0"/>
                </a:lnTo>
                <a:lnTo>
                  <a:pt x="3621422" y="9558000"/>
                </a:lnTo>
                <a:lnTo>
                  <a:pt x="0" y="9558000"/>
                </a:lnTo>
                <a:close/>
              </a:path>
            </a:pathLst>
          </a:custGeom>
          <a:solidFill>
            <a:srgbClr val="F9D3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BF507662-2175-4C6B-B72D-734DF99D8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530770"/>
            <a:ext cx="16459200" cy="1854201"/>
          </a:xfrm>
        </p:spPr>
        <p:txBody>
          <a:bodyPr>
            <a:noAutofit/>
          </a:bodyPr>
          <a:lstStyle/>
          <a:p>
            <a:pPr algn="ctr">
              <a:lnSpc>
                <a:spcPct val="85000"/>
              </a:lnSpc>
            </a:pPr>
            <a:r>
              <a:rPr lang="ru-RU" sz="3200" b="1" dirty="0" smtClean="0">
                <a:solidFill>
                  <a:srgbClr val="002060"/>
                </a:solidFill>
              </a:rPr>
              <a:t>Методические рекомендации</a:t>
            </a:r>
            <a:r>
              <a:rPr lang="ru-RU" sz="3200" dirty="0">
                <a:solidFill>
                  <a:srgbClr val="002060"/>
                </a:solidFill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</a:rPr>
              <a:t>об </a:t>
            </a:r>
            <a:r>
              <a:rPr lang="ru-RU" sz="3200" b="1" dirty="0">
                <a:solidFill>
                  <a:srgbClr val="002060"/>
                </a:solidFill>
              </a:rPr>
              <a:t>организации внеурочной деятельности в рамках реализации обновленных федеральных государственных образовательных стандартов начального общего и основного общего образования </a:t>
            </a:r>
            <a:r>
              <a:rPr lang="ru-RU" sz="2800" dirty="0" smtClean="0">
                <a:solidFill>
                  <a:srgbClr val="002060"/>
                </a:solidFill>
              </a:rPr>
              <a:t>(</a:t>
            </a:r>
            <a:r>
              <a:rPr lang="ru-RU" sz="2800" dirty="0">
                <a:solidFill>
                  <a:srgbClr val="002060"/>
                </a:solidFill>
              </a:rPr>
              <a:t>Министерства просвещения Российской Федерации от </a:t>
            </a:r>
            <a:r>
              <a:rPr lang="ru-RU" sz="2800" dirty="0" smtClean="0">
                <a:solidFill>
                  <a:srgbClr val="002060"/>
                </a:solidFill>
              </a:rPr>
              <a:t>05 июля </a:t>
            </a:r>
            <a:r>
              <a:rPr lang="ru-RU" sz="2800" dirty="0">
                <a:solidFill>
                  <a:srgbClr val="002060"/>
                </a:solidFill>
              </a:rPr>
              <a:t>2022 г. № </a:t>
            </a:r>
            <a:r>
              <a:rPr lang="ru-RU" sz="2800" dirty="0" smtClean="0">
                <a:solidFill>
                  <a:srgbClr val="002060"/>
                </a:solidFill>
              </a:rPr>
              <a:t>ТВ-1290/03 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«</a:t>
            </a:r>
            <a:r>
              <a:rPr lang="ru-RU" sz="2800" dirty="0">
                <a:solidFill>
                  <a:srgbClr val="002060"/>
                </a:solidFill>
              </a:rPr>
              <a:t>О направлении </a:t>
            </a:r>
            <a:r>
              <a:rPr lang="ru-RU" sz="2800" dirty="0" smtClean="0">
                <a:solidFill>
                  <a:srgbClr val="002060"/>
                </a:solidFill>
              </a:rPr>
              <a:t>методических рекомендаций»)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3962602"/>
              </p:ext>
            </p:extLst>
          </p:nvPr>
        </p:nvGraphicFramePr>
        <p:xfrm>
          <a:off x="152400" y="2628901"/>
          <a:ext cx="17983200" cy="76249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76916">
                  <a:extLst>
                    <a:ext uri="{9D8B030D-6E8A-4147-A177-3AD203B41FA5}">
                      <a16:colId xmlns:a16="http://schemas.microsoft.com/office/drawing/2014/main" val="4156534873"/>
                    </a:ext>
                  </a:extLst>
                </a:gridCol>
                <a:gridCol w="9806284">
                  <a:extLst>
                    <a:ext uri="{9D8B030D-6E8A-4147-A177-3AD203B41FA5}">
                      <a16:colId xmlns:a16="http://schemas.microsoft.com/office/drawing/2014/main" val="624181230"/>
                    </a:ext>
                  </a:extLst>
                </a:gridCol>
              </a:tblGrid>
              <a:tr h="1803237">
                <a:tc>
                  <a:txBody>
                    <a:bodyPr/>
                    <a:lstStyle/>
                    <a:p>
                      <a:pPr algn="ctr"/>
                      <a:r>
                        <a:rPr lang="ru-RU" sz="2600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Направления внеурочной деятельности</a:t>
                      </a:r>
                      <a:endParaRPr lang="ru-RU" sz="26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ru-RU" sz="2600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Целевые ориентиры (</a:t>
                      </a:r>
                      <a:r>
                        <a:rPr lang="ru-RU" sz="26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itchFamily="18" charset="0"/>
                        </a:rPr>
                        <a:t>Указ Президента Российской Федерации от 21 июля 2020 г. № 474 «О национальных целях развития Российской Федерации на период до 2030 года»</a:t>
                      </a:r>
                      <a:endParaRPr lang="ru-RU" altLang="ru-RU" sz="2600" b="1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1095109"/>
                  </a:ext>
                </a:extLst>
              </a:tr>
              <a:tr h="2016632">
                <a:tc>
                  <a:txBody>
                    <a:bodyPr/>
                    <a:lstStyle/>
                    <a:p>
                      <a:pPr algn="just"/>
                      <a:r>
                        <a:rPr lang="ru-RU" sz="2600" b="0" i="0" u="none" strike="noStrike" kern="1200" baseline="0" dirty="0" smtClean="0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Информационно-просветительские занятия патриотической, нравственной и экологической направленности «Разговоры о важном»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600" b="0" dirty="0" smtClean="0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itchFamily="18" charset="0"/>
                        </a:rPr>
                        <a:t>создание условий для воспитания гармонично развитой и социально ответственной личности на основе духовно-нравственных ценностей народов Российской Федерации, исторических и национально-культурных традиций</a:t>
                      </a:r>
                      <a:endParaRPr lang="ru-RU" sz="2600" b="0" dirty="0">
                        <a:solidFill>
                          <a:srgbClr val="00206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409174"/>
                  </a:ext>
                </a:extLst>
              </a:tr>
              <a:tr h="1245567">
                <a:tc>
                  <a:txBody>
                    <a:bodyPr/>
                    <a:lstStyle/>
                    <a:p>
                      <a:pPr algn="just"/>
                      <a:r>
                        <a:rPr lang="ru-RU" sz="2600" b="0" i="0" u="none" strike="noStrike" kern="1200" baseline="0" dirty="0" smtClean="0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Занятия по формированию функциональной грамотности обучающихся (в том числе финансовой грамотности)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600" b="0" dirty="0" smtClean="0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itchFamily="18" charset="0"/>
                        </a:rPr>
                        <a:t>вхождение РФ в число десяти ведущих стран мира по качеству общего образования</a:t>
                      </a:r>
                      <a:endParaRPr lang="ru-RU" sz="2600" b="0" i="0" u="none" strike="noStrike" kern="1200" baseline="0" dirty="0" smtClean="0">
                        <a:solidFill>
                          <a:srgbClr val="00206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0154419"/>
                  </a:ext>
                </a:extLst>
              </a:tr>
              <a:tr h="2402164">
                <a:tc>
                  <a:txBody>
                    <a:bodyPr/>
                    <a:lstStyle/>
                    <a:p>
                      <a:pPr algn="just"/>
                      <a:r>
                        <a:rPr lang="ru-RU" sz="2600" b="0" i="0" u="none" strike="noStrike" kern="1200" baseline="0" dirty="0" smtClean="0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Занятия, направленные на удовлетворение </a:t>
                      </a:r>
                      <a:r>
                        <a:rPr lang="ru-RU" sz="2600" b="0" i="0" u="none" strike="noStrike" kern="1200" baseline="0" dirty="0" err="1" smtClean="0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профориентационных</a:t>
                      </a:r>
                      <a:r>
                        <a:rPr lang="ru-RU" sz="2600" b="0" i="0" u="none" strike="noStrike" kern="1200" baseline="0" dirty="0" smtClean="0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 интересов и потребностей обучающихся (в том числе основы предпринимательства)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600" dirty="0" smtClean="0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itchFamily="18" charset="0"/>
                        </a:rPr>
                        <a:t>Формирование эффективной системы выявления, поддержки и развития способностей и талантов у детей и молодежи, основанной на принципах справедливости, всеобщности и направленной на самоопределение и профессиональную ориентацию всех обучающихся</a:t>
                      </a:r>
                      <a:endParaRPr lang="ru-RU" sz="2600" b="0" dirty="0">
                        <a:solidFill>
                          <a:srgbClr val="00206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4048583"/>
                  </a:ext>
                </a:extLst>
              </a:tr>
            </a:tbl>
          </a:graphicData>
        </a:graphic>
      </p:graphicFrame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B712E5E-0DE1-412C-9FCE-9599907D4E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2712" y="114300"/>
            <a:ext cx="1158754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635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0"/>
            <a:ext cx="18288519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7999" y="0"/>
                </a:lnTo>
                <a:lnTo>
                  <a:pt x="18287999" y="10286999"/>
                </a:lnTo>
                <a:lnTo>
                  <a:pt x="0" y="10286999"/>
                </a:lnTo>
                <a:lnTo>
                  <a:pt x="0" y="0"/>
                </a:lnTo>
                <a:close/>
              </a:path>
            </a:pathLst>
          </a:custGeom>
          <a:solidFill>
            <a:srgbClr val="CDE6FF"/>
          </a:solidFill>
          <a:ln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7">
            <a:extLst>
              <a:ext uri="{FF2B5EF4-FFF2-40B4-BE49-F238E27FC236}">
                <a16:creationId xmlns:a16="http://schemas.microsoft.com/office/drawing/2014/main" id="{740E62D9-546F-4E90-B7EF-048010EDCDBB}"/>
              </a:ext>
            </a:extLst>
          </p:cNvPr>
          <p:cNvSpPr/>
          <p:nvPr/>
        </p:nvSpPr>
        <p:spPr>
          <a:xfrm>
            <a:off x="1143000" y="9266238"/>
            <a:ext cx="13164819" cy="0"/>
          </a:xfrm>
          <a:custGeom>
            <a:avLst/>
            <a:gdLst/>
            <a:ahLst/>
            <a:cxnLst/>
            <a:rect l="l" t="t" r="r" b="b"/>
            <a:pathLst>
              <a:path w="13164819">
                <a:moveTo>
                  <a:pt x="0" y="0"/>
                </a:moveTo>
                <a:lnTo>
                  <a:pt x="13164470" y="0"/>
                </a:lnTo>
              </a:path>
            </a:pathLst>
          </a:custGeom>
          <a:ln w="55899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048650" y="0"/>
            <a:ext cx="3239770" cy="7914640"/>
          </a:xfrm>
          <a:custGeom>
            <a:avLst/>
            <a:gdLst/>
            <a:ahLst/>
            <a:cxnLst/>
            <a:rect l="l" t="t" r="r" b="b"/>
            <a:pathLst>
              <a:path w="3239769" h="7914640">
                <a:moveTo>
                  <a:pt x="0" y="0"/>
                </a:moveTo>
                <a:lnTo>
                  <a:pt x="3239349" y="0"/>
                </a:lnTo>
                <a:lnTo>
                  <a:pt x="3239349" y="7659859"/>
                </a:lnTo>
                <a:lnTo>
                  <a:pt x="2398835" y="7914610"/>
                </a:lnTo>
                <a:lnTo>
                  <a:pt x="0" y="0"/>
                </a:lnTo>
                <a:close/>
              </a:path>
            </a:pathLst>
          </a:custGeom>
          <a:solidFill>
            <a:srgbClr val="FAFE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666577" y="1409700"/>
            <a:ext cx="3622040" cy="8877320"/>
          </a:xfrm>
          <a:custGeom>
            <a:avLst/>
            <a:gdLst/>
            <a:ahLst/>
            <a:cxnLst/>
            <a:rect l="l" t="t" r="r" b="b"/>
            <a:pathLst>
              <a:path w="3622040" h="9558020">
                <a:moveTo>
                  <a:pt x="0" y="9558000"/>
                </a:moveTo>
                <a:lnTo>
                  <a:pt x="3621422" y="0"/>
                </a:lnTo>
                <a:lnTo>
                  <a:pt x="3621422" y="9558000"/>
                </a:lnTo>
                <a:lnTo>
                  <a:pt x="0" y="9558000"/>
                </a:lnTo>
                <a:close/>
              </a:path>
            </a:pathLst>
          </a:custGeom>
          <a:solidFill>
            <a:srgbClr val="F9D3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BF507662-2175-4C6B-B72D-734DF99D8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247" y="510716"/>
            <a:ext cx="16459200" cy="1854201"/>
          </a:xfrm>
        </p:spPr>
        <p:txBody>
          <a:bodyPr>
            <a:noAutofit/>
          </a:bodyPr>
          <a:lstStyle/>
          <a:p>
            <a:pPr algn="ctr">
              <a:lnSpc>
                <a:spcPct val="85000"/>
              </a:lnSpc>
            </a:pPr>
            <a:r>
              <a:rPr lang="ru-RU" sz="3200" b="1" dirty="0" smtClean="0">
                <a:solidFill>
                  <a:srgbClr val="002060"/>
                </a:solidFill>
              </a:rPr>
              <a:t>Методические рекомендации</a:t>
            </a:r>
            <a:r>
              <a:rPr lang="ru-RU" sz="3200" dirty="0">
                <a:solidFill>
                  <a:srgbClr val="002060"/>
                </a:solidFill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</a:rPr>
              <a:t>об </a:t>
            </a:r>
            <a:r>
              <a:rPr lang="ru-RU" sz="3200" b="1" dirty="0">
                <a:solidFill>
                  <a:srgbClr val="002060"/>
                </a:solidFill>
              </a:rPr>
              <a:t>организации внеурочной деятельности в рамках реализации обновленных федеральных государственных образовательных стандартов начального общего и основного общего образования </a:t>
            </a:r>
            <a:r>
              <a:rPr lang="ru-RU" sz="2800" dirty="0" smtClean="0">
                <a:solidFill>
                  <a:srgbClr val="002060"/>
                </a:solidFill>
              </a:rPr>
              <a:t>(</a:t>
            </a:r>
            <a:r>
              <a:rPr lang="ru-RU" sz="2800" dirty="0">
                <a:solidFill>
                  <a:srgbClr val="002060"/>
                </a:solidFill>
              </a:rPr>
              <a:t>Министерства просвещения Российской Федерации от </a:t>
            </a:r>
            <a:r>
              <a:rPr lang="ru-RU" sz="2800" dirty="0" smtClean="0">
                <a:solidFill>
                  <a:srgbClr val="002060"/>
                </a:solidFill>
              </a:rPr>
              <a:t>05 июля </a:t>
            </a:r>
            <a:r>
              <a:rPr lang="ru-RU" sz="2800" dirty="0">
                <a:solidFill>
                  <a:srgbClr val="002060"/>
                </a:solidFill>
              </a:rPr>
              <a:t>2022 г. № </a:t>
            </a:r>
            <a:r>
              <a:rPr lang="ru-RU" sz="2800" dirty="0" smtClean="0">
                <a:solidFill>
                  <a:srgbClr val="002060"/>
                </a:solidFill>
              </a:rPr>
              <a:t>ТВ-1290/03 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«</a:t>
            </a:r>
            <a:r>
              <a:rPr lang="ru-RU" sz="2800" dirty="0">
                <a:solidFill>
                  <a:srgbClr val="002060"/>
                </a:solidFill>
              </a:rPr>
              <a:t>О направлении </a:t>
            </a:r>
            <a:r>
              <a:rPr lang="ru-RU" sz="2800" dirty="0" smtClean="0">
                <a:solidFill>
                  <a:srgbClr val="002060"/>
                </a:solidFill>
              </a:rPr>
              <a:t>методических рекомендаций»)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3951439"/>
              </p:ext>
            </p:extLst>
          </p:nvPr>
        </p:nvGraphicFramePr>
        <p:xfrm>
          <a:off x="266959" y="2794343"/>
          <a:ext cx="17754600" cy="737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62830">
                  <a:extLst>
                    <a:ext uri="{9D8B030D-6E8A-4147-A177-3AD203B41FA5}">
                      <a16:colId xmlns:a16="http://schemas.microsoft.com/office/drawing/2014/main" val="4156534873"/>
                    </a:ext>
                  </a:extLst>
                </a:gridCol>
                <a:gridCol w="6491770">
                  <a:extLst>
                    <a:ext uri="{9D8B030D-6E8A-4147-A177-3AD203B41FA5}">
                      <a16:colId xmlns:a16="http://schemas.microsoft.com/office/drawing/2014/main" val="624181230"/>
                    </a:ext>
                  </a:extLst>
                </a:gridCol>
              </a:tblGrid>
              <a:tr h="2193464">
                <a:tc>
                  <a:txBody>
                    <a:bodyPr/>
                    <a:lstStyle/>
                    <a:p>
                      <a:pPr algn="ctr"/>
                      <a:r>
                        <a:rPr lang="ru-RU" sz="2300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Направления внеурочной деятельности</a:t>
                      </a:r>
                      <a:endParaRPr lang="ru-RU" sz="23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ru-RU" sz="2300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Целевые ориентиры (</a:t>
                      </a:r>
                      <a:r>
                        <a:rPr lang="ru-RU" sz="23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itchFamily="18" charset="0"/>
                        </a:rPr>
                        <a:t>Указ Президента Российской Федерации от 21 июля 2020 г. № 474 «О национальных целях развития Российской Федерации на период до 2030 года»</a:t>
                      </a:r>
                      <a:endParaRPr lang="ru-RU" altLang="ru-RU" sz="2300" b="1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1095109"/>
                  </a:ext>
                </a:extLst>
              </a:tr>
              <a:tr h="1769394">
                <a:tc>
                  <a:txBody>
                    <a:bodyPr/>
                    <a:lstStyle/>
                    <a:p>
                      <a:pPr algn="just"/>
                      <a:r>
                        <a:rPr lang="ru-RU" sz="2300" b="0" i="0" u="none" strike="noStrike" kern="1200" baseline="0" dirty="0" smtClean="0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Занятия, связанные с реализацией особых интеллектуальных и социокультурных потребностей обучающихся (в том числе для сопровождения изучения отдельных учебных предметов на углубленном уровне, проектно-исследовательской деятельности, исторического просвещения)</a:t>
                      </a: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just"/>
                      <a:r>
                        <a:rPr lang="ru-RU" sz="2500" dirty="0" smtClean="0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itchFamily="18" charset="0"/>
                        </a:rPr>
                        <a:t>Формирование эффективной системы выявления, поддержки и развития способностей и талантов у детей и молодежи, основанной на принципах справедливости, всеобщности и направленной на самоопределение и профессиональную ориентацию всех обучающихся</a:t>
                      </a:r>
                      <a:endParaRPr lang="ru-RU" sz="2500" b="0" dirty="0">
                        <a:solidFill>
                          <a:srgbClr val="00206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409174"/>
                  </a:ext>
                </a:extLst>
              </a:tr>
              <a:tr h="1096732">
                <a:tc>
                  <a:txBody>
                    <a:bodyPr/>
                    <a:lstStyle/>
                    <a:p>
                      <a:pPr algn="just"/>
                      <a:r>
                        <a:rPr lang="ru-RU" sz="2300" b="0" i="0" u="none" strike="noStrike" kern="1200" baseline="0" dirty="0" smtClean="0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Занятия, направленные на удовлетворение интересов и потребностей обучающихся в творческом и физическом развитии, помощь в самореализации, раскрытии и развитии способностей и талантов 	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just"/>
                      <a:endParaRPr lang="ru-RU" sz="2600" b="0" i="0" u="none" strike="noStrike" kern="1200" baseline="0" dirty="0" smtClean="0">
                        <a:solidFill>
                          <a:srgbClr val="00206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0154419"/>
                  </a:ext>
                </a:extLst>
              </a:tr>
              <a:tr h="2105725">
                <a:tc>
                  <a:txBody>
                    <a:bodyPr/>
                    <a:lstStyle/>
                    <a:p>
                      <a:pPr algn="just"/>
                      <a:r>
                        <a:rPr lang="ru-RU" sz="2300" b="0" i="0" u="none" strike="noStrike" kern="1200" baseline="0" dirty="0" smtClean="0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Занятия, направленные на удовлетворение социальных интересов и потребностей обучающихся, на педагогическое сопровождение деятельности социально ориентированных ученических сообществ, детских общественных объединений, органов ученического самоуправления, на организацию совместно с обучающимися комплекса мероприятий воспитательной направленности 	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just"/>
                      <a:endParaRPr lang="ru-RU" sz="2600" b="0" i="0" u="none" strike="noStrike" kern="1200" baseline="0" dirty="0" smtClean="0">
                        <a:solidFill>
                          <a:srgbClr val="00206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4048583"/>
                  </a:ext>
                </a:extLst>
              </a:tr>
            </a:tbl>
          </a:graphicData>
        </a:graphic>
      </p:graphicFrame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B712E5E-0DE1-412C-9FCE-9599907D4E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2712" y="114300"/>
            <a:ext cx="1158754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275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19" y="2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7999" y="0"/>
                </a:lnTo>
                <a:lnTo>
                  <a:pt x="18287999" y="10286999"/>
                </a:lnTo>
                <a:lnTo>
                  <a:pt x="0" y="10286999"/>
                </a:lnTo>
                <a:lnTo>
                  <a:pt x="0" y="0"/>
                </a:lnTo>
                <a:close/>
              </a:path>
            </a:pathLst>
          </a:custGeom>
          <a:solidFill>
            <a:srgbClr val="CDE6FF"/>
          </a:solidFill>
          <a:ln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048650" y="0"/>
            <a:ext cx="3239770" cy="7914640"/>
          </a:xfrm>
          <a:custGeom>
            <a:avLst/>
            <a:gdLst/>
            <a:ahLst/>
            <a:cxnLst/>
            <a:rect l="l" t="t" r="r" b="b"/>
            <a:pathLst>
              <a:path w="3239769" h="7914640">
                <a:moveTo>
                  <a:pt x="0" y="0"/>
                </a:moveTo>
                <a:lnTo>
                  <a:pt x="3239349" y="0"/>
                </a:lnTo>
                <a:lnTo>
                  <a:pt x="3239349" y="7659859"/>
                </a:lnTo>
                <a:lnTo>
                  <a:pt x="2398835" y="7914610"/>
                </a:lnTo>
                <a:lnTo>
                  <a:pt x="0" y="0"/>
                </a:lnTo>
                <a:close/>
              </a:path>
            </a:pathLst>
          </a:custGeom>
          <a:solidFill>
            <a:srgbClr val="FAFE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666577" y="1409700"/>
            <a:ext cx="3622040" cy="8877320"/>
          </a:xfrm>
          <a:custGeom>
            <a:avLst/>
            <a:gdLst/>
            <a:ahLst/>
            <a:cxnLst/>
            <a:rect l="l" t="t" r="r" b="b"/>
            <a:pathLst>
              <a:path w="3622040" h="9558020">
                <a:moveTo>
                  <a:pt x="0" y="9558000"/>
                </a:moveTo>
                <a:lnTo>
                  <a:pt x="3621422" y="0"/>
                </a:lnTo>
                <a:lnTo>
                  <a:pt x="3621422" y="9558000"/>
                </a:lnTo>
                <a:lnTo>
                  <a:pt x="0" y="9558000"/>
                </a:lnTo>
                <a:close/>
              </a:path>
            </a:pathLst>
          </a:custGeom>
          <a:solidFill>
            <a:srgbClr val="F9D3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BF507662-2175-4C6B-B72D-734DF99D8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6099"/>
            <a:ext cx="15855735" cy="129000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 Управленческие механизмы организации внеурочной деятельности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387EE65-91B2-4BAF-8257-560D76E7F1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40309"/>
            <a:ext cx="17602200" cy="8450918"/>
          </a:xfrm>
        </p:spPr>
        <p:txBody>
          <a:bodyPr>
            <a:normAutofit/>
          </a:bodyPr>
          <a:lstStyle/>
          <a:p>
            <a:pPr marL="0" indent="808038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700" dirty="0" smtClean="0">
                <a:solidFill>
                  <a:srgbClr val="002060"/>
                </a:solidFill>
              </a:rPr>
              <a:t>1. Разработка рабочих программ внеурочной деятельности.</a:t>
            </a:r>
          </a:p>
          <a:p>
            <a:pPr marL="0" indent="808038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700" dirty="0" smtClean="0">
                <a:solidFill>
                  <a:srgbClr val="002060"/>
                </a:solidFill>
              </a:rPr>
              <a:t>2. Разработка плана внеурочной деятельности.</a:t>
            </a:r>
          </a:p>
          <a:p>
            <a:pPr marL="0" indent="808038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700" dirty="0" smtClean="0">
                <a:solidFill>
                  <a:srgbClr val="002060"/>
                </a:solidFill>
              </a:rPr>
              <a:t>3. </a:t>
            </a:r>
            <a:r>
              <a:rPr lang="ru-RU" sz="2700" i="1" dirty="0" smtClean="0">
                <a:solidFill>
                  <a:srgbClr val="002060"/>
                </a:solidFill>
              </a:rPr>
              <a:t>Внесение изменений в основные образовательные программы начального, основного и среднего общего образования ФГОС НОО – 2009, ФГОС ООО – 2010, ФГОС СОО – 2012.</a:t>
            </a:r>
          </a:p>
          <a:p>
            <a:pPr marL="0" indent="808038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700" dirty="0" smtClean="0">
                <a:solidFill>
                  <a:srgbClr val="002060"/>
                </a:solidFill>
              </a:rPr>
              <a:t>4. Внесение изменений в локальные нормативные акты, отражающие </a:t>
            </a:r>
            <a:r>
              <a:rPr lang="ru-RU" sz="2700" dirty="0">
                <a:solidFill>
                  <a:srgbClr val="002060"/>
                </a:solidFill>
              </a:rPr>
              <a:t>особенности организации внеурочной </a:t>
            </a:r>
            <a:r>
              <a:rPr lang="ru-RU" sz="2700" dirty="0" smtClean="0">
                <a:solidFill>
                  <a:srgbClr val="002060"/>
                </a:solidFill>
              </a:rPr>
              <a:t>деятельности</a:t>
            </a:r>
            <a:r>
              <a:rPr lang="ru-RU" sz="2700" dirty="0">
                <a:solidFill>
                  <a:srgbClr val="002060"/>
                </a:solidFill>
              </a:rPr>
              <a:t> </a:t>
            </a:r>
            <a:r>
              <a:rPr lang="ru-RU" sz="2700" dirty="0" smtClean="0">
                <a:solidFill>
                  <a:srgbClr val="002060"/>
                </a:solidFill>
              </a:rPr>
              <a:t>(Положение, регламентирующее </a:t>
            </a:r>
            <a:r>
              <a:rPr lang="ru-RU" sz="2700" dirty="0">
                <a:solidFill>
                  <a:srgbClr val="002060"/>
                </a:solidFill>
              </a:rPr>
              <a:t>режим занятий </a:t>
            </a:r>
            <a:r>
              <a:rPr lang="ru-RU" sz="2700" dirty="0" smtClean="0">
                <a:solidFill>
                  <a:srgbClr val="002060"/>
                </a:solidFill>
              </a:rPr>
              <a:t>обучающихся, должностные инструкции </a:t>
            </a:r>
            <a:r>
              <a:rPr lang="ru-RU" sz="2700" dirty="0">
                <a:solidFill>
                  <a:srgbClr val="002060"/>
                </a:solidFill>
              </a:rPr>
              <a:t>педагогических и иных работников образовательной </a:t>
            </a:r>
            <a:r>
              <a:rPr lang="ru-RU" sz="2700" dirty="0" smtClean="0">
                <a:solidFill>
                  <a:srgbClr val="002060"/>
                </a:solidFill>
              </a:rPr>
              <a:t>организации и др.).</a:t>
            </a:r>
          </a:p>
          <a:p>
            <a:pPr marL="0" indent="808038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700" dirty="0" smtClean="0">
                <a:solidFill>
                  <a:srgbClr val="002060"/>
                </a:solidFill>
              </a:rPr>
              <a:t>5. Определение пула </a:t>
            </a:r>
            <a:r>
              <a:rPr lang="ru-RU" sz="2700" dirty="0">
                <a:solidFill>
                  <a:srgbClr val="002060"/>
                </a:solidFill>
              </a:rPr>
              <a:t>педагогических работников для реализации 	проекта «Разговоры о важном» </a:t>
            </a:r>
            <a:r>
              <a:rPr lang="ru-RU" sz="2700" dirty="0" smtClean="0">
                <a:solidFill>
                  <a:srgbClr val="002060"/>
                </a:solidFill>
              </a:rPr>
              <a:t>(включение занятий в </a:t>
            </a:r>
            <a:r>
              <a:rPr lang="ru-RU" sz="2700" dirty="0">
                <a:solidFill>
                  <a:srgbClr val="002060"/>
                </a:solidFill>
              </a:rPr>
              <a:t>расписание, </a:t>
            </a:r>
            <a:r>
              <a:rPr lang="ru-RU" sz="2700" dirty="0" smtClean="0">
                <a:solidFill>
                  <a:srgbClr val="002060"/>
                </a:solidFill>
              </a:rPr>
              <a:t>определение и тарификация нагрузки </a:t>
            </a:r>
            <a:r>
              <a:rPr lang="ru-RU" sz="2700" dirty="0">
                <a:solidFill>
                  <a:srgbClr val="002060"/>
                </a:solidFill>
              </a:rPr>
              <a:t>учителя) 	</a:t>
            </a:r>
            <a:endParaRPr lang="ru-RU" sz="2700" dirty="0" smtClean="0">
              <a:solidFill>
                <a:srgbClr val="002060"/>
              </a:solidFill>
            </a:endParaRPr>
          </a:p>
          <a:p>
            <a:pPr marL="0" indent="808038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700" dirty="0" smtClean="0">
                <a:solidFill>
                  <a:srgbClr val="002060"/>
                </a:solidFill>
              </a:rPr>
              <a:t>6. Разработка плана </a:t>
            </a:r>
            <a:r>
              <a:rPr lang="ru-RU" sz="2700" dirty="0">
                <a:solidFill>
                  <a:srgbClr val="002060"/>
                </a:solidFill>
              </a:rPr>
              <a:t>работы </a:t>
            </a:r>
            <a:r>
              <a:rPr lang="ru-RU" sz="2700" dirty="0" err="1">
                <a:solidFill>
                  <a:srgbClr val="002060"/>
                </a:solidFill>
              </a:rPr>
              <a:t>внутришкольных</a:t>
            </a:r>
            <a:r>
              <a:rPr lang="ru-RU" sz="2700" dirty="0">
                <a:solidFill>
                  <a:srgbClr val="002060"/>
                </a:solidFill>
              </a:rPr>
              <a:t> методических объединений с ориентацией на рассмотрение и методическую помощь педагогическим работникам в вопросах реализации внеурочной </a:t>
            </a:r>
            <a:r>
              <a:rPr lang="ru-RU" sz="2700" dirty="0" smtClean="0">
                <a:solidFill>
                  <a:srgbClr val="002060"/>
                </a:solidFill>
              </a:rPr>
              <a:t>деятельности. </a:t>
            </a:r>
            <a:r>
              <a:rPr lang="ru-RU" sz="2700" dirty="0">
                <a:solidFill>
                  <a:srgbClr val="002060"/>
                </a:solidFill>
              </a:rPr>
              <a:t>	</a:t>
            </a:r>
          </a:p>
          <a:p>
            <a:pPr marL="0" indent="808038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700" dirty="0" smtClean="0">
                <a:solidFill>
                  <a:srgbClr val="002060"/>
                </a:solidFill>
              </a:rPr>
              <a:t>7. Обеспечение кадровых, финансовых, материально-технических </a:t>
            </a:r>
            <a:r>
              <a:rPr lang="ru-RU" sz="2700" dirty="0">
                <a:solidFill>
                  <a:srgbClr val="002060"/>
                </a:solidFill>
              </a:rPr>
              <a:t>и </a:t>
            </a:r>
            <a:r>
              <a:rPr lang="ru-RU" sz="2700" dirty="0" smtClean="0">
                <a:solidFill>
                  <a:srgbClr val="002060"/>
                </a:solidFill>
              </a:rPr>
              <a:t>иных условий </a:t>
            </a:r>
            <a:r>
              <a:rPr lang="ru-RU" sz="2700" dirty="0">
                <a:solidFill>
                  <a:srgbClr val="002060"/>
                </a:solidFill>
              </a:rPr>
              <a:t>реализации внеурочной деятельности 	</a:t>
            </a:r>
          </a:p>
          <a:p>
            <a:pPr marL="0" indent="808038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700" dirty="0" smtClean="0">
                <a:solidFill>
                  <a:srgbClr val="002060"/>
                </a:solidFill>
              </a:rPr>
              <a:t>8. Определение модели </a:t>
            </a:r>
            <a:r>
              <a:rPr lang="ru-RU" sz="2700" dirty="0">
                <a:solidFill>
                  <a:srgbClr val="002060"/>
                </a:solidFill>
              </a:rPr>
              <a:t>реализации сетевых форм взаимодействия общеобразовательной организации с организациями дополнительного образования, учреждениями культуры и спорта в рамках реализации внеурочной деятельности (при необходимости) 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B712E5E-0DE1-412C-9FCE-9599907D4E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2712" y="114300"/>
            <a:ext cx="1158754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092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19" y="20"/>
            <a:ext cx="17525481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7999" y="0"/>
                </a:lnTo>
                <a:lnTo>
                  <a:pt x="18287999" y="10286999"/>
                </a:lnTo>
                <a:lnTo>
                  <a:pt x="0" y="10286999"/>
                </a:lnTo>
                <a:lnTo>
                  <a:pt x="0" y="0"/>
                </a:lnTo>
                <a:close/>
              </a:path>
            </a:pathLst>
          </a:custGeom>
          <a:solidFill>
            <a:srgbClr val="CDE6FF"/>
          </a:solidFill>
          <a:ln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7">
            <a:extLst>
              <a:ext uri="{FF2B5EF4-FFF2-40B4-BE49-F238E27FC236}">
                <a16:creationId xmlns:a16="http://schemas.microsoft.com/office/drawing/2014/main" id="{740E62D9-546F-4E90-B7EF-048010EDCDBB}"/>
              </a:ext>
            </a:extLst>
          </p:cNvPr>
          <p:cNvSpPr/>
          <p:nvPr/>
        </p:nvSpPr>
        <p:spPr>
          <a:xfrm>
            <a:off x="1143000" y="9266238"/>
            <a:ext cx="13164819" cy="0"/>
          </a:xfrm>
          <a:custGeom>
            <a:avLst/>
            <a:gdLst/>
            <a:ahLst/>
            <a:cxnLst/>
            <a:rect l="l" t="t" r="r" b="b"/>
            <a:pathLst>
              <a:path w="13164819">
                <a:moveTo>
                  <a:pt x="0" y="0"/>
                </a:moveTo>
                <a:lnTo>
                  <a:pt x="13164470" y="0"/>
                </a:lnTo>
              </a:path>
            </a:pathLst>
          </a:custGeom>
          <a:ln w="55899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048650" y="0"/>
            <a:ext cx="3239770" cy="7914640"/>
          </a:xfrm>
          <a:custGeom>
            <a:avLst/>
            <a:gdLst/>
            <a:ahLst/>
            <a:cxnLst/>
            <a:rect l="l" t="t" r="r" b="b"/>
            <a:pathLst>
              <a:path w="3239769" h="7914640">
                <a:moveTo>
                  <a:pt x="0" y="0"/>
                </a:moveTo>
                <a:lnTo>
                  <a:pt x="3239349" y="0"/>
                </a:lnTo>
                <a:lnTo>
                  <a:pt x="3239349" y="7659859"/>
                </a:lnTo>
                <a:lnTo>
                  <a:pt x="2398835" y="7914610"/>
                </a:lnTo>
                <a:lnTo>
                  <a:pt x="0" y="0"/>
                </a:lnTo>
                <a:close/>
              </a:path>
            </a:pathLst>
          </a:custGeom>
          <a:solidFill>
            <a:srgbClr val="FAFE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666577" y="1409700"/>
            <a:ext cx="3622040" cy="8877320"/>
          </a:xfrm>
          <a:custGeom>
            <a:avLst/>
            <a:gdLst/>
            <a:ahLst/>
            <a:cxnLst/>
            <a:rect l="l" t="t" r="r" b="b"/>
            <a:pathLst>
              <a:path w="3622040" h="9558020">
                <a:moveTo>
                  <a:pt x="0" y="9558000"/>
                </a:moveTo>
                <a:lnTo>
                  <a:pt x="3621422" y="0"/>
                </a:lnTo>
                <a:lnTo>
                  <a:pt x="3621422" y="9558000"/>
                </a:lnTo>
                <a:lnTo>
                  <a:pt x="0" y="9558000"/>
                </a:lnTo>
                <a:close/>
              </a:path>
            </a:pathLst>
          </a:custGeom>
          <a:solidFill>
            <a:srgbClr val="F9D3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BF507662-2175-4C6B-B72D-734DF99D8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6099"/>
            <a:ext cx="15855735" cy="129000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 Информационные ресурсы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387EE65-91B2-4BAF-8257-560D76E7F1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836102"/>
            <a:ext cx="17526000" cy="8450918"/>
          </a:xfrm>
        </p:spPr>
        <p:txBody>
          <a:bodyPr>
            <a:normAutofit/>
          </a:bodyPr>
          <a:lstStyle/>
          <a:p>
            <a:pPr marL="0" indent="1431925" algn="just">
              <a:spcBef>
                <a:spcPts val="0"/>
              </a:spcBef>
              <a:buFont typeface="Arial" panose="020B0604020202020204" pitchFamily="34" charset="0"/>
              <a:buAutoNum type="arabicPeriod"/>
            </a:pPr>
            <a:r>
              <a:rPr lang="ru-RU" sz="4800" dirty="0">
                <a:solidFill>
                  <a:srgbClr val="002060"/>
                </a:solidFill>
              </a:rPr>
              <a:t>	</a:t>
            </a:r>
            <a:r>
              <a:rPr lang="ru-RU" sz="4800" dirty="0" smtClean="0"/>
              <a:t>ФГБНУ </a:t>
            </a:r>
            <a:r>
              <a:rPr lang="ru-RU" sz="4800" dirty="0"/>
              <a:t>«Институт стратегии развития образования Российской академии образования» </a:t>
            </a:r>
            <a:r>
              <a:rPr lang="ru-RU" sz="4800" u="sng" dirty="0">
                <a:hlinkClick r:id="rId2"/>
              </a:rPr>
              <a:t>https://edsoo.ru/Vneurochnaya_deyatelnost.htm</a:t>
            </a:r>
            <a:endParaRPr lang="ru-RU" sz="4800" dirty="0"/>
          </a:p>
          <a:p>
            <a:pPr marL="0" indent="1431925" algn="just">
              <a:spcBef>
                <a:spcPts val="0"/>
              </a:spcBef>
              <a:buAutoNum type="arabicPeriod"/>
            </a:pPr>
            <a:r>
              <a:rPr lang="ru-RU" sz="4800" dirty="0" smtClean="0"/>
              <a:t>ФГАОУ </a:t>
            </a:r>
            <a:r>
              <a:rPr lang="ru-RU" sz="4800" dirty="0"/>
              <a:t>ДПО «Академия </a:t>
            </a:r>
            <a:r>
              <a:rPr lang="ru-RU" sz="4800" dirty="0" err="1"/>
              <a:t>Минпросвещения</a:t>
            </a:r>
            <a:r>
              <a:rPr lang="ru-RU" sz="4800" dirty="0"/>
              <a:t> России» </a:t>
            </a:r>
            <a:r>
              <a:rPr lang="en-US" sz="4800" dirty="0">
                <a:hlinkClick r:id="rId3"/>
              </a:rPr>
              <a:t>https://apkpro.ru/razgovory-o-vazhnom</a:t>
            </a:r>
            <a:r>
              <a:rPr lang="en-US" sz="4800" dirty="0" smtClean="0">
                <a:hlinkClick r:id="rId3"/>
              </a:rPr>
              <a:t>/</a:t>
            </a:r>
            <a:r>
              <a:rPr lang="ru-RU" sz="4800" dirty="0" smtClean="0"/>
              <a:t> </a:t>
            </a:r>
            <a:r>
              <a:rPr lang="en-US" sz="4800" dirty="0" smtClean="0"/>
              <a:t> </a:t>
            </a:r>
            <a:endParaRPr lang="ru-RU" sz="4800" dirty="0" smtClean="0"/>
          </a:p>
          <a:p>
            <a:pPr marL="0" indent="1431925" algn="just">
              <a:spcBef>
                <a:spcPts val="0"/>
              </a:spcBef>
              <a:buAutoNum type="arabicPeriod"/>
            </a:pPr>
            <a:r>
              <a:rPr lang="ru-RU" sz="4800" dirty="0"/>
              <a:t>ГБУ ДПО «Челябинский институт переподготовки и повышения квалификации работников образования» </a:t>
            </a:r>
            <a:r>
              <a:rPr lang="ru-RU" sz="4800" u="sng" dirty="0">
                <a:hlinkClick r:id="rId4"/>
              </a:rPr>
              <a:t>https://ipk74.ru/news/metodicheskie-rekomendatsii-ob-organizatsii-vneurochnoy-deyatelnosti-v-ramkakh-realizatsii-obnovlennykh-fgos-noo-i-ooo/</a:t>
            </a:r>
            <a:endParaRPr lang="ru-RU" sz="4800" dirty="0">
              <a:solidFill>
                <a:srgbClr val="002060"/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ru-RU" dirty="0"/>
          </a:p>
          <a:p>
            <a:pPr marL="0" indent="0" algn="just">
              <a:spcBef>
                <a:spcPts val="0"/>
              </a:spcBef>
              <a:buNone/>
            </a:pPr>
            <a:r>
              <a:rPr lang="ru-RU" sz="3600" dirty="0">
                <a:solidFill>
                  <a:srgbClr val="002060"/>
                </a:solidFill>
              </a:rPr>
              <a:t>	</a:t>
            </a:r>
          </a:p>
          <a:p>
            <a:pPr marL="0" indent="0" algn="just">
              <a:buNone/>
            </a:pPr>
            <a:endParaRPr lang="ru-RU" sz="3600" dirty="0">
              <a:solidFill>
                <a:srgbClr val="002060"/>
              </a:solidFill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B712E5E-0DE1-412C-9FCE-9599907D4E4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2712" y="114300"/>
            <a:ext cx="1158754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122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50" r="8594" b="5333"/>
          <a:stretch/>
        </p:blipFill>
        <p:spPr bwMode="auto">
          <a:xfrm>
            <a:off x="1515035" y="38100"/>
            <a:ext cx="16772965" cy="10266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1143000" y="58630"/>
            <a:ext cx="2667000" cy="157967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pic>
        <p:nvPicPr>
          <p:cNvPr id="5" name="Picture 2" descr="логотип прозрачный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657" y="89732"/>
            <a:ext cx="1327560" cy="1481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91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7">
            <a:extLst>
              <a:ext uri="{FF2B5EF4-FFF2-40B4-BE49-F238E27FC236}">
                <a16:creationId xmlns:a16="http://schemas.microsoft.com/office/drawing/2014/main" id="{931EAA6C-390A-4D70-8187-016946B46757}"/>
              </a:ext>
            </a:extLst>
          </p:cNvPr>
          <p:cNvSpPr/>
          <p:nvPr/>
        </p:nvSpPr>
        <p:spPr>
          <a:xfrm>
            <a:off x="4111883" y="9052419"/>
            <a:ext cx="13164819" cy="0"/>
          </a:xfrm>
          <a:custGeom>
            <a:avLst/>
            <a:gdLst/>
            <a:ahLst/>
            <a:cxnLst/>
            <a:rect l="l" t="t" r="r" b="b"/>
            <a:pathLst>
              <a:path w="13164819">
                <a:moveTo>
                  <a:pt x="0" y="0"/>
                </a:moveTo>
                <a:lnTo>
                  <a:pt x="13164470" y="0"/>
                </a:lnTo>
              </a:path>
            </a:pathLst>
          </a:custGeom>
          <a:ln w="55899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553610" y="0"/>
            <a:ext cx="6734809" cy="10287000"/>
          </a:xfrm>
          <a:custGeom>
            <a:avLst/>
            <a:gdLst/>
            <a:ahLst/>
            <a:cxnLst/>
            <a:rect l="l" t="t" r="r" b="b"/>
            <a:pathLst>
              <a:path w="6734809" h="10287000">
                <a:moveTo>
                  <a:pt x="6734389" y="10286999"/>
                </a:moveTo>
                <a:lnTo>
                  <a:pt x="0" y="10286999"/>
                </a:lnTo>
                <a:lnTo>
                  <a:pt x="4967270" y="0"/>
                </a:lnTo>
                <a:lnTo>
                  <a:pt x="6734389" y="0"/>
                </a:lnTo>
                <a:lnTo>
                  <a:pt x="6734389" y="10286999"/>
                </a:lnTo>
                <a:close/>
              </a:path>
            </a:pathLst>
          </a:custGeom>
          <a:solidFill>
            <a:srgbClr val="F9D3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876286" y="0"/>
            <a:ext cx="5412105" cy="9749790"/>
          </a:xfrm>
          <a:custGeom>
            <a:avLst/>
            <a:gdLst/>
            <a:ahLst/>
            <a:cxnLst/>
            <a:rect l="l" t="t" r="r" b="b"/>
            <a:pathLst>
              <a:path w="5412105" h="9749790">
                <a:moveTo>
                  <a:pt x="0" y="0"/>
                </a:moveTo>
                <a:lnTo>
                  <a:pt x="5411712" y="0"/>
                </a:lnTo>
                <a:lnTo>
                  <a:pt x="5411712" y="9749678"/>
                </a:lnTo>
                <a:lnTo>
                  <a:pt x="0" y="0"/>
                </a:lnTo>
                <a:close/>
              </a:path>
            </a:pathLst>
          </a:custGeom>
          <a:solidFill>
            <a:srgbClr val="FAFE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A733DDEE-2CE9-49D3-98B3-EE5180F8B1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5400" y="2628900"/>
            <a:ext cx="13716000" cy="3581400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Реализация  </a:t>
            </a:r>
            <a:r>
              <a:rPr lang="ru-RU" b="1" dirty="0">
                <a:solidFill>
                  <a:srgbClr val="002060"/>
                </a:solidFill>
              </a:rPr>
              <a:t>курсов внеурочной деятельности </a:t>
            </a:r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в </a:t>
            </a:r>
            <a:r>
              <a:rPr lang="ru-RU" b="1" dirty="0">
                <a:solidFill>
                  <a:srgbClr val="002060"/>
                </a:solidFill>
              </a:rPr>
              <a:t>2022-2023 учебном году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3078E56-7D97-46D0-87A5-A206EC7581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2712" y="114300"/>
            <a:ext cx="1158754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003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19" y="2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7999" y="0"/>
                </a:lnTo>
                <a:lnTo>
                  <a:pt x="18287999" y="10286999"/>
                </a:lnTo>
                <a:lnTo>
                  <a:pt x="0" y="10286999"/>
                </a:lnTo>
                <a:lnTo>
                  <a:pt x="0" y="0"/>
                </a:lnTo>
                <a:close/>
              </a:path>
            </a:pathLst>
          </a:custGeom>
          <a:solidFill>
            <a:srgbClr val="CDE6FF"/>
          </a:solidFill>
          <a:ln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048650" y="0"/>
            <a:ext cx="3239770" cy="7914640"/>
          </a:xfrm>
          <a:custGeom>
            <a:avLst/>
            <a:gdLst/>
            <a:ahLst/>
            <a:cxnLst/>
            <a:rect l="l" t="t" r="r" b="b"/>
            <a:pathLst>
              <a:path w="3239769" h="7914640">
                <a:moveTo>
                  <a:pt x="0" y="0"/>
                </a:moveTo>
                <a:lnTo>
                  <a:pt x="3239349" y="0"/>
                </a:lnTo>
                <a:lnTo>
                  <a:pt x="3239349" y="7659859"/>
                </a:lnTo>
                <a:lnTo>
                  <a:pt x="2398835" y="7914610"/>
                </a:lnTo>
                <a:lnTo>
                  <a:pt x="0" y="0"/>
                </a:lnTo>
                <a:close/>
              </a:path>
            </a:pathLst>
          </a:custGeom>
          <a:solidFill>
            <a:srgbClr val="FAFE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666577" y="1409700"/>
            <a:ext cx="3622040" cy="8877320"/>
          </a:xfrm>
          <a:custGeom>
            <a:avLst/>
            <a:gdLst/>
            <a:ahLst/>
            <a:cxnLst/>
            <a:rect l="l" t="t" r="r" b="b"/>
            <a:pathLst>
              <a:path w="3622040" h="9558020">
                <a:moveTo>
                  <a:pt x="0" y="9558000"/>
                </a:moveTo>
                <a:lnTo>
                  <a:pt x="3621422" y="0"/>
                </a:lnTo>
                <a:lnTo>
                  <a:pt x="3621422" y="9558000"/>
                </a:lnTo>
                <a:lnTo>
                  <a:pt x="0" y="9558000"/>
                </a:lnTo>
                <a:close/>
              </a:path>
            </a:pathLst>
          </a:custGeom>
          <a:solidFill>
            <a:srgbClr val="F9D3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BF507662-2175-4C6B-B72D-734DF99D8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6099"/>
            <a:ext cx="15855735" cy="129000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 Реализация основных образовательных программ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387EE65-91B2-4BAF-8257-560D76E7F1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519" y="1516360"/>
            <a:ext cx="17526000" cy="8458200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>
                <a:solidFill>
                  <a:srgbClr val="002060"/>
                </a:solidFill>
              </a:rPr>
              <a:t>- в 1-ых классах основной образовательной программы начального общего образования, разработанной в соответствии с федеральным государственным образовательным стандартом начального общего образования, утвержденным приказом Министерства образования и науки Российской Федерации от 31 мая 2021 года № </a:t>
            </a:r>
            <a:r>
              <a:rPr lang="ru-RU" dirty="0" smtClean="0">
                <a:solidFill>
                  <a:srgbClr val="002060"/>
                </a:solidFill>
              </a:rPr>
              <a:t>286 (ФГОС НОО – 2021);</a:t>
            </a:r>
            <a:endParaRPr lang="ru-RU" dirty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ru-RU" dirty="0">
                <a:solidFill>
                  <a:srgbClr val="002060"/>
                </a:solidFill>
              </a:rPr>
              <a:t>- во 2-4-ых классах основной образовательной программы начального общего образования, разработанной в соответствии с федеральным государственным образовательным стандартом начального общего образования, утвержденным приказом Министерства образования и науки Российской Федерации от 06 октября 2009 г. № </a:t>
            </a:r>
            <a:r>
              <a:rPr lang="ru-RU" dirty="0" smtClean="0">
                <a:solidFill>
                  <a:srgbClr val="002060"/>
                </a:solidFill>
              </a:rPr>
              <a:t>373 </a:t>
            </a:r>
            <a:r>
              <a:rPr lang="ru-RU" dirty="0">
                <a:solidFill>
                  <a:srgbClr val="002060"/>
                </a:solidFill>
              </a:rPr>
              <a:t>(ФГОС НОО – </a:t>
            </a:r>
            <a:r>
              <a:rPr lang="ru-RU" dirty="0" smtClean="0">
                <a:solidFill>
                  <a:srgbClr val="002060"/>
                </a:solidFill>
              </a:rPr>
              <a:t>2009);</a:t>
            </a:r>
            <a:endParaRPr lang="ru-RU" dirty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ru-RU" dirty="0">
                <a:solidFill>
                  <a:srgbClr val="002060"/>
                </a:solidFill>
              </a:rPr>
              <a:t>-  в 5-ых классах основной образовательной программы основного общего образования, разработанной в соответствии с федеральным государственным образовательным стандартом основного общего образования, утвержденным приказом Министерства образования и науки Российской Федерации от 31 мая 2021 года № </a:t>
            </a:r>
            <a:r>
              <a:rPr lang="ru-RU" dirty="0" smtClean="0">
                <a:solidFill>
                  <a:srgbClr val="002060"/>
                </a:solidFill>
              </a:rPr>
              <a:t>287 (</a:t>
            </a:r>
            <a:r>
              <a:rPr lang="ru-RU" dirty="0">
                <a:solidFill>
                  <a:srgbClr val="002060"/>
                </a:solidFill>
              </a:rPr>
              <a:t>ФГОС </a:t>
            </a:r>
            <a:r>
              <a:rPr lang="ru-RU" dirty="0" smtClean="0">
                <a:solidFill>
                  <a:srgbClr val="002060"/>
                </a:solidFill>
              </a:rPr>
              <a:t>ООО </a:t>
            </a:r>
            <a:r>
              <a:rPr lang="ru-RU" dirty="0">
                <a:solidFill>
                  <a:srgbClr val="002060"/>
                </a:solidFill>
              </a:rPr>
              <a:t>– 2021)</a:t>
            </a:r>
            <a:r>
              <a:rPr lang="ru-RU" dirty="0" smtClean="0">
                <a:solidFill>
                  <a:srgbClr val="002060"/>
                </a:solidFill>
              </a:rPr>
              <a:t>;</a:t>
            </a:r>
            <a:endParaRPr lang="ru-RU" dirty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ru-RU" dirty="0">
                <a:solidFill>
                  <a:srgbClr val="002060"/>
                </a:solidFill>
              </a:rPr>
              <a:t>- в 6-9-ых классах основной образовательной программы начального общего образования, разработанной в соответствии с федеральным государственным образовательным стандартом основного общего образования, утвержденным приказом Министерства образования и науки от 17 декабря 2010 г. № </a:t>
            </a:r>
            <a:r>
              <a:rPr lang="ru-RU" dirty="0" smtClean="0">
                <a:solidFill>
                  <a:srgbClr val="002060"/>
                </a:solidFill>
              </a:rPr>
              <a:t>1897 </a:t>
            </a:r>
            <a:r>
              <a:rPr lang="ru-RU" dirty="0">
                <a:solidFill>
                  <a:srgbClr val="002060"/>
                </a:solidFill>
              </a:rPr>
              <a:t>(ФГОС </a:t>
            </a:r>
            <a:r>
              <a:rPr lang="ru-RU" dirty="0" smtClean="0">
                <a:solidFill>
                  <a:srgbClr val="002060"/>
                </a:solidFill>
              </a:rPr>
              <a:t>ООО </a:t>
            </a:r>
            <a:r>
              <a:rPr lang="ru-RU" dirty="0">
                <a:solidFill>
                  <a:srgbClr val="002060"/>
                </a:solidFill>
              </a:rPr>
              <a:t>– </a:t>
            </a:r>
            <a:r>
              <a:rPr lang="ru-RU" dirty="0" smtClean="0">
                <a:solidFill>
                  <a:srgbClr val="002060"/>
                </a:solidFill>
              </a:rPr>
              <a:t>2010);</a:t>
            </a:r>
            <a:endParaRPr lang="ru-RU" dirty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ru-RU" dirty="0">
                <a:solidFill>
                  <a:srgbClr val="002060"/>
                </a:solidFill>
              </a:rPr>
              <a:t>- в 10-11-ых классах основной образовательной программы среднего общего образования, разработанной в соответствии с федеральным государственным образовательным стандартом среднего общего образования, утвержденным приказом Министерства образования и науки российской Федерации от 17 мая 2012 г. № </a:t>
            </a:r>
            <a:r>
              <a:rPr lang="ru-RU" dirty="0" smtClean="0">
                <a:solidFill>
                  <a:srgbClr val="002060"/>
                </a:solidFill>
              </a:rPr>
              <a:t>413 </a:t>
            </a:r>
            <a:r>
              <a:rPr lang="ru-RU" dirty="0">
                <a:solidFill>
                  <a:srgbClr val="002060"/>
                </a:solidFill>
              </a:rPr>
              <a:t>(ФГОС </a:t>
            </a:r>
            <a:r>
              <a:rPr lang="ru-RU" dirty="0" smtClean="0">
                <a:solidFill>
                  <a:srgbClr val="002060"/>
                </a:solidFill>
              </a:rPr>
              <a:t>СОО </a:t>
            </a:r>
            <a:r>
              <a:rPr lang="ru-RU" dirty="0">
                <a:solidFill>
                  <a:srgbClr val="002060"/>
                </a:solidFill>
              </a:rPr>
              <a:t>– </a:t>
            </a:r>
            <a:r>
              <a:rPr lang="ru-RU" dirty="0" smtClean="0">
                <a:solidFill>
                  <a:srgbClr val="002060"/>
                </a:solidFill>
              </a:rPr>
              <a:t>2012).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B712E5E-0DE1-412C-9FCE-9599907D4E4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2712" y="114300"/>
            <a:ext cx="1158754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817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7999" y="0"/>
                </a:lnTo>
                <a:lnTo>
                  <a:pt x="18287999" y="10286999"/>
                </a:lnTo>
                <a:lnTo>
                  <a:pt x="0" y="10286999"/>
                </a:lnTo>
                <a:lnTo>
                  <a:pt x="0" y="0"/>
                </a:lnTo>
                <a:close/>
              </a:path>
            </a:pathLst>
          </a:custGeom>
          <a:solidFill>
            <a:srgbClr val="CDE6FF"/>
          </a:solidFill>
          <a:ln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7">
            <a:extLst>
              <a:ext uri="{FF2B5EF4-FFF2-40B4-BE49-F238E27FC236}">
                <a16:creationId xmlns:a16="http://schemas.microsoft.com/office/drawing/2014/main" id="{740E62D9-546F-4E90-B7EF-048010EDCDBB}"/>
              </a:ext>
            </a:extLst>
          </p:cNvPr>
          <p:cNvSpPr/>
          <p:nvPr/>
        </p:nvSpPr>
        <p:spPr>
          <a:xfrm>
            <a:off x="1143000" y="9266238"/>
            <a:ext cx="13164819" cy="0"/>
          </a:xfrm>
          <a:custGeom>
            <a:avLst/>
            <a:gdLst/>
            <a:ahLst/>
            <a:cxnLst/>
            <a:rect l="l" t="t" r="r" b="b"/>
            <a:pathLst>
              <a:path w="13164819">
                <a:moveTo>
                  <a:pt x="0" y="0"/>
                </a:moveTo>
                <a:lnTo>
                  <a:pt x="13164470" y="0"/>
                </a:lnTo>
              </a:path>
            </a:pathLst>
          </a:custGeom>
          <a:ln w="55899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048650" y="0"/>
            <a:ext cx="3239770" cy="7914640"/>
          </a:xfrm>
          <a:custGeom>
            <a:avLst/>
            <a:gdLst/>
            <a:ahLst/>
            <a:cxnLst/>
            <a:rect l="l" t="t" r="r" b="b"/>
            <a:pathLst>
              <a:path w="3239769" h="7914640">
                <a:moveTo>
                  <a:pt x="0" y="0"/>
                </a:moveTo>
                <a:lnTo>
                  <a:pt x="3239349" y="0"/>
                </a:lnTo>
                <a:lnTo>
                  <a:pt x="3239349" y="7659859"/>
                </a:lnTo>
                <a:lnTo>
                  <a:pt x="2398835" y="7914610"/>
                </a:lnTo>
                <a:lnTo>
                  <a:pt x="0" y="0"/>
                </a:lnTo>
                <a:close/>
              </a:path>
            </a:pathLst>
          </a:custGeom>
          <a:solidFill>
            <a:srgbClr val="FAFE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666577" y="1409700"/>
            <a:ext cx="3622040" cy="8877320"/>
          </a:xfrm>
          <a:custGeom>
            <a:avLst/>
            <a:gdLst/>
            <a:ahLst/>
            <a:cxnLst/>
            <a:rect l="l" t="t" r="r" b="b"/>
            <a:pathLst>
              <a:path w="3622040" h="9558020">
                <a:moveTo>
                  <a:pt x="0" y="9558000"/>
                </a:moveTo>
                <a:lnTo>
                  <a:pt x="3621422" y="0"/>
                </a:lnTo>
                <a:lnTo>
                  <a:pt x="3621422" y="9558000"/>
                </a:lnTo>
                <a:lnTo>
                  <a:pt x="0" y="9558000"/>
                </a:lnTo>
                <a:close/>
              </a:path>
            </a:pathLst>
          </a:custGeom>
          <a:solidFill>
            <a:srgbClr val="F9D3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BF507662-2175-4C6B-B72D-734DF99D8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3035" y="546099"/>
            <a:ext cx="11010900" cy="1290003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ВНЕУРОЧНАЯ </a:t>
            </a:r>
            <a:r>
              <a:rPr lang="ru-RU" b="1" dirty="0" smtClean="0">
                <a:solidFill>
                  <a:srgbClr val="002060"/>
                </a:solidFill>
              </a:rPr>
              <a:t>ДЕЯТЕЛЬНОСТЬ -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387EE65-91B2-4BAF-8257-560D76E7F1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1" y="1866900"/>
            <a:ext cx="12077700" cy="7368540"/>
          </a:xfrm>
        </p:spPr>
        <p:txBody>
          <a:bodyPr/>
          <a:lstStyle/>
          <a:p>
            <a:pPr marL="0" indent="0" algn="just">
              <a:buNone/>
            </a:pPr>
            <a:r>
              <a:rPr lang="ru-RU" sz="3600" dirty="0" smtClean="0">
                <a:solidFill>
                  <a:srgbClr val="002060"/>
                </a:solidFill>
              </a:rPr>
              <a:t>образовательная </a:t>
            </a:r>
            <a:r>
              <a:rPr lang="ru-RU" sz="3600" dirty="0">
                <a:solidFill>
                  <a:srgbClr val="002060"/>
                </a:solidFill>
              </a:rPr>
              <a:t>деятельность, направленная на достижение планируемых результатов освоения основной образовательной программы (личностных, </a:t>
            </a:r>
            <a:r>
              <a:rPr lang="ru-RU" sz="3600" dirty="0" err="1">
                <a:solidFill>
                  <a:srgbClr val="002060"/>
                </a:solidFill>
              </a:rPr>
              <a:t>метапредметных</a:t>
            </a:r>
            <a:r>
              <a:rPr lang="ru-RU" sz="3600" dirty="0">
                <a:solidFill>
                  <a:srgbClr val="002060"/>
                </a:solidFill>
              </a:rPr>
              <a:t> и предметных), осуществляемая </a:t>
            </a:r>
            <a:r>
              <a:rPr lang="ru-RU" sz="3600" b="1" dirty="0">
                <a:solidFill>
                  <a:srgbClr val="002060"/>
                </a:solidFill>
              </a:rPr>
              <a:t>в формах, отличных от </a:t>
            </a:r>
            <a:r>
              <a:rPr lang="ru-RU" sz="3600" b="1" dirty="0" smtClean="0">
                <a:solidFill>
                  <a:srgbClr val="002060"/>
                </a:solidFill>
              </a:rPr>
              <a:t>урочной.</a:t>
            </a:r>
            <a:endParaRPr lang="ru-RU" sz="36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Количество </a:t>
            </a:r>
            <a:r>
              <a:rPr lang="ru-RU" dirty="0">
                <a:solidFill>
                  <a:srgbClr val="002060"/>
                </a:solidFill>
              </a:rPr>
              <a:t>часов на внеурочную деятельность: </a:t>
            </a:r>
            <a:endParaRPr lang="ru-RU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начальное </a:t>
            </a:r>
            <a:r>
              <a:rPr lang="ru-RU" dirty="0">
                <a:solidFill>
                  <a:srgbClr val="002060"/>
                </a:solidFill>
              </a:rPr>
              <a:t>общее образование – до 1320 часов </a:t>
            </a:r>
            <a:endParaRPr lang="ru-RU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основное </a:t>
            </a:r>
            <a:r>
              <a:rPr lang="ru-RU" dirty="0">
                <a:solidFill>
                  <a:srgbClr val="002060"/>
                </a:solidFill>
              </a:rPr>
              <a:t>общее образование – до 1750 часов </a:t>
            </a:r>
            <a:endParaRPr lang="ru-RU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среднее </a:t>
            </a:r>
            <a:r>
              <a:rPr lang="ru-RU" dirty="0">
                <a:solidFill>
                  <a:srgbClr val="002060"/>
                </a:solidFill>
              </a:rPr>
              <a:t>общее образование – до 700 часов 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B712E5E-0DE1-412C-9FCE-9599907D4E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2712" y="114300"/>
            <a:ext cx="1158754" cy="12954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398" y="239314"/>
            <a:ext cx="4935224" cy="98083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19" y="2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7999" y="0"/>
                </a:lnTo>
                <a:lnTo>
                  <a:pt x="18287999" y="10286999"/>
                </a:lnTo>
                <a:lnTo>
                  <a:pt x="0" y="10286999"/>
                </a:lnTo>
                <a:lnTo>
                  <a:pt x="0" y="0"/>
                </a:lnTo>
                <a:close/>
              </a:path>
            </a:pathLst>
          </a:custGeom>
          <a:solidFill>
            <a:srgbClr val="CDE6FF"/>
          </a:solidFill>
          <a:ln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7">
            <a:extLst>
              <a:ext uri="{FF2B5EF4-FFF2-40B4-BE49-F238E27FC236}">
                <a16:creationId xmlns:a16="http://schemas.microsoft.com/office/drawing/2014/main" id="{740E62D9-546F-4E90-B7EF-048010EDCDBB}"/>
              </a:ext>
            </a:extLst>
          </p:cNvPr>
          <p:cNvSpPr/>
          <p:nvPr/>
        </p:nvSpPr>
        <p:spPr>
          <a:xfrm>
            <a:off x="1143000" y="9266238"/>
            <a:ext cx="13164819" cy="0"/>
          </a:xfrm>
          <a:custGeom>
            <a:avLst/>
            <a:gdLst/>
            <a:ahLst/>
            <a:cxnLst/>
            <a:rect l="l" t="t" r="r" b="b"/>
            <a:pathLst>
              <a:path w="13164819">
                <a:moveTo>
                  <a:pt x="0" y="0"/>
                </a:moveTo>
                <a:lnTo>
                  <a:pt x="13164470" y="0"/>
                </a:lnTo>
              </a:path>
            </a:pathLst>
          </a:custGeom>
          <a:ln w="55899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048650" y="0"/>
            <a:ext cx="3239770" cy="7914640"/>
          </a:xfrm>
          <a:custGeom>
            <a:avLst/>
            <a:gdLst/>
            <a:ahLst/>
            <a:cxnLst/>
            <a:rect l="l" t="t" r="r" b="b"/>
            <a:pathLst>
              <a:path w="3239769" h="7914640">
                <a:moveTo>
                  <a:pt x="0" y="0"/>
                </a:moveTo>
                <a:lnTo>
                  <a:pt x="3239349" y="0"/>
                </a:lnTo>
                <a:lnTo>
                  <a:pt x="3239349" y="7659859"/>
                </a:lnTo>
                <a:lnTo>
                  <a:pt x="2398835" y="7914610"/>
                </a:lnTo>
                <a:lnTo>
                  <a:pt x="0" y="0"/>
                </a:lnTo>
                <a:close/>
              </a:path>
            </a:pathLst>
          </a:custGeom>
          <a:solidFill>
            <a:srgbClr val="FAFE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666577" y="1409700"/>
            <a:ext cx="3622040" cy="8877320"/>
          </a:xfrm>
          <a:custGeom>
            <a:avLst/>
            <a:gdLst/>
            <a:ahLst/>
            <a:cxnLst/>
            <a:rect l="l" t="t" r="r" b="b"/>
            <a:pathLst>
              <a:path w="3622040" h="9558020">
                <a:moveTo>
                  <a:pt x="0" y="9558000"/>
                </a:moveTo>
                <a:lnTo>
                  <a:pt x="3621422" y="0"/>
                </a:lnTo>
                <a:lnTo>
                  <a:pt x="3621422" y="9558000"/>
                </a:lnTo>
                <a:lnTo>
                  <a:pt x="0" y="9558000"/>
                </a:lnTo>
                <a:close/>
              </a:path>
            </a:pathLst>
          </a:custGeom>
          <a:solidFill>
            <a:srgbClr val="F9D3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BF507662-2175-4C6B-B72D-734DF99D8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6099"/>
            <a:ext cx="15855735" cy="129000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8358246"/>
              </p:ext>
            </p:extLst>
          </p:nvPr>
        </p:nvGraphicFramePr>
        <p:xfrm>
          <a:off x="70084" y="83820"/>
          <a:ext cx="18251046" cy="10203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19380">
                  <a:extLst>
                    <a:ext uri="{9D8B030D-6E8A-4147-A177-3AD203B41FA5}">
                      <a16:colId xmlns:a16="http://schemas.microsoft.com/office/drawing/2014/main" val="307785241"/>
                    </a:ext>
                  </a:extLst>
                </a:gridCol>
                <a:gridCol w="12231666">
                  <a:extLst>
                    <a:ext uri="{9D8B030D-6E8A-4147-A177-3AD203B41FA5}">
                      <a16:colId xmlns:a16="http://schemas.microsoft.com/office/drawing/2014/main" val="3795607215"/>
                    </a:ext>
                  </a:extLst>
                </a:gridCol>
              </a:tblGrid>
              <a:tr h="1335748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ФГОС НОО –</a:t>
                      </a:r>
                      <a:r>
                        <a:rPr lang="ru-RU" sz="28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2009, </a:t>
                      </a:r>
                    </a:p>
                    <a:p>
                      <a:pPr algn="ctr"/>
                      <a:r>
                        <a:rPr lang="ru-RU" sz="28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ФГОС ООО – 2010,</a:t>
                      </a:r>
                    </a:p>
                    <a:p>
                      <a:pPr algn="ctr"/>
                      <a:r>
                        <a:rPr lang="ru-RU" sz="28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ФГОС СОО – 2012   </a:t>
                      </a:r>
                      <a:endParaRPr lang="ru-RU" sz="28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ФГОС НОО – 2021, </a:t>
                      </a:r>
                    </a:p>
                    <a:p>
                      <a:pPr algn="ctr"/>
                      <a:r>
                        <a:rPr lang="ru-RU" sz="2800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ФГОС ООО - 2021</a:t>
                      </a:r>
                      <a:endParaRPr lang="ru-RU" sz="28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7525106"/>
                  </a:ext>
                </a:extLst>
              </a:tr>
              <a:tr h="2582446">
                <a:tc>
                  <a:txBody>
                    <a:bodyPr/>
                    <a:lstStyle/>
                    <a:p>
                      <a:pPr algn="just"/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Внеурочная деятельность организуется по направлениям развития личности: спортивно-оздоровительное, духовно-нравственное, социальное, </a:t>
                      </a:r>
                      <a:r>
                        <a:rPr lang="ru-RU" sz="2400" dirty="0" err="1" smtClean="0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общеинтеллектуальное</a:t>
                      </a:r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, общекультурное</a:t>
                      </a:r>
                      <a:endParaRPr lang="ru-RU" sz="24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542925" algn="just"/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Внеурочная деятельность направлена на достижение планируемых результатов освоения основной образовательной программы с учетом выбора участниками образовательных отношений учебных курсов внеурочной деятельности из перечня, предлагаемого общеобразовательной организацией</a:t>
                      </a:r>
                      <a:endParaRPr lang="ru-RU" sz="24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3140179"/>
                  </a:ext>
                </a:extLst>
              </a:tr>
              <a:tr h="6018286">
                <a:tc>
                  <a:txBody>
                    <a:bodyPr/>
                    <a:lstStyle/>
                    <a:p>
                      <a:pPr marL="0" indent="0" algn="just">
                        <a:buNone/>
                      </a:pPr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Рабочие программы курсов внеурочной деятельности должны содержать:</a:t>
                      </a:r>
                      <a:endParaRPr lang="ru-RU" sz="2400" dirty="0" smtClean="0">
                        <a:solidFill>
                          <a:srgbClr val="00206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marL="0" indent="0" algn="just">
                        <a:buNone/>
                      </a:pPr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1) результаты освоения курса внеурочной деятельности;</a:t>
                      </a:r>
                    </a:p>
                    <a:p>
                      <a:pPr marL="0" indent="0" algn="just">
                        <a:buNone/>
                      </a:pPr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2) содержание курса внеурочной деятельности с указанием форм организации и видов деятельности;</a:t>
                      </a:r>
                    </a:p>
                    <a:p>
                      <a:pPr marL="0" indent="0" algn="just">
                        <a:buNone/>
                      </a:pPr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3) тематическое планирование.</a:t>
                      </a:r>
                      <a:endParaRPr lang="ru-RU" sz="24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just">
                        <a:buNone/>
                      </a:pPr>
                      <a:r>
                        <a:rPr lang="ru-RU" sz="2350" dirty="0" smtClean="0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Рабочие программы учебных предметов, учебных курсов (</a:t>
                      </a:r>
                      <a:r>
                        <a:rPr lang="ru-RU" sz="2350" b="1" dirty="0" smtClean="0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в том числе внеурочной деятельности</a:t>
                      </a:r>
                      <a:r>
                        <a:rPr lang="ru-RU" sz="2350" dirty="0" smtClean="0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), учебных модулей должны включать:</a:t>
                      </a:r>
                    </a:p>
                    <a:p>
                      <a:pPr marL="0" indent="0" algn="just">
                        <a:buNone/>
                      </a:pPr>
                      <a:r>
                        <a:rPr lang="ru-RU" sz="2350" dirty="0" smtClean="0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- содержание курса внеурочной деятельности;</a:t>
                      </a:r>
                    </a:p>
                    <a:p>
                      <a:pPr marL="0" indent="0" algn="just">
                        <a:buNone/>
                      </a:pPr>
                      <a:r>
                        <a:rPr lang="ru-RU" sz="2350" dirty="0" smtClean="0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- планируемые результаты освоения курса внеурочной деятельности;</a:t>
                      </a:r>
                    </a:p>
                    <a:p>
                      <a:pPr marL="0" indent="0" algn="just">
                        <a:buNone/>
                      </a:pPr>
                      <a:r>
                        <a:rPr lang="ru-RU" sz="2350" dirty="0" smtClean="0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- тематическое планирование с указанием количества академических часов, отводимых на освоение каждой темы курса внеурочной деятельности и возможность использования по этой теме электронных (цифровых) образовательных ресурсов, являющихся учебно-методическими материалами (мультимедийные программы, электронные учебники и задачники, электронные библиотеки, виртуальные лаборатории, игровые программы, коллекции цифровых образовательных ресурсов), используемыми для обучения и воспитания различных групп пользователей, представленными в электронном (цифровом) виде и реализующими дидактические возможности ИКТ, содержание которых соответствует законодательству об образовании.</a:t>
                      </a:r>
                    </a:p>
                    <a:p>
                      <a:pPr marL="0" indent="0" algn="just">
                        <a:buNone/>
                      </a:pPr>
                      <a:r>
                        <a:rPr lang="ru-RU" sz="2350" dirty="0" smtClean="0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Рабочие программы учебных курсов внеурочной деятельности также должны содержать указание на форму проведения занятий.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9134546"/>
                  </a:ext>
                </a:extLst>
              </a:tr>
            </a:tbl>
          </a:graphicData>
        </a:graphic>
      </p:graphicFrame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B712E5E-0DE1-412C-9FCE-9599907D4E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2712" y="114300"/>
            <a:ext cx="1158754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01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19" y="2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7999" y="0"/>
                </a:lnTo>
                <a:lnTo>
                  <a:pt x="18287999" y="10286999"/>
                </a:lnTo>
                <a:lnTo>
                  <a:pt x="0" y="10286999"/>
                </a:lnTo>
                <a:lnTo>
                  <a:pt x="0" y="0"/>
                </a:lnTo>
                <a:close/>
              </a:path>
            </a:pathLst>
          </a:custGeom>
          <a:solidFill>
            <a:srgbClr val="CDE6FF"/>
          </a:solidFill>
          <a:ln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7">
            <a:extLst>
              <a:ext uri="{FF2B5EF4-FFF2-40B4-BE49-F238E27FC236}">
                <a16:creationId xmlns:a16="http://schemas.microsoft.com/office/drawing/2014/main" id="{740E62D9-546F-4E90-B7EF-048010EDCDBB}"/>
              </a:ext>
            </a:extLst>
          </p:cNvPr>
          <p:cNvSpPr/>
          <p:nvPr/>
        </p:nvSpPr>
        <p:spPr>
          <a:xfrm>
            <a:off x="1143000" y="9266238"/>
            <a:ext cx="13164819" cy="0"/>
          </a:xfrm>
          <a:custGeom>
            <a:avLst/>
            <a:gdLst/>
            <a:ahLst/>
            <a:cxnLst/>
            <a:rect l="l" t="t" r="r" b="b"/>
            <a:pathLst>
              <a:path w="13164819">
                <a:moveTo>
                  <a:pt x="0" y="0"/>
                </a:moveTo>
                <a:lnTo>
                  <a:pt x="13164470" y="0"/>
                </a:lnTo>
              </a:path>
            </a:pathLst>
          </a:custGeom>
          <a:ln w="55899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048650" y="0"/>
            <a:ext cx="3239770" cy="7914640"/>
          </a:xfrm>
          <a:custGeom>
            <a:avLst/>
            <a:gdLst/>
            <a:ahLst/>
            <a:cxnLst/>
            <a:rect l="l" t="t" r="r" b="b"/>
            <a:pathLst>
              <a:path w="3239769" h="7914640">
                <a:moveTo>
                  <a:pt x="0" y="0"/>
                </a:moveTo>
                <a:lnTo>
                  <a:pt x="3239349" y="0"/>
                </a:lnTo>
                <a:lnTo>
                  <a:pt x="3239349" y="7659859"/>
                </a:lnTo>
                <a:lnTo>
                  <a:pt x="2398835" y="7914610"/>
                </a:lnTo>
                <a:lnTo>
                  <a:pt x="0" y="0"/>
                </a:lnTo>
                <a:close/>
              </a:path>
            </a:pathLst>
          </a:custGeom>
          <a:solidFill>
            <a:srgbClr val="FAFE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666577" y="1409700"/>
            <a:ext cx="3622040" cy="8877320"/>
          </a:xfrm>
          <a:custGeom>
            <a:avLst/>
            <a:gdLst/>
            <a:ahLst/>
            <a:cxnLst/>
            <a:rect l="l" t="t" r="r" b="b"/>
            <a:pathLst>
              <a:path w="3622040" h="9558020">
                <a:moveTo>
                  <a:pt x="0" y="9558000"/>
                </a:moveTo>
                <a:lnTo>
                  <a:pt x="3621422" y="0"/>
                </a:lnTo>
                <a:lnTo>
                  <a:pt x="3621422" y="9558000"/>
                </a:lnTo>
                <a:lnTo>
                  <a:pt x="0" y="9558000"/>
                </a:lnTo>
                <a:close/>
              </a:path>
            </a:pathLst>
          </a:custGeom>
          <a:solidFill>
            <a:srgbClr val="F9D3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BF507662-2175-4C6B-B72D-734DF99D8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6099"/>
            <a:ext cx="15855735" cy="129000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7158172"/>
              </p:ext>
            </p:extLst>
          </p:nvPr>
        </p:nvGraphicFramePr>
        <p:xfrm>
          <a:off x="70084" y="83820"/>
          <a:ext cx="18251046" cy="140650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49916">
                  <a:extLst>
                    <a:ext uri="{9D8B030D-6E8A-4147-A177-3AD203B41FA5}">
                      <a16:colId xmlns:a16="http://schemas.microsoft.com/office/drawing/2014/main" val="307785241"/>
                    </a:ext>
                  </a:extLst>
                </a:gridCol>
                <a:gridCol w="10701130">
                  <a:extLst>
                    <a:ext uri="{9D8B030D-6E8A-4147-A177-3AD203B41FA5}">
                      <a16:colId xmlns:a16="http://schemas.microsoft.com/office/drawing/2014/main" val="3795607215"/>
                    </a:ext>
                  </a:extLst>
                </a:gridCol>
              </a:tblGrid>
              <a:tr h="1335748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ФГОС НОО –</a:t>
                      </a:r>
                      <a:r>
                        <a:rPr lang="ru-RU" sz="28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2009,</a:t>
                      </a:r>
                    </a:p>
                    <a:p>
                      <a:pPr algn="ctr"/>
                      <a:r>
                        <a:rPr lang="ru-RU" sz="28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ФГОС ООО – 2010,</a:t>
                      </a:r>
                    </a:p>
                    <a:p>
                      <a:pPr algn="ctr"/>
                      <a:r>
                        <a:rPr lang="ru-RU" sz="28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ФГОС СОО - 2012</a:t>
                      </a:r>
                      <a:endParaRPr lang="ru-RU" sz="28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ФГОС НОО – 2021, </a:t>
                      </a:r>
                    </a:p>
                    <a:p>
                      <a:pPr algn="ctr"/>
                      <a:r>
                        <a:rPr lang="ru-RU" sz="2800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ФГОС ООО - 2021</a:t>
                      </a:r>
                      <a:endParaRPr lang="ru-RU" sz="28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7525106"/>
                  </a:ext>
                </a:extLst>
              </a:tr>
              <a:tr h="2582446">
                <a:tc>
                  <a:txBody>
                    <a:bodyPr/>
                    <a:lstStyle/>
                    <a:p>
                      <a:pPr marL="0" indent="712788" algn="just"/>
                      <a:r>
                        <a:rPr lang="ru-RU" sz="2400" kern="1200" dirty="0" smtClean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План внеурочной деятельности определяет состав и структуру направлений, формы организации, объем внеурочной деятельности на уровне … общего образования с учетом интересов обучающихся и возможностей организации, осуществляющей образовательную деятельность.</a:t>
                      </a:r>
                    </a:p>
                    <a:p>
                      <a:pPr algn="just"/>
                      <a:r>
                        <a:rPr lang="ru-RU" sz="2400" kern="1200" dirty="0" smtClean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Организация, осуществляющая образовательную деятельность, самостоятельно разрабатывает и утверждает план внеурочной деятельности.</a:t>
                      </a:r>
                      <a:endParaRPr lang="ru-RU" sz="2400" dirty="0">
                        <a:solidFill>
                          <a:srgbClr val="00206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620713" algn="just"/>
                      <a:r>
                        <a:rPr lang="ru-RU" sz="2400" kern="1200" dirty="0" smtClean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План внеурочной деятельности определяет </a:t>
                      </a:r>
                      <a:r>
                        <a:rPr lang="ru-RU" sz="2400" b="1" kern="1200" dirty="0" smtClean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формы организации и объем</a:t>
                      </a:r>
                      <a:r>
                        <a:rPr lang="ru-RU" sz="2400" kern="1200" dirty="0" smtClean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 внеурочной деятельности для обучающихся при освоении ими программы … общего образования с учетом образовательных </a:t>
                      </a:r>
                      <a:r>
                        <a:rPr lang="ru-RU" sz="2400" b="1" kern="1200" dirty="0" smtClean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потребностей и интересов обучающихся, запросов родителей (законных представителей) несовершеннолетних обучающихся</a:t>
                      </a:r>
                      <a:r>
                        <a:rPr lang="ru-RU" sz="2400" kern="1200" dirty="0" smtClean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, возможностей Организации.</a:t>
                      </a:r>
                    </a:p>
                    <a:p>
                      <a:pPr algn="just"/>
                      <a:r>
                        <a:rPr lang="ru-RU" sz="2400" kern="1200" dirty="0" smtClean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При реализации плана внеурочной деятельности должна быть предусмотрена </a:t>
                      </a:r>
                      <a:r>
                        <a:rPr lang="ru-RU" sz="2400" b="1" kern="1200" dirty="0" smtClean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вариативность содержания </a:t>
                      </a:r>
                      <a:r>
                        <a:rPr lang="ru-RU" sz="2400" kern="1200" dirty="0" smtClean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внеурочной деятельности с учетом образовательных потребностей и интересов обучающихся.</a:t>
                      </a:r>
                    </a:p>
                    <a:p>
                      <a:pPr algn="just"/>
                      <a:r>
                        <a:rPr lang="ru-RU" sz="2400" kern="1200" dirty="0" smtClean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В целях реализации плана внеурочной деятельности Организацией может предусматриваться использование ресурсов других организаций, включая организации дополнительного образования, профессиональные образовательные организации, образовательные организации высшего образования, научные организации, организации культуры, физкультурно-спортивные и иные организации.</a:t>
                      </a:r>
                      <a:endParaRPr lang="ru-RU" sz="2400" dirty="0">
                        <a:solidFill>
                          <a:srgbClr val="00206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3140179"/>
                  </a:ext>
                </a:extLst>
              </a:tr>
              <a:tr h="6018286">
                <a:tc>
                  <a:txBody>
                    <a:bodyPr/>
                    <a:lstStyle/>
                    <a:p>
                      <a:pPr marL="0" indent="0" algn="just">
                        <a:buNone/>
                      </a:pPr>
                      <a:endParaRPr lang="ru-RU" sz="24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620713" algn="just">
                        <a:buNone/>
                      </a:pPr>
                      <a:r>
                        <a:rPr lang="ru-RU" sz="2400" kern="1200" dirty="0" smtClean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Результаты освоения программы … общего образования, в том числе отдельной части или всего объема учебного предмета, учебного курса (в том числе внеурочной деятельности), учебного модуля программы основного общего образования, подлежат оцениванию с учетом специфики и особенностей предмета оценивания</a:t>
                      </a:r>
                      <a:endParaRPr lang="ru-RU" sz="2400" dirty="0" smtClean="0">
                        <a:solidFill>
                          <a:srgbClr val="00206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9134546"/>
                  </a:ext>
                </a:extLst>
              </a:tr>
            </a:tbl>
          </a:graphicData>
        </a:graphic>
      </p:graphicFrame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B712E5E-0DE1-412C-9FCE-9599907D4E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2712" y="114300"/>
            <a:ext cx="1158754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098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0" y="11166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7999" y="0"/>
                </a:lnTo>
                <a:lnTo>
                  <a:pt x="18287999" y="10286999"/>
                </a:lnTo>
                <a:lnTo>
                  <a:pt x="0" y="10286999"/>
                </a:lnTo>
                <a:lnTo>
                  <a:pt x="0" y="0"/>
                </a:lnTo>
                <a:close/>
              </a:path>
            </a:pathLst>
          </a:custGeom>
          <a:solidFill>
            <a:srgbClr val="CDE6FF"/>
          </a:solidFill>
          <a:ln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7">
            <a:extLst>
              <a:ext uri="{FF2B5EF4-FFF2-40B4-BE49-F238E27FC236}">
                <a16:creationId xmlns:a16="http://schemas.microsoft.com/office/drawing/2014/main" id="{740E62D9-546F-4E90-B7EF-048010EDCDBB}"/>
              </a:ext>
            </a:extLst>
          </p:cNvPr>
          <p:cNvSpPr/>
          <p:nvPr/>
        </p:nvSpPr>
        <p:spPr>
          <a:xfrm>
            <a:off x="1143000" y="9266238"/>
            <a:ext cx="13164819" cy="0"/>
          </a:xfrm>
          <a:custGeom>
            <a:avLst/>
            <a:gdLst/>
            <a:ahLst/>
            <a:cxnLst/>
            <a:rect l="l" t="t" r="r" b="b"/>
            <a:pathLst>
              <a:path w="13164819">
                <a:moveTo>
                  <a:pt x="0" y="0"/>
                </a:moveTo>
                <a:lnTo>
                  <a:pt x="13164470" y="0"/>
                </a:lnTo>
              </a:path>
            </a:pathLst>
          </a:custGeom>
          <a:ln w="55899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048650" y="0"/>
            <a:ext cx="3239770" cy="7914640"/>
          </a:xfrm>
          <a:custGeom>
            <a:avLst/>
            <a:gdLst/>
            <a:ahLst/>
            <a:cxnLst/>
            <a:rect l="l" t="t" r="r" b="b"/>
            <a:pathLst>
              <a:path w="3239769" h="7914640">
                <a:moveTo>
                  <a:pt x="0" y="0"/>
                </a:moveTo>
                <a:lnTo>
                  <a:pt x="3239349" y="0"/>
                </a:lnTo>
                <a:lnTo>
                  <a:pt x="3239349" y="7659859"/>
                </a:lnTo>
                <a:lnTo>
                  <a:pt x="2398835" y="7914610"/>
                </a:lnTo>
                <a:lnTo>
                  <a:pt x="0" y="0"/>
                </a:lnTo>
                <a:close/>
              </a:path>
            </a:pathLst>
          </a:custGeom>
          <a:solidFill>
            <a:srgbClr val="FAFE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666577" y="1409700"/>
            <a:ext cx="3622040" cy="8877320"/>
          </a:xfrm>
          <a:custGeom>
            <a:avLst/>
            <a:gdLst/>
            <a:ahLst/>
            <a:cxnLst/>
            <a:rect l="l" t="t" r="r" b="b"/>
            <a:pathLst>
              <a:path w="3622040" h="9558020">
                <a:moveTo>
                  <a:pt x="0" y="9558000"/>
                </a:moveTo>
                <a:lnTo>
                  <a:pt x="3621422" y="0"/>
                </a:lnTo>
                <a:lnTo>
                  <a:pt x="3621422" y="9558000"/>
                </a:lnTo>
                <a:lnTo>
                  <a:pt x="0" y="9558000"/>
                </a:lnTo>
                <a:close/>
              </a:path>
            </a:pathLst>
          </a:custGeom>
          <a:solidFill>
            <a:srgbClr val="F9D3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BF507662-2175-4C6B-B72D-734DF99D8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6099"/>
            <a:ext cx="15855735" cy="129000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 Реализация занятий внеурочной деятельности «Разговоры о важном» -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387EE65-91B2-4BAF-8257-560D76E7F1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21643" y="1409700"/>
            <a:ext cx="10514872" cy="8534400"/>
          </a:xfrm>
        </p:spPr>
        <p:txBody>
          <a:bodyPr>
            <a:normAutofit fontScale="92500" lnSpcReduction="10000"/>
          </a:bodyPr>
          <a:lstStyle/>
          <a:p>
            <a:endParaRPr lang="ru-RU" dirty="0"/>
          </a:p>
          <a:p>
            <a:pPr marL="0" indent="620713" algn="just">
              <a:buNone/>
            </a:pPr>
            <a:r>
              <a:rPr lang="ru-RU" sz="3000" b="1" dirty="0">
                <a:solidFill>
                  <a:srgbClr val="002060"/>
                </a:solidFill>
              </a:rPr>
              <a:t>ЦИКЛ ВНЕУРОЧНЫХ ЗАНЯТИЙ </a:t>
            </a:r>
            <a:r>
              <a:rPr lang="ru-RU" sz="3000" b="1" dirty="0" smtClean="0">
                <a:solidFill>
                  <a:srgbClr val="002060"/>
                </a:solidFill>
              </a:rPr>
              <a:t>в 2022-2023 УЧЕБНОМ ГОДУ </a:t>
            </a:r>
          </a:p>
          <a:p>
            <a:pPr marL="0" indent="620713" algn="just">
              <a:buNone/>
            </a:pPr>
            <a:endParaRPr lang="ru-RU" sz="3000" dirty="0" smtClean="0">
              <a:solidFill>
                <a:srgbClr val="002060"/>
              </a:solidFill>
            </a:endParaRPr>
          </a:p>
          <a:p>
            <a:pPr marL="0" indent="620713" algn="just">
              <a:buNone/>
            </a:pPr>
            <a:r>
              <a:rPr lang="ru-RU" sz="3000" b="1" dirty="0" smtClean="0">
                <a:solidFill>
                  <a:srgbClr val="002060"/>
                </a:solidFill>
              </a:rPr>
              <a:t>34 </a:t>
            </a:r>
            <a:r>
              <a:rPr lang="ru-RU" sz="3000" b="1" dirty="0">
                <a:solidFill>
                  <a:srgbClr val="002060"/>
                </a:solidFill>
              </a:rPr>
              <a:t>ЧАСА В </a:t>
            </a:r>
            <a:r>
              <a:rPr lang="ru-RU" sz="3000" b="1" dirty="0" smtClean="0">
                <a:solidFill>
                  <a:srgbClr val="002060"/>
                </a:solidFill>
              </a:rPr>
              <a:t>ГОД - 1 </a:t>
            </a:r>
            <a:r>
              <a:rPr lang="ru-RU" sz="3000" b="1" dirty="0">
                <a:solidFill>
                  <a:srgbClr val="002060"/>
                </a:solidFill>
              </a:rPr>
              <a:t>час внеурочной </a:t>
            </a:r>
            <a:r>
              <a:rPr lang="ru-RU" sz="3000" b="1" dirty="0" smtClean="0">
                <a:solidFill>
                  <a:srgbClr val="002060"/>
                </a:solidFill>
              </a:rPr>
              <a:t>деятельности, 1 </a:t>
            </a:r>
            <a:r>
              <a:rPr lang="ru-RU" sz="3000" b="1" dirty="0">
                <a:solidFill>
                  <a:srgbClr val="002060"/>
                </a:solidFill>
              </a:rPr>
              <a:t>раз в неделю по </a:t>
            </a:r>
            <a:r>
              <a:rPr lang="ru-RU" sz="3000" b="1" dirty="0" smtClean="0">
                <a:solidFill>
                  <a:srgbClr val="002060"/>
                </a:solidFill>
              </a:rPr>
              <a:t>понедельникам</a:t>
            </a:r>
          </a:p>
          <a:p>
            <a:pPr marL="0" indent="620713">
              <a:buNone/>
            </a:pPr>
            <a:endParaRPr lang="ru-RU" sz="3000" b="1" dirty="0" smtClean="0">
              <a:solidFill>
                <a:srgbClr val="002060"/>
              </a:solidFill>
            </a:endParaRPr>
          </a:p>
          <a:p>
            <a:pPr marL="0" indent="620713">
              <a:buNone/>
            </a:pPr>
            <a:r>
              <a:rPr lang="ru-RU" sz="3000" b="1" dirty="0" smtClean="0">
                <a:solidFill>
                  <a:srgbClr val="002060"/>
                </a:solidFill>
              </a:rPr>
              <a:t>Старт </a:t>
            </a:r>
            <a:r>
              <a:rPr lang="ru-RU" sz="3000" b="1" dirty="0">
                <a:solidFill>
                  <a:srgbClr val="002060"/>
                </a:solidFill>
              </a:rPr>
              <a:t>– </a:t>
            </a:r>
            <a:r>
              <a:rPr lang="ru-RU" sz="3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</a:t>
            </a:r>
            <a:r>
              <a:rPr lang="ru-RU" sz="3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сентября</a:t>
            </a:r>
          </a:p>
          <a:p>
            <a:pPr marL="0" indent="620713">
              <a:buNone/>
            </a:pPr>
            <a:endParaRPr lang="ru-RU" sz="3000" b="1" dirty="0">
              <a:solidFill>
                <a:srgbClr val="002060"/>
              </a:solidFill>
            </a:endParaRPr>
          </a:p>
          <a:p>
            <a:pPr marL="0" indent="620713" algn="just">
              <a:buNone/>
            </a:pPr>
            <a:r>
              <a:rPr lang="ru-RU" sz="3000" b="1" dirty="0" smtClean="0">
                <a:solidFill>
                  <a:srgbClr val="002060"/>
                </a:solidFill>
              </a:rPr>
              <a:t>ТЕМЫ </a:t>
            </a:r>
            <a:r>
              <a:rPr lang="ru-RU" sz="3000" b="1" dirty="0">
                <a:solidFill>
                  <a:srgbClr val="002060"/>
                </a:solidFill>
              </a:rPr>
              <a:t>И СОДЕРЖАНИЕ ВНЕУРОЧНЫХ ЗАНЯТИЙ РАЗРАБАТЫВАЮТСЯ НА ФЕДЕРАЛЬНОМ УРОВНЕ: 1-2 </a:t>
            </a:r>
            <a:r>
              <a:rPr lang="ru-RU" sz="3000" b="1" dirty="0" smtClean="0">
                <a:solidFill>
                  <a:srgbClr val="002060"/>
                </a:solidFill>
              </a:rPr>
              <a:t>КЛАССЫ, </a:t>
            </a:r>
            <a:r>
              <a:rPr lang="ru-RU" sz="3000" b="1" dirty="0">
                <a:solidFill>
                  <a:srgbClr val="002060"/>
                </a:solidFill>
              </a:rPr>
              <a:t>3-4 </a:t>
            </a:r>
            <a:r>
              <a:rPr lang="ru-RU" sz="3000" b="1" dirty="0" smtClean="0">
                <a:solidFill>
                  <a:srgbClr val="002060"/>
                </a:solidFill>
              </a:rPr>
              <a:t>КЛАССЫ, </a:t>
            </a:r>
            <a:r>
              <a:rPr lang="ru-RU" sz="3000" b="1" dirty="0">
                <a:solidFill>
                  <a:srgbClr val="002060"/>
                </a:solidFill>
              </a:rPr>
              <a:t>5-7 </a:t>
            </a:r>
            <a:r>
              <a:rPr lang="ru-RU" sz="3000" b="1" dirty="0" smtClean="0">
                <a:solidFill>
                  <a:srgbClr val="002060"/>
                </a:solidFill>
              </a:rPr>
              <a:t>КЛАССЫ, </a:t>
            </a:r>
            <a:r>
              <a:rPr lang="ru-RU" sz="3000" b="1" dirty="0">
                <a:solidFill>
                  <a:srgbClr val="002060"/>
                </a:solidFill>
              </a:rPr>
              <a:t>8-9 </a:t>
            </a:r>
            <a:r>
              <a:rPr lang="ru-RU" sz="3000" b="1" dirty="0" smtClean="0">
                <a:solidFill>
                  <a:srgbClr val="002060"/>
                </a:solidFill>
              </a:rPr>
              <a:t>КЛАССЫ, </a:t>
            </a:r>
            <a:r>
              <a:rPr lang="ru-RU" sz="3000" b="1" dirty="0">
                <a:solidFill>
                  <a:srgbClr val="002060"/>
                </a:solidFill>
              </a:rPr>
              <a:t>10-11 КЛАССЫ </a:t>
            </a:r>
            <a:endParaRPr lang="ru-RU" sz="3000" b="1" dirty="0" smtClean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endParaRPr lang="ru-RU" sz="3000" b="1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ru-RU" sz="3000" b="1" u="sng" dirty="0" smtClean="0">
                <a:solidFill>
                  <a:srgbClr val="002060"/>
                </a:solidFill>
              </a:rPr>
              <a:t>МЕТОДИЧЕСКИЕ МАТЕРИАЛЫ</a:t>
            </a:r>
          </a:p>
          <a:p>
            <a:pPr marL="0" indent="0">
              <a:buNone/>
            </a:pPr>
            <a:r>
              <a:rPr lang="ru-RU" sz="3000" b="1" dirty="0" smtClean="0">
                <a:solidFill>
                  <a:srgbClr val="002060"/>
                </a:solidFill>
              </a:rPr>
              <a:t>• СЦЕНАРИИ ВНЕУРОЧНЫХ </a:t>
            </a:r>
            <a:r>
              <a:rPr lang="ru-RU" sz="3000" b="1" dirty="0">
                <a:solidFill>
                  <a:srgbClr val="002060"/>
                </a:solidFill>
              </a:rPr>
              <a:t>ЗАНЯТИЙ </a:t>
            </a:r>
          </a:p>
          <a:p>
            <a:pPr marL="0" indent="0">
              <a:buNone/>
            </a:pPr>
            <a:r>
              <a:rPr lang="ru-RU" sz="3000" b="1" dirty="0" smtClean="0">
                <a:solidFill>
                  <a:srgbClr val="002060"/>
                </a:solidFill>
              </a:rPr>
              <a:t>• ВИЗУАЛИЗИРОВАННЫЙ </a:t>
            </a:r>
            <a:r>
              <a:rPr lang="ru-RU" sz="3000" b="1" dirty="0">
                <a:solidFill>
                  <a:srgbClr val="002060"/>
                </a:solidFill>
              </a:rPr>
              <a:t>КОНТЕНТ </a:t>
            </a:r>
          </a:p>
          <a:p>
            <a:pPr marL="0" indent="0">
              <a:buNone/>
            </a:pPr>
            <a:r>
              <a:rPr lang="ru-RU" sz="3000" b="1" dirty="0" smtClean="0">
                <a:solidFill>
                  <a:srgbClr val="002060"/>
                </a:solidFill>
              </a:rPr>
              <a:t>• ИНТЕРАКТИВНЫЕ ЗАДАНИЯ</a:t>
            </a:r>
            <a:endParaRPr lang="ru-RU" sz="3000" dirty="0"/>
          </a:p>
          <a:p>
            <a:pPr marL="0" indent="0">
              <a:buNone/>
            </a:pPr>
            <a:r>
              <a:rPr lang="ru-RU" sz="3000" b="1" dirty="0">
                <a:solidFill>
                  <a:srgbClr val="002060"/>
                </a:solidFill>
              </a:rPr>
              <a:t>• </a:t>
            </a:r>
            <a:r>
              <a:rPr lang="ru-RU" sz="3000" b="1" dirty="0" smtClean="0">
                <a:solidFill>
                  <a:srgbClr val="002060"/>
                </a:solidFill>
              </a:rPr>
              <a:t>ПРЕЗЕНТАЦИОННЫЕ МАТЕРИАЛЫ</a:t>
            </a:r>
            <a:endParaRPr lang="ru-RU" sz="3000" b="1" dirty="0">
              <a:solidFill>
                <a:srgbClr val="002060"/>
              </a:solidFill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B712E5E-0DE1-412C-9FCE-9599907D4E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2712" y="114300"/>
            <a:ext cx="1158754" cy="12954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0295" y="4120660"/>
            <a:ext cx="3409441" cy="497169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327" y="960556"/>
            <a:ext cx="3486061" cy="6320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578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0"/>
            <a:ext cx="18288519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7999" y="0"/>
                </a:lnTo>
                <a:lnTo>
                  <a:pt x="18287999" y="10286999"/>
                </a:lnTo>
                <a:lnTo>
                  <a:pt x="0" y="10286999"/>
                </a:lnTo>
                <a:lnTo>
                  <a:pt x="0" y="0"/>
                </a:lnTo>
                <a:close/>
              </a:path>
            </a:pathLst>
          </a:custGeom>
          <a:solidFill>
            <a:srgbClr val="CDE6FF"/>
          </a:solidFill>
          <a:ln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7">
            <a:extLst>
              <a:ext uri="{FF2B5EF4-FFF2-40B4-BE49-F238E27FC236}">
                <a16:creationId xmlns:a16="http://schemas.microsoft.com/office/drawing/2014/main" id="{740E62D9-546F-4E90-B7EF-048010EDCDBB}"/>
              </a:ext>
            </a:extLst>
          </p:cNvPr>
          <p:cNvSpPr/>
          <p:nvPr/>
        </p:nvSpPr>
        <p:spPr>
          <a:xfrm>
            <a:off x="1143000" y="9266238"/>
            <a:ext cx="13164819" cy="0"/>
          </a:xfrm>
          <a:custGeom>
            <a:avLst/>
            <a:gdLst/>
            <a:ahLst/>
            <a:cxnLst/>
            <a:rect l="l" t="t" r="r" b="b"/>
            <a:pathLst>
              <a:path w="13164819">
                <a:moveTo>
                  <a:pt x="0" y="0"/>
                </a:moveTo>
                <a:lnTo>
                  <a:pt x="13164470" y="0"/>
                </a:lnTo>
              </a:path>
            </a:pathLst>
          </a:custGeom>
          <a:ln w="55899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048650" y="0"/>
            <a:ext cx="3239770" cy="7914640"/>
          </a:xfrm>
          <a:custGeom>
            <a:avLst/>
            <a:gdLst/>
            <a:ahLst/>
            <a:cxnLst/>
            <a:rect l="l" t="t" r="r" b="b"/>
            <a:pathLst>
              <a:path w="3239769" h="7914640">
                <a:moveTo>
                  <a:pt x="0" y="0"/>
                </a:moveTo>
                <a:lnTo>
                  <a:pt x="3239349" y="0"/>
                </a:lnTo>
                <a:lnTo>
                  <a:pt x="3239349" y="7659859"/>
                </a:lnTo>
                <a:lnTo>
                  <a:pt x="2398835" y="7914610"/>
                </a:lnTo>
                <a:lnTo>
                  <a:pt x="0" y="0"/>
                </a:lnTo>
                <a:close/>
              </a:path>
            </a:pathLst>
          </a:custGeom>
          <a:solidFill>
            <a:srgbClr val="FAFE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666577" y="1409700"/>
            <a:ext cx="3622040" cy="8877320"/>
          </a:xfrm>
          <a:custGeom>
            <a:avLst/>
            <a:gdLst/>
            <a:ahLst/>
            <a:cxnLst/>
            <a:rect l="l" t="t" r="r" b="b"/>
            <a:pathLst>
              <a:path w="3622040" h="9558020">
                <a:moveTo>
                  <a:pt x="0" y="9558000"/>
                </a:moveTo>
                <a:lnTo>
                  <a:pt x="3621422" y="0"/>
                </a:lnTo>
                <a:lnTo>
                  <a:pt x="3621422" y="9558000"/>
                </a:lnTo>
                <a:lnTo>
                  <a:pt x="0" y="9558000"/>
                </a:lnTo>
                <a:close/>
              </a:path>
            </a:pathLst>
          </a:custGeom>
          <a:solidFill>
            <a:srgbClr val="F9D3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BF507662-2175-4C6B-B72D-734DF99D8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5400" y="546099"/>
            <a:ext cx="12115800" cy="1854201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Реализация </a:t>
            </a:r>
            <a:r>
              <a:rPr lang="ru-RU" b="1" dirty="0">
                <a:solidFill>
                  <a:srgbClr val="002060"/>
                </a:solidFill>
              </a:rPr>
              <a:t>занятий внеурочной деятельности </a:t>
            </a:r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«</a:t>
            </a:r>
            <a:r>
              <a:rPr lang="ru-RU" b="1" dirty="0">
                <a:solidFill>
                  <a:srgbClr val="002060"/>
                </a:solidFill>
              </a:rPr>
              <a:t>Разговоры о важном</a:t>
            </a:r>
            <a:r>
              <a:rPr lang="ru-RU" b="1" dirty="0" smtClean="0">
                <a:solidFill>
                  <a:srgbClr val="002060"/>
                </a:solidFill>
              </a:rPr>
              <a:t>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1372626"/>
              </p:ext>
            </p:extLst>
          </p:nvPr>
        </p:nvGraphicFramePr>
        <p:xfrm>
          <a:off x="4800600" y="2447236"/>
          <a:ext cx="13145848" cy="62205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72924">
                  <a:extLst>
                    <a:ext uri="{9D8B030D-6E8A-4147-A177-3AD203B41FA5}">
                      <a16:colId xmlns:a16="http://schemas.microsoft.com/office/drawing/2014/main" val="4156534873"/>
                    </a:ext>
                  </a:extLst>
                </a:gridCol>
                <a:gridCol w="6572924">
                  <a:extLst>
                    <a:ext uri="{9D8B030D-6E8A-4147-A177-3AD203B41FA5}">
                      <a16:colId xmlns:a16="http://schemas.microsoft.com/office/drawing/2014/main" val="624181230"/>
                    </a:ext>
                  </a:extLst>
                </a:gridCol>
              </a:tblGrid>
              <a:tr h="683467">
                <a:tc>
                  <a:txBody>
                    <a:bodyPr/>
                    <a:lstStyle/>
                    <a:p>
                      <a:pPr algn="ctr"/>
                      <a:r>
                        <a:rPr lang="ru-RU" sz="3600" b="0" i="0" u="none" strike="noStrike" kern="1200" baseline="0" dirty="0" smtClean="0">
                          <a:solidFill>
                            <a:schemeClr val="lt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ФОРМАТЫ ЗАНЯТИЙ </a:t>
                      </a:r>
                      <a:endParaRPr lang="ru-RU" sz="36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0" i="0" u="none" strike="noStrike" kern="1200" baseline="0" dirty="0" smtClean="0">
                          <a:solidFill>
                            <a:schemeClr val="lt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СТРУКТУРА ЗАНЯТИЯ </a:t>
                      </a:r>
                      <a:endParaRPr lang="ru-RU" sz="36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1095109"/>
                  </a:ext>
                </a:extLst>
              </a:tr>
              <a:tr h="4020728">
                <a:tc>
                  <a:txBody>
                    <a:bodyPr/>
                    <a:lstStyle/>
                    <a:p>
                      <a:r>
                        <a:rPr lang="ru-RU" sz="2800" b="0" i="0" u="none" strike="noStrike" kern="1200" baseline="0" dirty="0" smtClean="0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• беседа </a:t>
                      </a:r>
                    </a:p>
                    <a:p>
                      <a:r>
                        <a:rPr lang="ru-RU" sz="2800" b="0" i="0" u="none" strike="noStrike" kern="1200" baseline="0" dirty="0" smtClean="0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• дискуссия </a:t>
                      </a:r>
                    </a:p>
                    <a:p>
                      <a:r>
                        <a:rPr lang="ru-RU" sz="2800" b="0" i="0" u="none" strike="noStrike" kern="1200" baseline="0" dirty="0" smtClean="0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• мозговой штурм – (решения кейсов) </a:t>
                      </a:r>
                    </a:p>
                    <a:p>
                      <a:r>
                        <a:rPr lang="ru-RU" sz="2800" b="0" i="0" u="none" strike="noStrike" kern="1200" baseline="0" dirty="0" smtClean="0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• конкурс </a:t>
                      </a:r>
                    </a:p>
                    <a:p>
                      <a:r>
                        <a:rPr lang="ru-RU" sz="2800" b="0" i="0" u="none" strike="noStrike" kern="1200" baseline="0" dirty="0" smtClean="0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• музыкальная гостиная </a:t>
                      </a:r>
                    </a:p>
                    <a:p>
                      <a:r>
                        <a:rPr lang="ru-RU" sz="2800" b="0" i="0" u="none" strike="noStrike" kern="1200" baseline="0" dirty="0" smtClean="0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• коммуникативная, деловая, интеллектуальная игра и т.д.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0" i="0" u="none" strike="noStrike" kern="1200" baseline="0" dirty="0" smtClean="0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• мотивационная часть </a:t>
                      </a:r>
                    </a:p>
                    <a:p>
                      <a:r>
                        <a:rPr lang="ru-RU" sz="2800" b="0" i="0" u="none" strike="noStrike" kern="1200" baseline="0" dirty="0" smtClean="0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• содержательная часть </a:t>
                      </a:r>
                    </a:p>
                    <a:p>
                      <a:r>
                        <a:rPr lang="ru-RU" sz="2800" b="0" i="0" u="none" strike="noStrike" kern="1200" baseline="0" dirty="0" smtClean="0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• региональный компонент </a:t>
                      </a:r>
                    </a:p>
                    <a:p>
                      <a:r>
                        <a:rPr lang="ru-RU" sz="2800" b="0" i="0" u="none" strike="noStrike" kern="1200" baseline="0" dirty="0" smtClean="0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• заключительная часть (рефлексия) </a:t>
                      </a:r>
                    </a:p>
                    <a:p>
                      <a:endParaRPr lang="ru-RU" sz="2800" dirty="0">
                        <a:solidFill>
                          <a:srgbClr val="00206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409174"/>
                  </a:ext>
                </a:extLst>
              </a:tr>
              <a:tr h="1516328">
                <a:tc gridSpan="2">
                  <a:txBody>
                    <a:bodyPr/>
                    <a:lstStyle/>
                    <a:p>
                      <a:endParaRPr lang="ru-RU" sz="2800" b="0" i="0" u="none" strike="noStrike" kern="1200" baseline="0" dirty="0" smtClean="0">
                        <a:solidFill>
                          <a:schemeClr val="dk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  <a:p>
                      <a:pPr algn="ctr"/>
                      <a:r>
                        <a:rPr lang="ru-RU" sz="2800" b="0" i="0" u="none" strike="noStrike" kern="1200" baseline="0" dirty="0" smtClean="0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ПРИНЦИПЫ ОРГАНИЗАЦИИ ЗАНЯТИЙ </a:t>
                      </a:r>
                    </a:p>
                    <a:p>
                      <a:pPr algn="ctr"/>
                      <a:r>
                        <a:rPr lang="ru-RU" sz="2800" b="0" i="0" u="none" strike="noStrike" kern="1200" baseline="0" dirty="0" smtClean="0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ИНТЕРЕС – СОТРУДНИЧЕСТВО - ДОВЕРИЕ - ДИАЛОГ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3600" dirty="0">
                        <a:solidFill>
                          <a:srgbClr val="00206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0154419"/>
                  </a:ext>
                </a:extLst>
              </a:tr>
            </a:tbl>
          </a:graphicData>
        </a:graphic>
      </p:graphicFrame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B712E5E-0DE1-412C-9FCE-9599907D4E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2712" y="114300"/>
            <a:ext cx="1158754" cy="12954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716" y="531948"/>
            <a:ext cx="3464484" cy="7172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431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51466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7999" y="0"/>
                </a:lnTo>
                <a:lnTo>
                  <a:pt x="18287999" y="10286999"/>
                </a:lnTo>
                <a:lnTo>
                  <a:pt x="0" y="10286999"/>
                </a:lnTo>
                <a:lnTo>
                  <a:pt x="0" y="0"/>
                </a:lnTo>
                <a:close/>
              </a:path>
            </a:pathLst>
          </a:custGeom>
          <a:solidFill>
            <a:srgbClr val="CDE6FF"/>
          </a:solidFill>
          <a:ln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7">
            <a:extLst>
              <a:ext uri="{FF2B5EF4-FFF2-40B4-BE49-F238E27FC236}">
                <a16:creationId xmlns:a16="http://schemas.microsoft.com/office/drawing/2014/main" id="{740E62D9-546F-4E90-B7EF-048010EDCDBB}"/>
              </a:ext>
            </a:extLst>
          </p:cNvPr>
          <p:cNvSpPr/>
          <p:nvPr/>
        </p:nvSpPr>
        <p:spPr>
          <a:xfrm>
            <a:off x="1143000" y="9266238"/>
            <a:ext cx="13164819" cy="0"/>
          </a:xfrm>
          <a:custGeom>
            <a:avLst/>
            <a:gdLst/>
            <a:ahLst/>
            <a:cxnLst/>
            <a:rect l="l" t="t" r="r" b="b"/>
            <a:pathLst>
              <a:path w="13164819">
                <a:moveTo>
                  <a:pt x="0" y="0"/>
                </a:moveTo>
                <a:lnTo>
                  <a:pt x="13164470" y="0"/>
                </a:lnTo>
              </a:path>
            </a:pathLst>
          </a:custGeom>
          <a:ln w="55899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048650" y="0"/>
            <a:ext cx="3239770" cy="7914640"/>
          </a:xfrm>
          <a:custGeom>
            <a:avLst/>
            <a:gdLst/>
            <a:ahLst/>
            <a:cxnLst/>
            <a:rect l="l" t="t" r="r" b="b"/>
            <a:pathLst>
              <a:path w="3239769" h="7914640">
                <a:moveTo>
                  <a:pt x="0" y="0"/>
                </a:moveTo>
                <a:lnTo>
                  <a:pt x="3239349" y="0"/>
                </a:lnTo>
                <a:lnTo>
                  <a:pt x="3239349" y="7659859"/>
                </a:lnTo>
                <a:lnTo>
                  <a:pt x="2398835" y="7914610"/>
                </a:lnTo>
                <a:lnTo>
                  <a:pt x="0" y="0"/>
                </a:lnTo>
                <a:close/>
              </a:path>
            </a:pathLst>
          </a:custGeom>
          <a:solidFill>
            <a:srgbClr val="FAFE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666577" y="1409700"/>
            <a:ext cx="3622040" cy="8877320"/>
          </a:xfrm>
          <a:custGeom>
            <a:avLst/>
            <a:gdLst/>
            <a:ahLst/>
            <a:cxnLst/>
            <a:rect l="l" t="t" r="r" b="b"/>
            <a:pathLst>
              <a:path w="3622040" h="9558020">
                <a:moveTo>
                  <a:pt x="0" y="9558000"/>
                </a:moveTo>
                <a:lnTo>
                  <a:pt x="3621422" y="0"/>
                </a:lnTo>
                <a:lnTo>
                  <a:pt x="3621422" y="9558000"/>
                </a:lnTo>
                <a:lnTo>
                  <a:pt x="0" y="9558000"/>
                </a:lnTo>
                <a:close/>
              </a:path>
            </a:pathLst>
          </a:custGeom>
          <a:solidFill>
            <a:srgbClr val="F9D3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BF507662-2175-4C6B-B72D-734DF99D8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6800" y="1409700"/>
            <a:ext cx="12179378" cy="42640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 Реализация занятий внеурочной </a:t>
            </a:r>
            <a:r>
              <a:rPr lang="ru-RU" b="1" dirty="0" smtClean="0">
                <a:solidFill>
                  <a:srgbClr val="002060"/>
                </a:solidFill>
              </a:rPr>
              <a:t>деятельности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>
                <a:solidFill>
                  <a:srgbClr val="002060"/>
                </a:solidFill>
              </a:rPr>
              <a:t>«Разговоры о важном»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387EE65-91B2-4BAF-8257-560D76E7F1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0488" y="1866900"/>
            <a:ext cx="13607512" cy="7368540"/>
          </a:xfrm>
        </p:spPr>
        <p:txBody>
          <a:bodyPr>
            <a:normAutofit/>
          </a:bodyPr>
          <a:lstStyle/>
          <a:p>
            <a:endParaRPr lang="ru-RU" dirty="0"/>
          </a:p>
          <a:p>
            <a:endParaRPr lang="ru-RU" dirty="0"/>
          </a:p>
          <a:p>
            <a:pPr marL="0" indent="0" algn="ctr">
              <a:buNone/>
            </a:pPr>
            <a:r>
              <a:rPr lang="ru-RU" sz="4600" b="1" dirty="0" smtClean="0">
                <a:solidFill>
                  <a:srgbClr val="002060"/>
                </a:solidFill>
              </a:rPr>
              <a:t>ВНЕУРОЧНЫЕ </a:t>
            </a:r>
            <a:r>
              <a:rPr lang="ru-RU" sz="4600" b="1" dirty="0">
                <a:solidFill>
                  <a:srgbClr val="002060"/>
                </a:solidFill>
              </a:rPr>
              <a:t>ЗАНЯТИЯ В </a:t>
            </a:r>
            <a:r>
              <a:rPr lang="ru-RU" sz="4600" b="1" dirty="0" smtClean="0">
                <a:solidFill>
                  <a:srgbClr val="002060"/>
                </a:solidFill>
              </a:rPr>
              <a:t>СЕНТЯБРЕ</a:t>
            </a:r>
          </a:p>
          <a:p>
            <a:pPr marL="0" indent="0" algn="ctr">
              <a:buNone/>
            </a:pPr>
            <a:endParaRPr lang="ru-RU" sz="46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3200" dirty="0" smtClean="0">
                <a:solidFill>
                  <a:srgbClr val="002060"/>
                </a:solidFill>
              </a:rPr>
              <a:t>5 </a:t>
            </a:r>
            <a:r>
              <a:rPr lang="ru-RU" sz="3200" dirty="0">
                <a:solidFill>
                  <a:srgbClr val="002060"/>
                </a:solidFill>
              </a:rPr>
              <a:t>сентября – «День знаний / Россия- страна возможностей» </a:t>
            </a:r>
            <a:endParaRPr lang="ru-RU" sz="32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sz="32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3200" dirty="0" smtClean="0">
                <a:solidFill>
                  <a:srgbClr val="002060"/>
                </a:solidFill>
              </a:rPr>
              <a:t>12 </a:t>
            </a:r>
            <a:r>
              <a:rPr lang="ru-RU" sz="3200" dirty="0">
                <a:solidFill>
                  <a:srgbClr val="002060"/>
                </a:solidFill>
              </a:rPr>
              <a:t>сентября – «Наша страна – Россия» </a:t>
            </a:r>
            <a:endParaRPr lang="ru-RU" sz="32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sz="32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3200" dirty="0" smtClean="0">
                <a:solidFill>
                  <a:srgbClr val="002060"/>
                </a:solidFill>
              </a:rPr>
              <a:t>19 </a:t>
            </a:r>
            <a:r>
              <a:rPr lang="ru-RU" sz="3200" dirty="0">
                <a:solidFill>
                  <a:srgbClr val="002060"/>
                </a:solidFill>
              </a:rPr>
              <a:t>сентября – «165 лет со дня рождения К.Э. Циолковского</a:t>
            </a:r>
            <a:r>
              <a:rPr lang="ru-RU" sz="3200" dirty="0" smtClean="0">
                <a:solidFill>
                  <a:srgbClr val="002060"/>
                </a:solidFill>
              </a:rPr>
              <a:t>»</a:t>
            </a:r>
          </a:p>
          <a:p>
            <a:pPr marL="0" indent="0">
              <a:buNone/>
            </a:pPr>
            <a:endParaRPr lang="ru-RU" sz="32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3200" dirty="0" smtClean="0">
                <a:solidFill>
                  <a:srgbClr val="002060"/>
                </a:solidFill>
              </a:rPr>
              <a:t>26 </a:t>
            </a:r>
            <a:r>
              <a:rPr lang="ru-RU" sz="3200" dirty="0">
                <a:solidFill>
                  <a:srgbClr val="002060"/>
                </a:solidFill>
              </a:rPr>
              <a:t>сентября – «День пожилых людей»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B712E5E-0DE1-412C-9FCE-9599907D4E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2712" y="114300"/>
            <a:ext cx="1158754" cy="12954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647700"/>
            <a:ext cx="3664685" cy="8217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294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51466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7999" y="0"/>
                </a:lnTo>
                <a:lnTo>
                  <a:pt x="18287999" y="10286999"/>
                </a:lnTo>
                <a:lnTo>
                  <a:pt x="0" y="10286999"/>
                </a:lnTo>
                <a:lnTo>
                  <a:pt x="0" y="0"/>
                </a:lnTo>
                <a:close/>
              </a:path>
            </a:pathLst>
          </a:custGeom>
          <a:solidFill>
            <a:srgbClr val="CDE6FF"/>
          </a:solidFill>
          <a:ln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7">
            <a:extLst>
              <a:ext uri="{FF2B5EF4-FFF2-40B4-BE49-F238E27FC236}">
                <a16:creationId xmlns:a16="http://schemas.microsoft.com/office/drawing/2014/main" id="{740E62D9-546F-4E90-B7EF-048010EDCDBB}"/>
              </a:ext>
            </a:extLst>
          </p:cNvPr>
          <p:cNvSpPr/>
          <p:nvPr/>
        </p:nvSpPr>
        <p:spPr>
          <a:xfrm>
            <a:off x="1143000" y="9266238"/>
            <a:ext cx="13164819" cy="0"/>
          </a:xfrm>
          <a:custGeom>
            <a:avLst/>
            <a:gdLst/>
            <a:ahLst/>
            <a:cxnLst/>
            <a:rect l="l" t="t" r="r" b="b"/>
            <a:pathLst>
              <a:path w="13164819">
                <a:moveTo>
                  <a:pt x="0" y="0"/>
                </a:moveTo>
                <a:lnTo>
                  <a:pt x="13164470" y="0"/>
                </a:lnTo>
              </a:path>
            </a:pathLst>
          </a:custGeom>
          <a:ln w="55899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048650" y="0"/>
            <a:ext cx="3239770" cy="7914640"/>
          </a:xfrm>
          <a:custGeom>
            <a:avLst/>
            <a:gdLst/>
            <a:ahLst/>
            <a:cxnLst/>
            <a:rect l="l" t="t" r="r" b="b"/>
            <a:pathLst>
              <a:path w="3239769" h="7914640">
                <a:moveTo>
                  <a:pt x="0" y="0"/>
                </a:moveTo>
                <a:lnTo>
                  <a:pt x="3239349" y="0"/>
                </a:lnTo>
                <a:lnTo>
                  <a:pt x="3239349" y="7659859"/>
                </a:lnTo>
                <a:lnTo>
                  <a:pt x="2398835" y="7914610"/>
                </a:lnTo>
                <a:lnTo>
                  <a:pt x="0" y="0"/>
                </a:lnTo>
                <a:close/>
              </a:path>
            </a:pathLst>
          </a:custGeom>
          <a:solidFill>
            <a:srgbClr val="FAFE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666577" y="1409700"/>
            <a:ext cx="3622040" cy="8877320"/>
          </a:xfrm>
          <a:custGeom>
            <a:avLst/>
            <a:gdLst/>
            <a:ahLst/>
            <a:cxnLst/>
            <a:rect l="l" t="t" r="r" b="b"/>
            <a:pathLst>
              <a:path w="3622040" h="9558020">
                <a:moveTo>
                  <a:pt x="0" y="9558000"/>
                </a:moveTo>
                <a:lnTo>
                  <a:pt x="3621422" y="0"/>
                </a:lnTo>
                <a:lnTo>
                  <a:pt x="3621422" y="9558000"/>
                </a:lnTo>
                <a:lnTo>
                  <a:pt x="0" y="9558000"/>
                </a:lnTo>
                <a:close/>
              </a:path>
            </a:pathLst>
          </a:custGeom>
          <a:solidFill>
            <a:srgbClr val="F9D3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BF507662-2175-4C6B-B72D-734DF99D8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6800" y="1409700"/>
            <a:ext cx="12179378" cy="42640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 Реализация занятий </a:t>
            </a:r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внеурочной </a:t>
            </a:r>
            <a:r>
              <a:rPr lang="ru-RU" b="1" dirty="0">
                <a:solidFill>
                  <a:srgbClr val="002060"/>
                </a:solidFill>
              </a:rPr>
              <a:t>деятельности </a:t>
            </a:r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«</a:t>
            </a:r>
            <a:r>
              <a:rPr lang="ru-RU" b="1" dirty="0">
                <a:solidFill>
                  <a:srgbClr val="002060"/>
                </a:solidFill>
              </a:rPr>
              <a:t>Разговоры о важном»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387EE65-91B2-4BAF-8257-560D76E7F1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24600" y="1866900"/>
            <a:ext cx="11506200" cy="7368540"/>
          </a:xfrm>
        </p:spPr>
        <p:txBody>
          <a:bodyPr>
            <a:normAutofit/>
          </a:bodyPr>
          <a:lstStyle/>
          <a:p>
            <a:endParaRPr lang="ru-RU" dirty="0"/>
          </a:p>
          <a:p>
            <a:endParaRPr lang="ru-RU" dirty="0"/>
          </a:p>
          <a:p>
            <a:pPr marL="0" indent="0" algn="ctr">
              <a:buNone/>
            </a:pPr>
            <a:r>
              <a:rPr lang="ru-RU" sz="4600" b="1" dirty="0" smtClean="0">
                <a:solidFill>
                  <a:srgbClr val="002060"/>
                </a:solidFill>
              </a:rPr>
              <a:t>Регламент проведения занятий (40-45 минут)</a:t>
            </a:r>
          </a:p>
          <a:p>
            <a:pPr marL="0" indent="620713" algn="just">
              <a:buAutoNum type="arabicPeriod"/>
            </a:pPr>
            <a:r>
              <a:rPr lang="ru-RU" sz="3600" dirty="0" smtClean="0">
                <a:solidFill>
                  <a:srgbClr val="002060"/>
                </a:solidFill>
              </a:rPr>
              <a:t>Церемония поднятия Государственного флага Российской Федерации (</a:t>
            </a:r>
            <a:r>
              <a:rPr lang="ru-RU" sz="3200" dirty="0" smtClean="0">
                <a:solidFill>
                  <a:srgbClr val="002060"/>
                </a:solidFill>
              </a:rPr>
              <a:t>Стандарт </a:t>
            </a:r>
            <a:r>
              <a:rPr lang="ru-RU" sz="3200" dirty="0">
                <a:solidFill>
                  <a:srgbClr val="002060"/>
                </a:solidFill>
              </a:rPr>
              <a:t>Церемонии поднятия (спуска) Государственного флага Российской </a:t>
            </a:r>
            <a:r>
              <a:rPr lang="ru-RU" sz="3200" dirty="0" smtClean="0">
                <a:solidFill>
                  <a:srgbClr val="002060"/>
                </a:solidFill>
              </a:rPr>
              <a:t>Федерации, утвержденный 06 июня 2022 г. (письмо Министерства просвещения Российской Федерации от 27 июня 2022 г. № АБ-1611/06 «О </a:t>
            </a:r>
            <a:r>
              <a:rPr lang="ru-RU" sz="3200" dirty="0">
                <a:solidFill>
                  <a:srgbClr val="002060"/>
                </a:solidFill>
              </a:rPr>
              <a:t>направлении Стандарта </a:t>
            </a:r>
            <a:r>
              <a:rPr lang="ru-RU" sz="3200" dirty="0" smtClean="0">
                <a:solidFill>
                  <a:srgbClr val="002060"/>
                </a:solidFill>
              </a:rPr>
              <a:t>церемониала»</a:t>
            </a:r>
            <a:r>
              <a:rPr lang="ru-RU" sz="3600" dirty="0" smtClean="0">
                <a:solidFill>
                  <a:srgbClr val="002060"/>
                </a:solidFill>
              </a:rPr>
              <a:t>) – 10 минут.</a:t>
            </a:r>
          </a:p>
          <a:p>
            <a:pPr marL="0" indent="620713" algn="just">
              <a:buAutoNum type="arabicPeriod"/>
            </a:pPr>
            <a:r>
              <a:rPr lang="ru-RU" sz="3600" dirty="0" smtClean="0">
                <a:solidFill>
                  <a:srgbClr val="002060"/>
                </a:solidFill>
              </a:rPr>
              <a:t>Разговор о важном (</a:t>
            </a:r>
            <a:r>
              <a:rPr lang="ru-RU" sz="3200" dirty="0" smtClean="0">
                <a:solidFill>
                  <a:srgbClr val="002060"/>
                </a:solidFill>
              </a:rPr>
              <a:t>в соответствии с темой</a:t>
            </a:r>
            <a:r>
              <a:rPr lang="ru-RU" sz="3600" dirty="0" smtClean="0">
                <a:solidFill>
                  <a:srgbClr val="002060"/>
                </a:solidFill>
              </a:rPr>
              <a:t>) – 30-35 минут.</a:t>
            </a:r>
            <a:endParaRPr lang="ru-RU" sz="3600" dirty="0">
              <a:solidFill>
                <a:srgbClr val="002060"/>
              </a:solidFill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B712E5E-0DE1-412C-9FCE-9599907D4E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2712" y="114300"/>
            <a:ext cx="1158754" cy="12954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342900"/>
            <a:ext cx="4800600" cy="8623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754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584</TotalTime>
  <Words>1366</Words>
  <Application>Microsoft Office PowerPoint</Application>
  <PresentationFormat>Произвольный</PresentationFormat>
  <Paragraphs>127</Paragraphs>
  <Slides>15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Times New Roman</vt:lpstr>
      <vt:lpstr>Verdana</vt:lpstr>
      <vt:lpstr>Специальное оформление</vt:lpstr>
      <vt:lpstr>Реализация  курсов внеурочной деятельности  в 2022-2023 учебном году</vt:lpstr>
      <vt:lpstr> Реализация основных образовательных программ </vt:lpstr>
      <vt:lpstr>ВНЕУРОЧНАЯ ДЕЯТЕЛЬНОСТЬ -  </vt:lpstr>
      <vt:lpstr>  </vt:lpstr>
      <vt:lpstr>  </vt:lpstr>
      <vt:lpstr> Реализация занятий внеурочной деятельности «Разговоры о важном» - </vt:lpstr>
      <vt:lpstr>Реализация занятий внеурочной деятельности  «Разговоры о важном» </vt:lpstr>
      <vt:lpstr> Реализация занятий внеурочной деятельности  «Разговоры о важном» </vt:lpstr>
      <vt:lpstr> Реализация занятий  внеурочной деятельности  «Разговоры о важном» </vt:lpstr>
      <vt:lpstr>Методические рекомендации об организации внеурочной деятельности в рамках реализации обновленных федеральных государственных образовательных стандартов начального общего и основного общего образования (Министерства просвещения Российской Федерации от 05 июля 2022 г. № ТВ-1290/03  «О направлении методических рекомендаций») </vt:lpstr>
      <vt:lpstr>Методические рекомендации об организации внеурочной деятельности в рамках реализации обновленных федеральных государственных образовательных стандартов начального общего и основного общего образования (Министерства просвещения Российской Федерации от 05 июля 2022 г. № ТВ-1290/03  «О направлении методических рекомендаций») </vt:lpstr>
      <vt:lpstr> Управленческие механизмы организации внеурочной деятельности </vt:lpstr>
      <vt:lpstr> Информационные ресурсы </vt:lpstr>
      <vt:lpstr>Презентация PowerPoint</vt:lpstr>
      <vt:lpstr>Реализация  курсов внеурочной деятельности  в 2022-2023 учебном году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Анна Борисова</dc:creator>
  <cp:lastModifiedBy>Ирина С. Алексеева</cp:lastModifiedBy>
  <cp:revision>58</cp:revision>
  <dcterms:created xsi:type="dcterms:W3CDTF">2021-01-21T08:35:00Z</dcterms:created>
  <dcterms:modified xsi:type="dcterms:W3CDTF">2022-08-10T09:55:09Z</dcterms:modified>
</cp:coreProperties>
</file>