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3"/>
  </p:notesMasterIdLst>
  <p:sldIdLst>
    <p:sldId id="326" r:id="rId2"/>
  </p:sldIdLst>
  <p:sldSz cx="9906000" cy="6858000" type="A4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939" autoAdjust="0"/>
  </p:normalViewPr>
  <p:slideViewPr>
    <p:cSldViewPr>
      <p:cViewPr>
        <p:scale>
          <a:sx n="100" d="100"/>
          <a:sy n="100" d="100"/>
        </p:scale>
        <p:origin x="-1740" y="-33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07.05.2018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746125"/>
            <a:ext cx="538321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2" y="2130430"/>
            <a:ext cx="842010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5" y="274640"/>
            <a:ext cx="6521449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9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9" y="2906714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1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2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t>07.05.2018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t>07.05.2018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t>07.05.2018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t>07.05.2018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5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t>07.05.2018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2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t>07.05.2018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t>07.05.2018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2784" y="1428606"/>
            <a:ext cx="3333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Вам принесли подписанное заявление</a:t>
            </a:r>
            <a:endParaRPr lang="ru-RU" sz="1100" dirty="0"/>
          </a:p>
        </p:txBody>
      </p:sp>
      <p:sp>
        <p:nvSpPr>
          <p:cNvPr id="7" name="Шестиугольник 6"/>
          <p:cNvSpPr/>
          <p:nvPr/>
        </p:nvSpPr>
        <p:spPr>
          <a:xfrm rot="5400000">
            <a:off x="140896" y="186313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6776" y="177436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0908" y="187106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6776" y="211365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0590" y="2210362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88050" y="177281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936" y="181445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 smtClean="0">
                <a:solidFill>
                  <a:srgbClr val="0070C0"/>
                </a:solidFill>
              </a:rPr>
              <a:t> </a:t>
            </a:r>
            <a:r>
              <a:rPr lang="ru-RU" sz="900" dirty="0" smtClean="0">
                <a:solidFill>
                  <a:srgbClr val="0070C0"/>
                </a:solidFill>
              </a:rPr>
              <a:t>  </a:t>
            </a:r>
            <a:r>
              <a:rPr lang="en-US" sz="900" dirty="0" smtClean="0">
                <a:solidFill>
                  <a:srgbClr val="FF0000"/>
                </a:solidFill>
              </a:rPr>
              <a:t>&lt;</a:t>
            </a:r>
            <a:r>
              <a:rPr lang="ru-RU" sz="900" dirty="0" smtClean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 smtClean="0">
                <a:solidFill>
                  <a:srgbClr val="FF0000"/>
                </a:solidFill>
              </a:rPr>
              <a:t>ip</a:t>
            </a:r>
            <a:r>
              <a:rPr lang="en-US" sz="900" dirty="0" smtClean="0">
                <a:solidFill>
                  <a:srgbClr val="FF0000"/>
                </a:solidFill>
              </a:rPr>
              <a:t>-</a:t>
            </a:r>
            <a:r>
              <a:rPr lang="ru-RU" sz="900" dirty="0" smtClean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 smtClean="0">
                <a:solidFill>
                  <a:srgbClr val="FF0000"/>
                </a:solidFill>
              </a:rPr>
              <a:t>&gt;</a:t>
            </a:r>
            <a:endParaRPr lang="ru-RU" sz="900" dirty="0" smtClean="0">
              <a:solidFill>
                <a:srgbClr val="FF0000"/>
              </a:solidFill>
            </a:endParaRP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Укажите реквизиты заявления и номер сертификата в поле поиска заявки. Найдите заявку.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14" name="Шестиугольник 13"/>
          <p:cNvSpPr/>
          <p:nvPr/>
        </p:nvSpPr>
        <p:spPr>
          <a:xfrm rot="5400000">
            <a:off x="144300" y="2829776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0180" y="274101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4312" y="2837713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0180" y="308030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3994" y="3177008"/>
            <a:ext cx="5164" cy="942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91454" y="2739462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4340" y="2781104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Сопоставьте данные, указанные в заявлении, с документами ребенка и родителя (законного представителя). Подтвердите правильность данных в заявлении. В случае если у Вас есть доступ к просмотру персональных данных в системе АИС «Реестр сертификатов» (используется </a:t>
            </a:r>
            <a:r>
              <a:rPr lang="en-US" sz="900" dirty="0" err="1" smtClean="0">
                <a:solidFill>
                  <a:srgbClr val="0070C0"/>
                </a:solidFill>
              </a:rPr>
              <a:t>VipNet</a:t>
            </a:r>
            <a:r>
              <a:rPr lang="ru-RU" sz="900" dirty="0" smtClean="0">
                <a:solidFill>
                  <a:srgbClr val="0070C0"/>
                </a:solidFill>
              </a:rPr>
              <a:t>-канал) сопоставьте данные с введенными в систему.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21" name="Шестиугольник 20"/>
          <p:cNvSpPr/>
          <p:nvPr/>
        </p:nvSpPr>
        <p:spPr>
          <a:xfrm rot="5400000">
            <a:off x="6526956" y="146076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62836" y="137200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66968" y="146870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62836" y="171129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674110" y="1808000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674110" y="137045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86996" y="1412096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Разместите свои образовательные программы в навигаторе </a:t>
            </a:r>
            <a:r>
              <a:rPr lang="en-US" sz="900" dirty="0" smtClean="0">
                <a:solidFill>
                  <a:srgbClr val="0070C0"/>
                </a:solidFill>
              </a:rPr>
              <a:t>komi.pfdo.ru</a:t>
            </a:r>
            <a:r>
              <a:rPr lang="ru-RU" sz="900" dirty="0" smtClean="0">
                <a:solidFill>
                  <a:srgbClr val="0070C0"/>
                </a:solidFill>
              </a:rPr>
              <a:t> в соответствующем реестре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74028" y="200721"/>
            <a:ext cx="83470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А</a:t>
            </a:r>
            <a:r>
              <a:rPr lang="ru-RU" sz="1400" dirty="0" smtClean="0"/>
              <a:t>лгоритмы работы с сертификатом дополнительного образования. Что нужно знать учреждению:</a:t>
            </a:r>
            <a:endParaRPr lang="ru-RU" sz="14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152800" y="1392038"/>
            <a:ext cx="0" cy="4107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220792" y="764704"/>
            <a:ext cx="57645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начиная с </a:t>
            </a:r>
            <a:r>
              <a:rPr lang="ru-RU" sz="1050" dirty="0">
                <a:solidFill>
                  <a:srgbClr val="FF0000"/>
                </a:solidFill>
              </a:rPr>
              <a:t>1 августа 2018 года </a:t>
            </a:r>
            <a:r>
              <a:rPr lang="ru-RU" sz="1050" dirty="0">
                <a:solidFill>
                  <a:srgbClr val="0070C0"/>
                </a:solidFill>
              </a:rPr>
              <a:t>к Вам могут обратиться родители (законные представители) детей с целью получения сертификата дополнительного образования.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393160" y="806559"/>
            <a:ext cx="0" cy="5646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Шестиугольник 38"/>
          <p:cNvSpPr/>
          <p:nvPr/>
        </p:nvSpPr>
        <p:spPr>
          <a:xfrm rot="5400000">
            <a:off x="144300" y="435761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80180" y="426885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4312" y="436555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0180" y="460814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3994" y="4704850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1454" y="426730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4340" y="430894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Если Вами установлена корректность внесенных персональных данных – примите заявление и зарегистрируйте его прием в </a:t>
            </a:r>
            <a:r>
              <a:rPr lang="ru-RU" sz="900" dirty="0">
                <a:solidFill>
                  <a:srgbClr val="0070C0"/>
                </a:solidFill>
              </a:rPr>
              <a:t>системе АИС «Реестр сертификатов</a:t>
            </a:r>
            <a:r>
              <a:rPr lang="ru-RU" sz="900" dirty="0" smtClean="0">
                <a:solidFill>
                  <a:srgbClr val="0070C0"/>
                </a:solidFill>
              </a:rPr>
              <a:t>».</a:t>
            </a: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</a:t>
            </a:r>
            <a:r>
              <a:rPr lang="ru-RU" sz="900" dirty="0">
                <a:solidFill>
                  <a:srgbClr val="0070C0"/>
                </a:solidFill>
              </a:rPr>
              <a:t>системе АИС «Реестр сертификатов</a:t>
            </a:r>
            <a:r>
              <a:rPr lang="ru-RU" sz="900" dirty="0" smtClean="0">
                <a:solidFill>
                  <a:srgbClr val="0070C0"/>
                </a:solidFill>
              </a:rPr>
              <a:t>».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305970" y="1311058"/>
            <a:ext cx="27271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/>
              <a:t>К Вам пришли за оформлением сертификата</a:t>
            </a:r>
            <a:endParaRPr lang="ru-RU" sz="1100" dirty="0"/>
          </a:p>
        </p:txBody>
      </p:sp>
      <p:sp>
        <p:nvSpPr>
          <p:cNvPr id="48" name="Шестиугольник 47"/>
          <p:cNvSpPr/>
          <p:nvPr/>
        </p:nvSpPr>
        <p:spPr>
          <a:xfrm rot="5400000">
            <a:off x="3310320" y="186273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3246200" y="177397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50332" y="1870676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46200" y="211326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460014" y="2209971"/>
            <a:ext cx="5986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3457474" y="1772425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670360" y="181406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Убедитесь, что Заявитель взял с собой необходимые документы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55" name="Шестиугольник 54"/>
          <p:cNvSpPr/>
          <p:nvPr/>
        </p:nvSpPr>
        <p:spPr>
          <a:xfrm rot="5400000">
            <a:off x="3313724" y="2511202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3249604" y="2422436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253736" y="2519139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249604" y="2761731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463418" y="2858434"/>
            <a:ext cx="5164" cy="5872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460878" y="2420888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673764" y="2462530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Совместно </a:t>
            </a:r>
            <a:r>
              <a:rPr lang="ru-RU" sz="900" dirty="0" smtClean="0">
                <a:solidFill>
                  <a:srgbClr val="0070C0"/>
                </a:solidFill>
              </a:rPr>
              <a:t>с Заявителем заполните заявку на получение сертификата. Галочки должен поставить Заявитель!</a:t>
            </a:r>
          </a:p>
        </p:txBody>
      </p:sp>
      <p:sp>
        <p:nvSpPr>
          <p:cNvPr id="62" name="Шестиугольник 61"/>
          <p:cNvSpPr/>
          <p:nvPr/>
        </p:nvSpPr>
        <p:spPr>
          <a:xfrm rot="5400000">
            <a:off x="3313724" y="36480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3249604" y="355932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253736" y="365602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249604" y="389861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463418" y="3995322"/>
            <a:ext cx="9376" cy="3889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3460878" y="355777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73764" y="3599418"/>
            <a:ext cx="25922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Проверьте электронную почту:</a:t>
            </a: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Распечатайте заявление, формируемое системой и дайте его подписать Заявителю. </a:t>
            </a: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Распечатайте для Заявителя выписку из реестра сертификатов.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73" name="Шестиугольник 72"/>
          <p:cNvSpPr/>
          <p:nvPr/>
        </p:nvSpPr>
        <p:spPr>
          <a:xfrm rot="5400000">
            <a:off x="3317936" y="458159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>
            <a:off x="3253816" y="449283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257948" y="4589536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253816" y="483212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467630" y="4928831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3465090" y="4491285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677976" y="4532927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Предоставьте выписку из реестра сертификатов Заявителю.</a:t>
            </a:r>
          </a:p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Примите </a:t>
            </a:r>
            <a:r>
              <a:rPr lang="ru-RU" sz="900" dirty="0">
                <a:solidFill>
                  <a:srgbClr val="0070C0"/>
                </a:solidFill>
              </a:rPr>
              <a:t>заявление и зарегистрируйте его прием в системе АИС «Реестр сертификатов</a:t>
            </a:r>
            <a:r>
              <a:rPr lang="ru-RU" sz="900" dirty="0" smtClean="0">
                <a:solidFill>
                  <a:srgbClr val="0070C0"/>
                </a:solidFill>
              </a:rPr>
              <a:t>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</a:t>
            </a:r>
            <a:r>
              <a:rPr lang="ru-RU" sz="900" dirty="0" smtClean="0">
                <a:solidFill>
                  <a:srgbClr val="0070C0"/>
                </a:solidFill>
              </a:rPr>
              <a:t>».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6465168" y="603121"/>
            <a:ext cx="33843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 smtClean="0">
                <a:solidFill>
                  <a:srgbClr val="0070C0"/>
                </a:solidFill>
              </a:rPr>
              <a:t>С момента получения сертификата родители (законные представители) детей могут записываться с его помощью на Ваши образовательные программы</a:t>
            </a:r>
            <a:endParaRPr lang="ru-RU" sz="1050" dirty="0">
              <a:solidFill>
                <a:srgbClr val="0070C0"/>
              </a:solidFill>
            </a:endParaRPr>
          </a:p>
        </p:txBody>
      </p:sp>
      <p:sp>
        <p:nvSpPr>
          <p:cNvPr id="85" name="Шестиугольник 84"/>
          <p:cNvSpPr/>
          <p:nvPr/>
        </p:nvSpPr>
        <p:spPr>
          <a:xfrm rot="5400000">
            <a:off x="6526956" y="2098637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462836" y="2009871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466968" y="2106574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6462836" y="2349166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6676650" y="2445869"/>
            <a:ext cx="5164" cy="1976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6674110" y="2008323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886996" y="2049965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Откройте в системе зачисление на образовательные программы. При необходимости установите цены модулей (для сертифицированных программ)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93" name="Шестиугольник 92"/>
          <p:cNvSpPr/>
          <p:nvPr/>
        </p:nvSpPr>
        <p:spPr>
          <a:xfrm rot="5400000">
            <a:off x="6526956" y="286816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 flipH="1">
            <a:off x="6462836" y="277939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6466968" y="287610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462836" y="311869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6674110" y="3215396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6674110" y="2777850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86996" y="281949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Просматривайте поступающие заявки на обучение в личном кабинете системы </a:t>
            </a:r>
            <a:r>
              <a:rPr lang="en-US" sz="900" dirty="0" smtClean="0">
                <a:solidFill>
                  <a:srgbClr val="0070C0"/>
                </a:solidFill>
              </a:rPr>
              <a:t>komi.pfdo.ru</a:t>
            </a:r>
            <a:r>
              <a:rPr lang="ru-RU" sz="900" dirty="0" smtClean="0">
                <a:solidFill>
                  <a:srgbClr val="0070C0"/>
                </a:solidFill>
              </a:rPr>
              <a:t>. Подтверждайте заявки.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101" name="Шестиугольник 100"/>
          <p:cNvSpPr/>
          <p:nvPr/>
        </p:nvSpPr>
        <p:spPr>
          <a:xfrm rot="5400000">
            <a:off x="6531048" y="34991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r>
              <a:rPr lang="en-US" sz="1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’</a:t>
            </a:r>
            <a:endParaRPr lang="ru-RU" sz="1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6466928" y="341042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6471060" y="350712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6466928" y="374971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6680742" y="3846422"/>
            <a:ext cx="5164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6678202" y="340887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6891088" y="3450518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В случае личного посещения родителем (законным представителям) в целях записи на программу – создайте заявку через свой личный кабинет и подтвердите ее.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109" name="Шестиугольник 108"/>
          <p:cNvSpPr/>
          <p:nvPr/>
        </p:nvSpPr>
        <p:spPr>
          <a:xfrm rot="5400000">
            <a:off x="6534580" y="429047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 flipH="1">
            <a:off x="6470460" y="420170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6474592" y="429841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6470460" y="454100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681734" y="4637706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V="1">
            <a:off x="6681734" y="4200160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894620" y="424180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Получите подписанное заявление на обучение и подтвердите зачисление ребенка. Договор заключен.</a:t>
            </a:r>
            <a:endParaRPr lang="ru-RU" sz="900" dirty="0">
              <a:solidFill>
                <a:srgbClr val="0070C0"/>
              </a:solidFill>
            </a:endParaRPr>
          </a:p>
        </p:txBody>
      </p:sp>
      <p:sp>
        <p:nvSpPr>
          <p:cNvPr id="117" name="Шестиугольник 116"/>
          <p:cNvSpPr/>
          <p:nvPr/>
        </p:nvSpPr>
        <p:spPr>
          <a:xfrm rot="5400000">
            <a:off x="6526956" y="496378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 flipH="1">
            <a:off x="6462836" y="487502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466968" y="497172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62836" y="521431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675380" y="5311020"/>
            <a:ext cx="1270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6674110" y="487347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886996" y="491511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 smtClean="0">
                <a:solidFill>
                  <a:srgbClr val="0070C0"/>
                </a:solidFill>
              </a:rPr>
              <a:t>Изучайте инструкции и смотрите обучающие видео для самостоятельного использования имеющихся возможностей личного кабинета системы </a:t>
            </a:r>
            <a:r>
              <a:rPr lang="en-US" sz="900" dirty="0">
                <a:solidFill>
                  <a:srgbClr val="0070C0"/>
                </a:solidFill>
              </a:rPr>
              <a:t>komi.pfdo.ru</a:t>
            </a:r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8829</TotalTime>
  <Words>398</Words>
  <Application>Microsoft Office PowerPoint</Application>
  <PresentationFormat>Лист A4 (210x297 мм)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Власов Михаил Александрович</cp:lastModifiedBy>
  <cp:revision>298</cp:revision>
  <cp:lastPrinted>2018-05-07T15:38:29Z</cp:lastPrinted>
  <dcterms:created xsi:type="dcterms:W3CDTF">2010-08-25T03:43:27Z</dcterms:created>
  <dcterms:modified xsi:type="dcterms:W3CDTF">2018-05-07T15:42:05Z</dcterms:modified>
</cp:coreProperties>
</file>