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8" r:id="rId4"/>
    <p:sldId id="259" r:id="rId5"/>
    <p:sldId id="263" r:id="rId6"/>
    <p:sldId id="290" r:id="rId7"/>
    <p:sldId id="264" r:id="rId8"/>
    <p:sldId id="260" r:id="rId9"/>
    <p:sldId id="261" r:id="rId10"/>
    <p:sldId id="265" r:id="rId11"/>
    <p:sldId id="283" r:id="rId12"/>
    <p:sldId id="266" r:id="rId13"/>
    <p:sldId id="268" r:id="rId14"/>
    <p:sldId id="267" r:id="rId15"/>
    <p:sldId id="282" r:id="rId16"/>
    <p:sldId id="269" r:id="rId17"/>
    <p:sldId id="270" r:id="rId18"/>
    <p:sldId id="271" r:id="rId19"/>
    <p:sldId id="284" r:id="rId20"/>
    <p:sldId id="272" r:id="rId21"/>
    <p:sldId id="277" r:id="rId22"/>
    <p:sldId id="278" r:id="rId23"/>
    <p:sldId id="280" r:id="rId24"/>
    <p:sldId id="281" r:id="rId25"/>
    <p:sldId id="28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A1E7E1D-5D69-446C-A746-E6C37BA6DFE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B2AA32A-3692-44B7-BAE1-8695174F2B59}" type="datetimeFigureOut">
              <a:rPr lang="ru-RU" smtClean="0"/>
              <a:t>14.04.2022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24944"/>
            <a:ext cx="7543800" cy="2593975"/>
          </a:xfrm>
        </p:spPr>
        <p:txBody>
          <a:bodyPr/>
          <a:lstStyle/>
          <a:p>
            <a:r>
              <a:rPr lang="ru-RU" sz="4300" dirty="0" smtClean="0"/>
              <a:t>Реальность-иллюзия</a:t>
            </a:r>
            <a:endParaRPr lang="ru-RU" sz="43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3616" y="5589240"/>
            <a:ext cx="6461760" cy="1066800"/>
          </a:xfrm>
        </p:spPr>
        <p:txBody>
          <a:bodyPr/>
          <a:lstStyle/>
          <a:p>
            <a:r>
              <a:rPr lang="ru-RU" dirty="0" smtClean="0"/>
              <a:t>Автор презентации: Давыденко Ксения 8Б</a:t>
            </a:r>
          </a:p>
          <a:p>
            <a:r>
              <a:rPr lang="ru-RU" dirty="0" smtClean="0"/>
              <a:t>Руководитель: Шевченко Татьяна Анатольевна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t="4297" b="4377"/>
          <a:stretch/>
        </p:blipFill>
        <p:spPr bwMode="auto">
          <a:xfrm>
            <a:off x="1547664" y="332656"/>
            <a:ext cx="5557712" cy="42336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45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 smtClean="0"/>
              <a:t>Цели и задачи работы:</a:t>
            </a:r>
            <a:endParaRPr lang="ru-RU" sz="43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7776864" cy="511256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b="1" dirty="0"/>
              <a:t>Целью</a:t>
            </a:r>
            <a:r>
              <a:rPr lang="ru-RU" dirty="0"/>
              <a:t> исследования данной работы является выяснить, </a:t>
            </a:r>
            <a:r>
              <a:rPr lang="ru-RU" dirty="0" smtClean="0"/>
              <a:t>таков ли мир</a:t>
            </a:r>
            <a:r>
              <a:rPr lang="ru-RU" dirty="0"/>
              <a:t>, каким мы его воспринимаем </a:t>
            </a:r>
            <a:endParaRPr lang="ru-RU" dirty="0" smtClean="0"/>
          </a:p>
          <a:p>
            <a:pPr marL="114300" indent="0">
              <a:buNone/>
            </a:pPr>
            <a:r>
              <a:rPr lang="ru-RU" b="1" dirty="0"/>
              <a:t>Достижение поставленной цели требует решение ряда задач</a:t>
            </a:r>
            <a:r>
              <a:rPr lang="ru-RU" dirty="0"/>
              <a:t>: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1.Изучить </a:t>
            </a:r>
            <a:r>
              <a:rPr lang="ru-RU" dirty="0"/>
              <a:t>понятие объективной реальности </a:t>
            </a:r>
          </a:p>
          <a:p>
            <a:pPr marL="114300" indent="0">
              <a:buNone/>
            </a:pPr>
            <a:r>
              <a:rPr lang="ru-RU" dirty="0" smtClean="0"/>
              <a:t>2.Выделить </a:t>
            </a:r>
            <a:r>
              <a:rPr lang="ru-RU" dirty="0"/>
              <a:t>три крайних взгляда на существование мира</a:t>
            </a:r>
          </a:p>
          <a:p>
            <a:pPr marL="114300" indent="0">
              <a:buNone/>
            </a:pPr>
            <a:r>
              <a:rPr lang="ru-RU" dirty="0" smtClean="0"/>
              <a:t>3.Изучить </a:t>
            </a:r>
            <a:r>
              <a:rPr lang="ru-RU" dirty="0"/>
              <a:t>теории и эксперименты известнейших ученых:</a:t>
            </a:r>
          </a:p>
          <a:p>
            <a:pPr marL="114300" indent="0">
              <a:buNone/>
            </a:pPr>
            <a:r>
              <a:rPr lang="ru-RU" dirty="0"/>
              <a:t>   3.1. Рассмотреть мысленный эксперимент «Парадокс кота Шредингера»</a:t>
            </a:r>
          </a:p>
          <a:p>
            <a:pPr marL="114300" indent="0">
              <a:buNone/>
            </a:pPr>
            <a:r>
              <a:rPr lang="ru-RU" dirty="0"/>
              <a:t>   3.2. Рассмотреть мысленный эксперимент «Парадокс друга </a:t>
            </a:r>
            <a:r>
              <a:rPr lang="ru-RU" dirty="0" err="1"/>
              <a:t>Вигнера</a:t>
            </a:r>
            <a:r>
              <a:rPr lang="ru-RU" dirty="0"/>
              <a:t>»</a:t>
            </a:r>
          </a:p>
          <a:p>
            <a:pPr marL="114300" indent="0">
              <a:buNone/>
            </a:pPr>
            <a:r>
              <a:rPr lang="ru-RU" dirty="0"/>
              <a:t>   3.3. Рассмотреть эксперимент «</a:t>
            </a:r>
            <a:r>
              <a:rPr lang="ru-RU" dirty="0" err="1"/>
              <a:t>Массимилиано</a:t>
            </a:r>
            <a:r>
              <a:rPr lang="ru-RU" dirty="0"/>
              <a:t> </a:t>
            </a:r>
            <a:r>
              <a:rPr lang="ru-RU" dirty="0" err="1"/>
              <a:t>Пройетти</a:t>
            </a:r>
            <a:r>
              <a:rPr lang="ru-RU" dirty="0"/>
              <a:t>»</a:t>
            </a:r>
          </a:p>
          <a:p>
            <a:pPr marL="114300" indent="0">
              <a:buNone/>
            </a:pPr>
            <a:r>
              <a:rPr lang="ru-RU" dirty="0"/>
              <a:t>   3.4. Рассмотреть эксперимент «Мозг в колбе»</a:t>
            </a:r>
          </a:p>
          <a:p>
            <a:pPr marL="114300" indent="0">
              <a:buNone/>
            </a:pPr>
            <a:r>
              <a:rPr lang="ru-RU" dirty="0" smtClean="0"/>
              <a:t>4. Сделать вывод </a:t>
            </a:r>
            <a:endParaRPr lang="ru-RU" dirty="0"/>
          </a:p>
          <a:p>
            <a:pPr marL="114300" indent="0">
              <a:buNone/>
            </a:pPr>
            <a:r>
              <a:rPr lang="ru-RU" b="1" dirty="0"/>
              <a:t>Гипотеза: </a:t>
            </a:r>
          </a:p>
          <a:p>
            <a:pPr marL="114300" indent="0">
              <a:buNone/>
            </a:pPr>
            <a:r>
              <a:rPr lang="ru-RU" dirty="0"/>
              <a:t>Наш мир является не таким каким мы привыкли его видеть, ведь каждый человек видит свою реальность, которое рисует ему воображение.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7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Объекты и методы исследования: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7776864" cy="511256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b="1" dirty="0"/>
              <a:t>Главный объект исследования: </a:t>
            </a:r>
          </a:p>
          <a:p>
            <a:pPr marL="114300" indent="0">
              <a:buNone/>
            </a:pPr>
            <a:r>
              <a:rPr lang="ru-RU" sz="2000" dirty="0"/>
              <a:t>Наш мир</a:t>
            </a:r>
          </a:p>
          <a:p>
            <a:pPr marL="114300" indent="0">
              <a:buNone/>
            </a:pPr>
            <a:r>
              <a:rPr lang="ru-RU" sz="2000" dirty="0"/>
              <a:t>Результаты исследования получены c использованием теоретических (работа с научной литературой; Интернет ресурсами), философских (основанные на размышлении), методов измерения.</a:t>
            </a:r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5598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50691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ОБЪЕКТИВНАЯ РЕАЛЬНОСТЬ — весь материальный мир в целом, во всех его формах и проявлениях. </a:t>
            </a:r>
            <a:endParaRPr lang="ru-RU" sz="2000" dirty="0" smtClean="0"/>
          </a:p>
          <a:p>
            <a:pPr marL="114300" indent="0">
              <a:buNone/>
            </a:pPr>
            <a:r>
              <a:rPr lang="ru-RU" sz="2000" dirty="0" smtClean="0"/>
              <a:t>Она совпадает </a:t>
            </a:r>
            <a:r>
              <a:rPr lang="ru-RU" sz="2000" dirty="0"/>
              <a:t>со всей материальной действительностью.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184" y="2708921"/>
            <a:ext cx="5374081" cy="403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1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4212"/>
            <a:ext cx="7868761" cy="4841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lnSpc>
                <a:spcPct val="200000"/>
              </a:lnSpc>
              <a:buNone/>
            </a:pPr>
            <a:r>
              <a:rPr lang="ru-RU" sz="4400" dirty="0" smtClean="0">
                <a:solidFill>
                  <a:schemeClr val="bg1"/>
                </a:solidFill>
              </a:rPr>
              <a:t>Материализм</a:t>
            </a:r>
          </a:p>
          <a:p>
            <a:pPr marL="114300" indent="0">
              <a:lnSpc>
                <a:spcPct val="200000"/>
              </a:lnSpc>
              <a:buNone/>
            </a:pPr>
            <a:r>
              <a:rPr lang="ru-RU" sz="4400" dirty="0" smtClean="0">
                <a:solidFill>
                  <a:schemeClr val="bg1"/>
                </a:solidFill>
              </a:rPr>
              <a:t> Идеализм</a:t>
            </a:r>
          </a:p>
          <a:p>
            <a:pPr marL="114300" indent="0">
              <a:lnSpc>
                <a:spcPct val="200000"/>
              </a:lnSpc>
              <a:buNone/>
            </a:pPr>
            <a:r>
              <a:rPr lang="ru-RU" sz="4400" dirty="0">
                <a:solidFill>
                  <a:schemeClr val="bg1"/>
                </a:solidFill>
              </a:rPr>
              <a:t>С</a:t>
            </a:r>
            <a:r>
              <a:rPr lang="ru-RU" sz="4400" dirty="0" smtClean="0">
                <a:solidFill>
                  <a:schemeClr val="bg1"/>
                </a:solidFill>
              </a:rPr>
              <a:t>олипсизм 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6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Материализм- философская концепция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46763"/>
            <a:ext cx="6408712" cy="4383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20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Идеализм – целая группа философских концепций и </a:t>
            </a:r>
            <a:r>
              <a:rPr lang="ru-RU" sz="2000" dirty="0" smtClean="0"/>
              <a:t>мировоззрений</a:t>
            </a:r>
          </a:p>
          <a:p>
            <a:pPr marL="114300" indent="0">
              <a:buNone/>
            </a:pPr>
            <a:r>
              <a:rPr lang="ru-RU" sz="2000" dirty="0"/>
              <a:t>Объективный идеализм – философская концепция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82" y="2730834"/>
            <a:ext cx="6244322" cy="38665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77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818656" cy="4800600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Субъективный идеализм – группа концепций в </a:t>
            </a:r>
            <a:r>
              <a:rPr lang="ru-RU" dirty="0" smtClean="0"/>
              <a:t>философии</a:t>
            </a:r>
            <a:endParaRPr lang="ru-RU" dirty="0"/>
          </a:p>
          <a:p>
            <a:pPr marL="114300" indent="0">
              <a:buNone/>
            </a:pPr>
            <a:r>
              <a:rPr lang="ru-RU" dirty="0" smtClean="0"/>
              <a:t>Существует </a:t>
            </a:r>
            <a:r>
              <a:rPr lang="ru-RU" dirty="0"/>
              <a:t>только мир ощущений или мир сознания.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800"/>
            <a:ext cx="4530080" cy="4530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30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/>
              <a:t>Какая она объективная реальность?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691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Солипсизм  (происходит от лат. </a:t>
            </a:r>
            <a:r>
              <a:rPr lang="ru-RU" sz="2000" dirty="0" err="1"/>
              <a:t>solus</a:t>
            </a:r>
            <a:r>
              <a:rPr lang="ru-RU" sz="2000" dirty="0"/>
              <a:t> — «единственный» и лат. </a:t>
            </a:r>
            <a:r>
              <a:rPr lang="ru-RU" sz="2000" dirty="0" err="1"/>
              <a:t>ipse</a:t>
            </a:r>
            <a:r>
              <a:rPr lang="ru-RU" sz="2000" dirty="0"/>
              <a:t> — «сам») — философская </a:t>
            </a:r>
            <a:r>
              <a:rPr lang="ru-RU" sz="2000" dirty="0" smtClean="0"/>
              <a:t>концепция</a:t>
            </a:r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 smtClean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 smtClean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 smtClean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 smtClean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r>
              <a:rPr lang="ru-RU" sz="2000" dirty="0" smtClean="0"/>
              <a:t>«</a:t>
            </a:r>
            <a:r>
              <a:rPr lang="ru-RU" sz="2000" dirty="0"/>
              <a:t>Я – мир, и кроме этого ничего не существует в этом мире» – так можно выразить главную идею, лежащую в основе солипсизма.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4536504" cy="3568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93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77072"/>
            <a:ext cx="7659687" cy="1929656"/>
          </a:xfrm>
        </p:spPr>
        <p:txBody>
          <a:bodyPr/>
          <a:lstStyle/>
          <a:p>
            <a:r>
              <a:rPr lang="ru-RU" dirty="0"/>
              <a:t>Уникальные теории </a:t>
            </a:r>
            <a:r>
              <a:rPr lang="ru-RU" dirty="0" smtClean="0"/>
              <a:t> и </a:t>
            </a:r>
            <a:r>
              <a:rPr lang="ru-RU" dirty="0"/>
              <a:t>эксперименты известнейших ученых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6163346" cy="3233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0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Небольшое </a:t>
            </a:r>
            <a:r>
              <a:rPr lang="ru-RU" dirty="0" smtClean="0"/>
              <a:t>уточнение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sz="2000" dirty="0" smtClean="0"/>
              <a:t>Квантовая </a:t>
            </a:r>
            <a:r>
              <a:rPr lang="ru-RU" sz="2000" dirty="0"/>
              <a:t>механика- фундаментальная физическая теория, которая описывает природу в масштабе атомов и субатомных частиц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61766"/>
            <a:ext cx="6999596" cy="3937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33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Парадокс </a:t>
            </a:r>
            <a:r>
              <a:rPr lang="ru-RU" dirty="0"/>
              <a:t>кота Шредингера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«Кот Шредингера» –знаменитый мысленный эксперимент </a:t>
            </a:r>
            <a:r>
              <a:rPr lang="ru-RU" sz="2000" dirty="0" smtClean="0"/>
              <a:t>Эрвина Шредингера</a:t>
            </a:r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668" y="2492896"/>
            <a:ext cx="6542804" cy="40961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90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Парадокс </a:t>
            </a:r>
            <a:r>
              <a:rPr lang="ru-RU" dirty="0"/>
              <a:t>кота Шредингера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0" y="2132856"/>
            <a:ext cx="817072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1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Парадокс </a:t>
            </a:r>
            <a:r>
              <a:rPr lang="ru-RU" dirty="0"/>
              <a:t>кота Шредингера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Атомное </a:t>
            </a:r>
            <a:r>
              <a:rPr lang="ru-RU" sz="2000" dirty="0"/>
              <a:t>ядро (а следовательно и кот) находится во всех возможных состояниях одновременно.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6"/>
          <a:stretch/>
        </p:blipFill>
        <p:spPr bwMode="auto">
          <a:xfrm>
            <a:off x="354399" y="2383768"/>
            <a:ext cx="7882741" cy="4058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21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Парадокс </a:t>
            </a:r>
            <a:r>
              <a:rPr lang="ru-RU" dirty="0"/>
              <a:t>кота Шредингера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1810544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До того, как </a:t>
            </a:r>
            <a:r>
              <a:rPr lang="ru-RU" sz="2000" dirty="0" smtClean="0"/>
              <a:t>мы измерим частицы, </a:t>
            </a:r>
            <a:r>
              <a:rPr lang="ru-RU" sz="2000" dirty="0"/>
              <a:t>они существуют в </a:t>
            </a:r>
            <a:r>
              <a:rPr lang="ru-RU" sz="2000" dirty="0" smtClean="0"/>
              <a:t>суперпозиции.</a:t>
            </a: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53320"/>
            <a:ext cx="5472608" cy="5328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4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 друга </a:t>
            </a:r>
            <a:r>
              <a:rPr lang="ru-RU" dirty="0" err="1"/>
              <a:t>Вигнера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И</a:t>
            </a:r>
            <a:r>
              <a:rPr lang="ru-RU" dirty="0" smtClean="0"/>
              <a:t>дея эксперимента Юджина </a:t>
            </a:r>
            <a:r>
              <a:rPr lang="ru-RU" dirty="0" err="1" smtClean="0"/>
              <a:t>Вигнера</a:t>
            </a:r>
            <a:r>
              <a:rPr lang="ru-RU" dirty="0" smtClean="0"/>
              <a:t>  «два </a:t>
            </a:r>
            <a:r>
              <a:rPr lang="ru-RU" dirty="0"/>
              <a:t>человека могут наблюдать две разные реальности и ни один из них технически не будет </a:t>
            </a:r>
            <a:r>
              <a:rPr lang="ru-RU" dirty="0" smtClean="0"/>
              <a:t>ошибаться» .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58689"/>
            <a:ext cx="6264696" cy="3921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6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 друга </a:t>
            </a:r>
            <a:r>
              <a:rPr lang="ru-RU" dirty="0" err="1"/>
              <a:t>Вигнера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Два </a:t>
            </a:r>
            <a:r>
              <a:rPr lang="ru-RU" sz="2000" dirty="0"/>
              <a:t>ученых в лаборатории изучают </a:t>
            </a:r>
            <a:r>
              <a:rPr lang="ru-RU" sz="2000" dirty="0" smtClean="0"/>
              <a:t>фотон</a:t>
            </a:r>
          </a:p>
          <a:p>
            <a:pPr marL="114300" indent="0">
              <a:buNone/>
            </a:pPr>
            <a:r>
              <a:rPr lang="ru-RU" sz="2000" dirty="0" smtClean="0"/>
              <a:t>Фотон </a:t>
            </a:r>
            <a:r>
              <a:rPr lang="ru-RU" sz="2000" dirty="0"/>
              <a:t>существует </a:t>
            </a:r>
            <a:r>
              <a:rPr lang="ru-RU" sz="2000" dirty="0" smtClean="0"/>
              <a:t>в </a:t>
            </a:r>
            <a:r>
              <a:rPr lang="ru-RU" sz="2000" dirty="0"/>
              <a:t>так называемой суперпозиции.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6296911" cy="4189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30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 друга </a:t>
            </a:r>
            <a:r>
              <a:rPr lang="ru-RU" dirty="0" err="1"/>
              <a:t>Вигнера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5"/>
            <a:ext cx="6984775" cy="52474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 друга </a:t>
            </a:r>
            <a:r>
              <a:rPr lang="ru-RU" dirty="0" err="1"/>
              <a:t>Вигнера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Мы </a:t>
            </a:r>
            <a:r>
              <a:rPr lang="ru-RU" sz="2000" dirty="0"/>
              <a:t>получаем две реальности, противоречащих друг другу, что ставит под сомнение объективный статус фактов, установленных двумя наблюдателями.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70964"/>
            <a:ext cx="7056784" cy="39706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8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7620000" cy="4000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 </a:t>
            </a:r>
            <a:r>
              <a:rPr lang="ru-RU" dirty="0" err="1"/>
              <a:t>Массимилиано</a:t>
            </a:r>
            <a:r>
              <a:rPr lang="ru-RU" dirty="0"/>
              <a:t> </a:t>
            </a:r>
            <a:r>
              <a:rPr lang="ru-RU" dirty="0" err="1"/>
              <a:t>Пройетти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Усложнённый </a:t>
            </a:r>
            <a:r>
              <a:rPr lang="ru-RU" sz="2000" dirty="0"/>
              <a:t>вариант Друга </a:t>
            </a:r>
            <a:r>
              <a:rPr lang="ru-RU" sz="2000" dirty="0" err="1" smtClean="0"/>
              <a:t>Вигнера</a:t>
            </a:r>
            <a:r>
              <a:rPr lang="ru-RU" sz="2000" dirty="0"/>
              <a:t>, </a:t>
            </a:r>
            <a:r>
              <a:rPr lang="ru-RU" sz="2000" dirty="0" smtClean="0"/>
              <a:t>предполагаемый, </a:t>
            </a:r>
            <a:r>
              <a:rPr lang="ru-RU" sz="2000" dirty="0"/>
              <a:t>что объективной реальности не существует. </a:t>
            </a:r>
          </a:p>
        </p:txBody>
      </p:sp>
      <p:pic>
        <p:nvPicPr>
          <p:cNvPr id="18445" name="Picture 13" descr="C:\Users\Наталья\Desktop\изображение_viber_2022-04-08_00-02-11-9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779" y="620689"/>
            <a:ext cx="6549589" cy="65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3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«Мозг в колбе»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Суть эксперимента в том, </a:t>
            </a:r>
            <a:r>
              <a:rPr lang="ru-RU" sz="2000" dirty="0" smtClean="0"/>
              <a:t>с </a:t>
            </a:r>
            <a:r>
              <a:rPr lang="ru-RU" sz="2000" dirty="0"/>
              <a:t>точки зрения мозга не должно существовать способов определить, реальны ли его ощущения, или он находится в виртуальной реальности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49486"/>
            <a:ext cx="3888432" cy="3826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39477"/>
            <a:ext cx="4177651" cy="3375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40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«Мозг в колбе»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Результаты проверки могут </a:t>
            </a:r>
            <a:r>
              <a:rPr lang="ru-RU" dirty="0"/>
              <a:t>быть искажены симуляцией с целью убедить нас в истинности подсовываемой нам "картинки".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52936"/>
            <a:ext cx="5685433" cy="3780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8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«Мозг в колбе»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719478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Идея </a:t>
            </a:r>
            <a:r>
              <a:rPr lang="ru-RU" sz="2000" dirty="0"/>
              <a:t>о "мозге в </a:t>
            </a:r>
            <a:r>
              <a:rPr lang="ru-RU" sz="2000" dirty="0" smtClean="0"/>
              <a:t>колбе« является </a:t>
            </a:r>
            <a:r>
              <a:rPr lang="ru-RU" sz="2000" dirty="0"/>
              <a:t>не более чем занятной головоломкой, не имеющей отношения к действительности.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678" y="1268760"/>
            <a:ext cx="4000144" cy="5369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80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Безумная мудрость всегда предполагала, что мир совсем не таков, каким он нам представляется, что принимаемое нами обычно за реальность не имеет с ней ничего общего. В течение многих веков святые и мудрецы пытались сказать нам это языком мистики и поэзии. Теперь современные учёные говорят во многом то же самое на языке физики, биологии и астрономии. По мнению учёных, «реальность» гораздо удивительней того, что, когда- либо мог вообразить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413680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6624736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00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10848</TotalTime>
  <Words>625</Words>
  <Application>Microsoft Office PowerPoint</Application>
  <PresentationFormat>Экран (4:3)</PresentationFormat>
  <Paragraphs>78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Соседство</vt:lpstr>
      <vt:lpstr>Реальность-иллюзия</vt:lpstr>
      <vt:lpstr>Цели и задачи работы:</vt:lpstr>
      <vt:lpstr>Объекты и методы исследования:</vt:lpstr>
      <vt:lpstr>Какая она объективная реальность?</vt:lpstr>
      <vt:lpstr>Какая она объективная реальность?</vt:lpstr>
      <vt:lpstr>Какая она объективная реальность?</vt:lpstr>
      <vt:lpstr>Какая она объективная реальность?</vt:lpstr>
      <vt:lpstr>Какая она объективная реальность?</vt:lpstr>
      <vt:lpstr>Какая она объективная реальность?</vt:lpstr>
      <vt:lpstr>Уникальные теории  и эксперименты известнейших ученых</vt:lpstr>
      <vt:lpstr>Небольшое уточнение</vt:lpstr>
      <vt:lpstr>Парадокс кота Шредингера</vt:lpstr>
      <vt:lpstr>Парадокс кота Шредингера</vt:lpstr>
      <vt:lpstr>Парадокс кота Шредингера</vt:lpstr>
      <vt:lpstr>Парадокс кота Шредингера</vt:lpstr>
      <vt:lpstr>Парадокс друга Вигнера</vt:lpstr>
      <vt:lpstr>Парадокс друга Вигнера</vt:lpstr>
      <vt:lpstr>Парадокс друга Вигнера</vt:lpstr>
      <vt:lpstr>Парадокс друга Вигнера</vt:lpstr>
      <vt:lpstr>Эксперимент Массимилиано Пройетти</vt:lpstr>
      <vt:lpstr>Эксперимент «Мозг в колбе»</vt:lpstr>
      <vt:lpstr>Эксперимент «Мозг в колбе»</vt:lpstr>
      <vt:lpstr>Эксперимент «Мозг в колбе»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Реальность-иллюзия</dc:title>
  <dc:creator>Наталья</dc:creator>
  <cp:lastModifiedBy>Наталья</cp:lastModifiedBy>
  <cp:revision>34</cp:revision>
  <dcterms:created xsi:type="dcterms:W3CDTF">2022-03-21T14:07:41Z</dcterms:created>
  <dcterms:modified xsi:type="dcterms:W3CDTF">2022-04-14T02:15:57Z</dcterms:modified>
</cp:coreProperties>
</file>