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63" r:id="rId4"/>
    <p:sldId id="264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62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008000"/>
    <a:srgbClr val="51E1AA"/>
    <a:srgbClr val="30DC9A"/>
    <a:srgbClr val="0086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" TargetMode="External"/><Relationship Id="rId7" Type="http://schemas.openxmlformats.org/officeDocument/2006/relationships/hyperlink" Target="http://zanimatika.narod.ru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" TargetMode="External"/><Relationship Id="rId5" Type="http://schemas.openxmlformats.org/officeDocument/2006/relationships/hyperlink" Target="https://ped-kopilka.ru/" TargetMode="External"/><Relationship Id="rId4" Type="http://schemas.openxmlformats.org/officeDocument/2006/relationships/hyperlink" Target="http://obninskdf4.narod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txBody>
          <a:bodyPr>
            <a:normAutofit/>
          </a:bodyPr>
          <a:lstStyle/>
          <a:p>
            <a:r>
              <a:rPr lang="ru-RU" sz="2000" b="1" i="1" dirty="0" smtClean="0"/>
              <a:t>ВИКТОРИНА ПО СКАЗКАМ Г.Х. АНДЕРСЕНА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smtClean="0">
                <a:latin typeface="Gabriola" pitchFamily="82" charset="0"/>
              </a:rPr>
              <a:t>«Путешествие в сказочный мир»</a:t>
            </a:r>
          </a:p>
          <a:p>
            <a:pPr algn="ctr">
              <a:buNone/>
            </a:pPr>
            <a:endParaRPr lang="ru-RU" sz="1200" b="1" i="1" dirty="0" smtClean="0">
              <a:latin typeface="Gabriola" pitchFamily="82" charset="0"/>
            </a:endParaRPr>
          </a:p>
          <a:p>
            <a:pPr algn="ctr">
              <a:buNone/>
            </a:pPr>
            <a:endParaRPr lang="ru-RU" sz="1200" b="1" i="1" dirty="0" smtClean="0">
              <a:latin typeface="Gabriola" pitchFamily="82" charset="0"/>
            </a:endParaRPr>
          </a:p>
          <a:p>
            <a:pPr algn="ctr">
              <a:buNone/>
            </a:pPr>
            <a:endParaRPr lang="ru-RU" sz="1200" b="1" i="1" dirty="0" smtClean="0">
              <a:latin typeface="Gabriola" pitchFamily="82" charset="0"/>
            </a:endParaRPr>
          </a:p>
          <a:p>
            <a:pPr algn="ctr">
              <a:buNone/>
            </a:pPr>
            <a:r>
              <a:rPr lang="ru-RU" dirty="0" smtClean="0"/>
              <a:t>       Автор: </a:t>
            </a:r>
            <a:r>
              <a:rPr lang="ru-RU" dirty="0" err="1" smtClean="0"/>
              <a:t>Береснева</a:t>
            </a:r>
            <a:r>
              <a:rPr lang="ru-RU" dirty="0" smtClean="0"/>
              <a:t> Галина </a:t>
            </a:r>
            <a:r>
              <a:rPr lang="ru-RU" dirty="0" smtClean="0"/>
              <a:t>Анатольевна</a:t>
            </a:r>
          </a:p>
          <a:p>
            <a:pPr algn="ctr">
              <a:buNone/>
            </a:pPr>
            <a:r>
              <a:rPr lang="ru-RU" smtClean="0"/>
              <a:t>                  Гренкова</a:t>
            </a:r>
            <a:r>
              <a:rPr lang="ru-RU" dirty="0" smtClean="0"/>
              <a:t> Наталья Викторовна</a:t>
            </a:r>
            <a:r>
              <a:rPr lang="ru-RU" dirty="0" smtClean="0"/>
              <a:t>     </a:t>
            </a:r>
            <a:endParaRPr lang="ru-RU" dirty="0" smtClean="0"/>
          </a:p>
          <a:p>
            <a:pPr algn="ctr">
              <a:buNone/>
            </a:pPr>
            <a:r>
              <a:rPr lang="ru-RU" sz="2000" dirty="0" smtClean="0"/>
              <a:t>                                    Муниципальное общеобразовательное учреждение</a:t>
            </a:r>
          </a:p>
          <a:p>
            <a:pPr algn="ctr">
              <a:buNone/>
            </a:pPr>
            <a:r>
              <a:rPr lang="ru-RU" sz="2000" dirty="0" smtClean="0"/>
              <a:t>                                      «</a:t>
            </a:r>
            <a:r>
              <a:rPr lang="ru-RU" sz="2000" dirty="0" err="1" smtClean="0"/>
              <a:t>Щучейская</a:t>
            </a:r>
            <a:r>
              <a:rPr lang="ru-RU" sz="2000" dirty="0" smtClean="0"/>
              <a:t> основная общеобразовательная школа»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785926"/>
            <a:ext cx="3286148" cy="335758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«В открытом море вода совсем синяя, как лепестки самых красивых васильков, и прозрачная, как чистое стекло, но зато и глубоко там...» 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928794" y="928670"/>
            <a:ext cx="485778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 сказку по началу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Книга: &quot;Русалочка. Сказки&quot; - Ганс Андерсен. Купить книгу, читать рецензии |  ISBN 978-5-17-111679-8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524260" cy="467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785926"/>
            <a:ext cx="3286148" cy="235745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«Много лет назад жил-был на свете король, он так любил наряжаться...»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928794" y="928670"/>
            <a:ext cx="485778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 сказку по началу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214950"/>
            <a:ext cx="4000528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Новое платье короля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Слушать онлайн аудиосказку «Новое платье короля» | AudioBa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28868"/>
            <a:ext cx="4014527" cy="280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857365"/>
            <a:ext cx="3357586" cy="207170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«Жила-была женщина, очень ей хотелось иметь ребенка, да где его взять...»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928794" y="928670"/>
            <a:ext cx="485778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 сказку по началу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http://audioskazki.net/wp-content/gallery/andersen/thumberlina/i_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14554"/>
            <a:ext cx="4077560" cy="30126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6314" y="5214950"/>
            <a:ext cx="4071966" cy="57150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Дюймовочка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571480"/>
            <a:ext cx="3686172" cy="8397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2976" y="785794"/>
            <a:ext cx="3357586" cy="6429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Узнай  героя по описанию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2143116"/>
            <a:ext cx="3214710" cy="32147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Вода бежала с ее волос и платья прямо в носки башмаков и вытекала из пяток, а она все-таки уверяла, что она настоящая.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8" name="Picture 2" descr="http://www.planetaskazok.ru/images/stories/andersen/princessa_na_goroshine/img_1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71546"/>
            <a:ext cx="2714644" cy="3503183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072066" y="4714884"/>
            <a:ext cx="314327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Принцесса  </a:t>
            </a:r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(«Принцесса на горошине»)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Принцесса из сказки «Принцесса на горошине»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Принцесса из сказки «Принцесса на горошине»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572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2976" y="857232"/>
            <a:ext cx="3143272" cy="6429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Узнай  героя по описанию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7290" y="1785926"/>
            <a:ext cx="2786082" cy="40005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Она была так прелестна, так нежна, вся из ослепительного льда, и всё-таки живая! Глаза её сверкали как звёзды, но в них не было ни тепла, на кротости.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6" name="Picture 4" descr="http://img.labirint.ru/images/comments_pic/0835/01lab4hrv1219692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14422"/>
            <a:ext cx="2714644" cy="3425418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429256" y="4857760"/>
            <a:ext cx="2500330" cy="9286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Снежная Королева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(«Снежная королева»)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2976" y="857232"/>
            <a:ext cx="3143272" cy="6429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Узнай  героя по описанию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1571612"/>
            <a:ext cx="2928958" cy="47149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i="1" dirty="0" smtClean="0">
                <a:solidFill>
                  <a:srgbClr val="C00000"/>
                </a:solidFill>
              </a:rPr>
              <a:t>На ней была юбочка из тонкого батиста, на плече – </a:t>
            </a:r>
            <a:r>
              <a:rPr lang="ru-RU" sz="2200" i="1" dirty="0" err="1" smtClean="0">
                <a:solidFill>
                  <a:srgbClr val="C00000"/>
                </a:solidFill>
              </a:rPr>
              <a:t>голубой</a:t>
            </a:r>
            <a:r>
              <a:rPr lang="ru-RU" sz="2200" i="1" dirty="0" smtClean="0">
                <a:solidFill>
                  <a:srgbClr val="C00000"/>
                </a:solidFill>
              </a:rPr>
              <a:t> шарф и на груди - блестящая брошка, такая большая, как голова самой девушки. Красавица стояла на одной ножке, вытянув руки…</a:t>
            </a:r>
            <a:endParaRPr lang="ru-RU" sz="2200" i="1" dirty="0">
              <a:solidFill>
                <a:srgbClr val="C00000"/>
              </a:solidFill>
            </a:endParaRPr>
          </a:p>
        </p:txBody>
      </p:sp>
      <p:pic>
        <p:nvPicPr>
          <p:cNvPr id="6" name="Picture 6" descr="http://062.ua/uploaded/Image/posters/13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643050"/>
            <a:ext cx="2647407" cy="300039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786314" y="4643446"/>
            <a:ext cx="3643338" cy="857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Танцовщица 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(«Стойкий оловянный солдатик»)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2976" y="857232"/>
            <a:ext cx="3143272" cy="6429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Узнай  героя по описанию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1928802"/>
            <a:ext cx="3000396" cy="3571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</a:rPr>
              <a:t>Он был очень похож на настоящего, но весь обсыпан бриллиантами, рубинами и сапфирами.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6" name="Picture 8" descr="http://illustrators.ru/uploads/illustration/image/507453/507453_original.jpg"/>
          <p:cNvPicPr>
            <a:picLocks noChangeAspect="1" noChangeArrowheads="1"/>
          </p:cNvPicPr>
          <p:nvPr/>
        </p:nvPicPr>
        <p:blipFill>
          <a:blip r:embed="rId3"/>
          <a:srcRect l="2004" t="2564" r="1797" b="7692"/>
          <a:stretch>
            <a:fillRect/>
          </a:stretch>
        </p:blipFill>
        <p:spPr bwMode="auto">
          <a:xfrm>
            <a:off x="5143504" y="1857364"/>
            <a:ext cx="2912629" cy="212379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214942" y="4214818"/>
            <a:ext cx="278608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Искусственный соловей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(«Соловей»)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42976" y="857232"/>
            <a:ext cx="3143272" cy="642942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Узнай  героя по описанию</a:t>
            </a:r>
            <a:endParaRPr lang="ru-RU" sz="2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1785926"/>
            <a:ext cx="3214710" cy="41434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i="1" dirty="0" smtClean="0">
                <a:solidFill>
                  <a:srgbClr val="C00000"/>
                </a:solidFill>
              </a:rPr>
              <a:t>Одет он чудесно: на нем шёлковый кафтан, только нельзя сказать какого цвета. Он отливает то </a:t>
            </a:r>
            <a:r>
              <a:rPr lang="ru-RU" sz="2200" i="1" dirty="0" err="1" smtClean="0">
                <a:solidFill>
                  <a:srgbClr val="C00000"/>
                </a:solidFill>
              </a:rPr>
              <a:t>голубым</a:t>
            </a:r>
            <a:r>
              <a:rPr lang="ru-RU" sz="2200" i="1" dirty="0" smtClean="0">
                <a:solidFill>
                  <a:srgbClr val="C00000"/>
                </a:solidFill>
              </a:rPr>
              <a:t>, </a:t>
            </a:r>
            <a:r>
              <a:rPr lang="ru-RU" sz="2200" i="1" dirty="0" err="1" smtClean="0">
                <a:solidFill>
                  <a:srgbClr val="C00000"/>
                </a:solidFill>
              </a:rPr>
              <a:t>то</a:t>
            </a:r>
            <a:r>
              <a:rPr lang="ru-RU" sz="2200" i="1" dirty="0" smtClean="0">
                <a:solidFill>
                  <a:srgbClr val="C00000"/>
                </a:solidFill>
              </a:rPr>
              <a:t> зелёным, то красным, смотря в какую сторону он повернётся. Под мышками у него по зонтику…</a:t>
            </a:r>
            <a:endParaRPr lang="ru-RU" sz="2200" dirty="0"/>
          </a:p>
        </p:txBody>
      </p:sp>
      <p:pic>
        <p:nvPicPr>
          <p:cNvPr id="6" name="Picture 10" descr="https://www.stihi.ru/pics/2011/10/28/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71546"/>
            <a:ext cx="2786082" cy="3714776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429256" y="4857760"/>
            <a:ext cx="235745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Оле – </a:t>
            </a:r>
            <a:r>
              <a:rPr lang="ru-RU" dirty="0" err="1" smtClean="0">
                <a:solidFill>
                  <a:srgbClr val="C00000"/>
                </a:solidFill>
              </a:rPr>
              <a:t>Лукойе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(«Оле – </a:t>
            </a:r>
            <a:r>
              <a:rPr lang="ru-RU" dirty="0" err="1" smtClean="0">
                <a:solidFill>
                  <a:srgbClr val="C00000"/>
                </a:solidFill>
              </a:rPr>
              <a:t>Лукойе</a:t>
            </a:r>
            <a:r>
              <a:rPr lang="ru-RU" dirty="0" smtClean="0">
                <a:solidFill>
                  <a:srgbClr val="C00000"/>
                </a:solidFill>
              </a:rPr>
              <a:t>»)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Оле-Лукойе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Оле-Лукойе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5"/>
            <a:ext cx="6215106" cy="121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«Фи, папа! Она не искусственная, 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а настоящая!»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0"/>
            <a:ext cx="42862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Кто кому говорит эти слова?</a:t>
            </a:r>
            <a:endParaRPr lang="ru-RU" sz="2800" i="1" dirty="0">
              <a:solidFill>
                <a:srgbClr val="008000"/>
              </a:solidFill>
              <a:latin typeface="Bahnschrift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http://3.bp.blogspot.com/-7xVYtIRyoXg/T7wypsh6GEI/AAAAAAAAGxM/1qQ5ysYdhJs/s1600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2214578" cy="3072811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143240" y="3571876"/>
            <a:ext cx="214314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Принцесса – королю в сказке «Свинопас»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3"/>
            <a:ext cx="5429256" cy="13573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  «А хватит ли у тебя мужества идти за мной всюду? Подумала ли ты, как велик мир? Подумала ли о том, что нам нельзя будет вернуться назад?»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0"/>
            <a:ext cx="42862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Кто кому говорит эти слова?</a:t>
            </a:r>
            <a:endParaRPr lang="ru-RU" sz="2800" i="1" dirty="0">
              <a:solidFill>
                <a:srgbClr val="008000"/>
              </a:solidFill>
              <a:latin typeface="Bahnschrift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6" name="Picture 2" descr="Пастушка и трубочист, Г.Х.Андерсен, читать сказку онлайн бесплатно |  Русская сказ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2714643" cy="271464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428992" y="2857496"/>
            <a:ext cx="2071702" cy="1500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Трубочист – пастушке из сказки «Пастушка и трубочист»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6329378" cy="121444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Великий сказочник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4786346" cy="321471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b="1" i="1" dirty="0" smtClean="0"/>
              <a:t>     «…Есть на свете страна, которую мы узнаём и начинаем любить с самого раннего возраста. Это Дания. Маленькая северная страна, с трёх сторон окружённая морем, пленяет нас с детства потому, что в ней жил и писал величайший сказочник мира </a:t>
            </a:r>
            <a:r>
              <a:rPr lang="ru-RU" sz="3800" b="1" i="1" dirty="0" err="1" smtClean="0"/>
              <a:t>Ганс</a:t>
            </a:r>
            <a:r>
              <a:rPr lang="ru-RU" sz="3800" b="1" i="1" dirty="0" smtClean="0"/>
              <a:t> Христиан Андерсен» </a:t>
            </a:r>
          </a:p>
          <a:p>
            <a:pPr algn="ctr">
              <a:buNone/>
            </a:pPr>
            <a:endParaRPr lang="ru-RU" sz="1800" b="1" i="1" dirty="0" smtClean="0"/>
          </a:p>
          <a:p>
            <a:pPr algn="r">
              <a:buNone/>
            </a:pPr>
            <a:r>
              <a:rPr lang="ru-RU" sz="3800" b="1" i="1" dirty="0" smtClean="0"/>
              <a:t>С. Я. Маршак.</a:t>
            </a:r>
          </a:p>
        </p:txBody>
      </p:sp>
      <p:pic>
        <p:nvPicPr>
          <p:cNvPr id="14340" name="Picture 4" descr="http://images.myshared.ru/557421/slide_3.jpg"/>
          <p:cNvPicPr>
            <a:picLocks noChangeAspect="1" noChangeArrowheads="1"/>
          </p:cNvPicPr>
          <p:nvPr/>
        </p:nvPicPr>
        <p:blipFill>
          <a:blip r:embed="rId3"/>
          <a:srcRect l="57328" b="24137"/>
          <a:stretch>
            <a:fillRect/>
          </a:stretch>
        </p:blipFill>
        <p:spPr bwMode="auto">
          <a:xfrm>
            <a:off x="6000760" y="785794"/>
            <a:ext cx="2375314" cy="3254295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500694" y="4214818"/>
            <a:ext cx="3286148" cy="12858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solidFill>
                  <a:srgbClr val="C00000"/>
                </a:solidFill>
              </a:rPr>
              <a:t>Ганс</a:t>
            </a:r>
            <a:r>
              <a:rPr lang="ru-RU" sz="3200" b="1" i="1" dirty="0" smtClean="0">
                <a:solidFill>
                  <a:srgbClr val="C00000"/>
                </a:solidFill>
              </a:rPr>
              <a:t> Христиан 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Андерсен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 (1805 – 1875гг.)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5900750" cy="150019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  «Мы знаем, у кого сегодня сладкий суп и блинчики! Мы знаем, у кого сегодня каша и свиные котлеты! Как интересно!»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0"/>
            <a:ext cx="42862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Кто кому говорит эти слова?</a:t>
            </a:r>
            <a:endParaRPr lang="ru-RU" sz="2800" i="1" dirty="0">
              <a:solidFill>
                <a:srgbClr val="008000"/>
              </a:solidFill>
              <a:latin typeface="Bahnschrift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6" descr="http://skazki-chudu.ru/Dobrota/Svinopas/Sv_Golts/Svinopas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2714644" cy="261812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428992" y="2928934"/>
            <a:ext cx="2071702" cy="14287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Фрейлины друг другу в сказке «Свинопас»</a:t>
            </a:r>
            <a:endParaRPr lang="ru-RU" sz="2800" b="1" i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5929322" cy="135732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«Это кто такой? А паспорт у тебя есть? Давай сейчас же паспорт! Держите, держите его! У него нет паспорта!»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0"/>
            <a:ext cx="42862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Кто кому говорит эти слова?</a:t>
            </a:r>
            <a:endParaRPr lang="ru-RU" sz="2800" i="1" dirty="0">
              <a:solidFill>
                <a:srgbClr val="008000"/>
              </a:solidFill>
              <a:latin typeface="Bahnschrift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8" descr="http://xn----7sbbatgaljrc3bd4bel.xn--p1ai/wp-content/uploads/2015/06/soldatik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3357586" cy="268209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00430" y="2357430"/>
            <a:ext cx="2571768" cy="1714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Крыса – оловянному солдатику из сказки «Стойкий оловянный солдатик»</a:t>
            </a:r>
            <a:endParaRPr lang="ru-RU" b="1" i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3"/>
            <a:ext cx="6000760" cy="128588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«Обернитесь большими немыми птицами и улетайте прочь! Позаботьтесь о себе сами!»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0"/>
            <a:ext cx="42862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Кто кому говорит эти слова?</a:t>
            </a:r>
            <a:endParaRPr lang="ru-RU" sz="2800" i="1" dirty="0">
              <a:solidFill>
                <a:srgbClr val="008000"/>
              </a:solidFill>
              <a:latin typeface="Bahnschrift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0" descr="http://hobbitaniya.ru/andersen/img/andersen032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3429024" cy="245518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428992" y="2857496"/>
            <a:ext cx="2428892" cy="12001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Злая королева – братьям 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Элизы</a:t>
            </a:r>
            <a:endParaRPr lang="ru-RU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в сказке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«Дикие лебеди»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715008" cy="20717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«Тебя приютили, пригрели, тебя окружает такое общество, в котором ты можешь чему-нибудь научиться, но ты пустая голова, и говорить-то с тобой не стоит! Уж поверь мне! Я желаю тебе добра, потому и браню тебя – так всегда узнаются истинные друзья! Старайся же нести яйца или научись мурлыкать и пускать искры!»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0"/>
            <a:ext cx="42862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Кто кому говорит эти слова?</a:t>
            </a:r>
            <a:endParaRPr lang="ru-RU" sz="2800" i="1" dirty="0">
              <a:solidFill>
                <a:srgbClr val="008000"/>
              </a:solidFill>
              <a:latin typeface="Bahnschrift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2" descr="http://vseskazki.su/images/and/gad-utenok/gadkii-utenok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3139779" cy="2214578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571868" y="3071810"/>
            <a:ext cx="2143140" cy="12144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Курица - гадкому утёнку в сказке «Гадкий утёнок»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69"/>
            <a:ext cx="5857884" cy="128588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    «Ишь ты, бродяга! Хотела бы я знать, стоишь ли ты того, чтобы за тобой бегали на край света!»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0"/>
            <a:ext cx="42862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Кто кому говорит эти слова?</a:t>
            </a:r>
            <a:endParaRPr lang="ru-RU" sz="2800" i="1" dirty="0">
              <a:solidFill>
                <a:srgbClr val="008000"/>
              </a:solidFill>
              <a:latin typeface="Bahnschrift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62" name="Picture 2" descr="Психологические образы в сказке «Снежная королева»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000240"/>
            <a:ext cx="3571868" cy="24534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00430" y="2643182"/>
            <a:ext cx="2571768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Маленькая разбойница – Каю в сказке </a:t>
            </a:r>
          </a:p>
          <a:p>
            <a:pPr lvl="0"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«Снежная королева»</a:t>
            </a:r>
            <a:endParaRPr lang="ru-RU" b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5"/>
            <a:ext cx="5857884" cy="150019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     «Да, да, правда ваша, умные слова приятно слышать. Какой прок от этого чириканья? Что оно приносит птице? Холод и голод зимой? Много, нечего сказать!»</a:t>
            </a:r>
            <a:endParaRPr lang="ru-RU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0"/>
            <a:ext cx="42862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Кто кому говорит эти слова?</a:t>
            </a:r>
            <a:endParaRPr lang="ru-RU" sz="2800" i="1" dirty="0">
              <a:solidFill>
                <a:srgbClr val="008000"/>
              </a:solidFill>
              <a:latin typeface="Bahnschrift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18" descr="http://i4.otzovik.com/2011/05/04/74386/img/436368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3153126" cy="228601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643306" y="2714620"/>
            <a:ext cx="2071702" cy="10715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Полевая мышь – кроту в сказке «</a:t>
            </a:r>
            <a:r>
              <a:rPr lang="ru-RU" b="1" i="1" dirty="0" err="1" smtClean="0">
                <a:solidFill>
                  <a:schemeClr val="accent4">
                    <a:lumMod val="75000"/>
                  </a:schemeClr>
                </a:solidFill>
              </a:rPr>
              <a:t>Дюймовочка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3"/>
            <a:ext cx="5715008" cy="15716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/>
              <a:t>    «Сильнее, чем она есть я не могу её сделать… Ведь она босая обошла полсвета! Не у нас ей занимать силу, её сила в её сердце!»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0"/>
            <a:ext cx="428628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Bahnschrift Condensed" pitchFamily="34" charset="0"/>
                <a:ea typeface="Arial Unicode MS" pitchFamily="34" charset="-128"/>
                <a:cs typeface="Arial Unicode MS" pitchFamily="34" charset="-128"/>
              </a:rPr>
              <a:t>Кто кому говорит эти слова?</a:t>
            </a:r>
            <a:endParaRPr lang="ru-RU" sz="2800" i="1" dirty="0">
              <a:solidFill>
                <a:srgbClr val="008000"/>
              </a:solidFill>
              <a:latin typeface="Bahnschrift Condense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034" name="Picture 2" descr="Как написать сочинение: &quot;Приключения Герды в поисках Кая&quot;, 5 класс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71678"/>
            <a:ext cx="3590916" cy="268617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86116" y="2357430"/>
            <a:ext cx="3214710" cy="19288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Финка –</a:t>
            </a:r>
          </a:p>
          <a:p>
            <a:pPr lvl="0"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северному оленю </a:t>
            </a:r>
          </a:p>
          <a:p>
            <a:pPr lvl="0"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сказке </a:t>
            </a:r>
          </a:p>
          <a:p>
            <a:pPr lvl="0" algn="ctr"/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«Снежная королева»</a:t>
            </a:r>
            <a:endParaRPr lang="ru-RU" b="1" i="1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285728"/>
            <a:ext cx="378621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Музей  сказочных предметов.</a:t>
            </a:r>
          </a:p>
          <a:p>
            <a:pPr algn="ctr"/>
            <a:r>
              <a:rPr lang="ru-RU" sz="2000" dirty="0" smtClean="0"/>
              <a:t>Из какой сказки предмет?</a:t>
            </a:r>
            <a:endParaRPr lang="ru-RU" sz="2000" dirty="0"/>
          </a:p>
        </p:txBody>
      </p:sp>
      <p:pic>
        <p:nvPicPr>
          <p:cNvPr id="19458" name="Picture 2" descr="http://cs314520.vk.me/v314520367/6cbf/XM9ZF_1vmx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2817273" cy="2500330"/>
          </a:xfrm>
          <a:prstGeom prst="rect">
            <a:avLst/>
          </a:prstGeom>
          <a:noFill/>
        </p:spPr>
      </p:pic>
      <p:pic>
        <p:nvPicPr>
          <p:cNvPr id="19460" name="Picture 4" descr="http://terramariana.org/wp-content/uploads/2011/12/Olle-Lukoj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7" y="4214818"/>
            <a:ext cx="3159727" cy="2286016"/>
          </a:xfrm>
          <a:prstGeom prst="rect">
            <a:avLst/>
          </a:prstGeom>
          <a:noFill/>
        </p:spPr>
      </p:pic>
      <p:pic>
        <p:nvPicPr>
          <p:cNvPr id="19462" name="Picture 6" descr="https://cdn5.imgbb.ru/user/195/1956877/201512/fbfb56c6e3a9324ccb0b28043a6d45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2857520" cy="2857520"/>
          </a:xfrm>
          <a:prstGeom prst="rect">
            <a:avLst/>
          </a:prstGeom>
          <a:noFill/>
        </p:spPr>
      </p:pic>
      <p:pic>
        <p:nvPicPr>
          <p:cNvPr id="19464" name="Picture 8" descr="http://cdn01.ru/files/users/images/0d/dc/0ddc15f423d274e468e84cd1991e9cf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068202"/>
            <a:ext cx="3143272" cy="3413593"/>
          </a:xfrm>
          <a:prstGeom prst="rect">
            <a:avLst/>
          </a:prstGeom>
          <a:noFill/>
        </p:spPr>
      </p:pic>
      <p:pic>
        <p:nvPicPr>
          <p:cNvPr id="19466" name="Picture 10" descr="http://i006.radikal.ru/1107/35/df72663375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357298"/>
            <a:ext cx="3357586" cy="2928958"/>
          </a:xfrm>
          <a:prstGeom prst="rect">
            <a:avLst/>
          </a:prstGeom>
          <a:noFill/>
        </p:spPr>
      </p:pic>
      <p:pic>
        <p:nvPicPr>
          <p:cNvPr id="19468" name="Picture 12" descr="http://ic.pics.livejournal.com/kirulya/4614830/1793513/1793513_origin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652218"/>
            <a:ext cx="3205157" cy="3824770"/>
          </a:xfrm>
          <a:prstGeom prst="rect">
            <a:avLst/>
          </a:prstGeom>
          <a:noFill/>
        </p:spPr>
      </p:pic>
      <p:pic>
        <p:nvPicPr>
          <p:cNvPr id="19470" name="Picture 14" descr="http://static8.depositphotos.com/1000141/881/i/950/depositphotos_8810126-Nutshell-of-walnu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357298"/>
            <a:ext cx="3662091" cy="2928958"/>
          </a:xfrm>
          <a:prstGeom prst="rect">
            <a:avLst/>
          </a:prstGeom>
          <a:noFill/>
        </p:spPr>
      </p:pic>
      <p:pic>
        <p:nvPicPr>
          <p:cNvPr id="19474" name="Picture 18" descr="http://mirfentazy.ru/images/phocagallery/_t/thumbs/phoca_thumb_l_thumbelina_p1_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2643182"/>
            <a:ext cx="3857624" cy="3857625"/>
          </a:xfrm>
          <a:prstGeom prst="rect">
            <a:avLst/>
          </a:prstGeom>
          <a:noFill/>
        </p:spPr>
      </p:pic>
      <p:pic>
        <p:nvPicPr>
          <p:cNvPr id="19476" name="Picture 20" descr="http://yourorigami.info/wp-content/uploads/2008/02/paper-boat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357298"/>
            <a:ext cx="4100541" cy="2928958"/>
          </a:xfrm>
          <a:prstGeom prst="rect">
            <a:avLst/>
          </a:prstGeom>
          <a:noFill/>
        </p:spPr>
      </p:pic>
      <p:pic>
        <p:nvPicPr>
          <p:cNvPr id="19478" name="Picture 22" descr="http://www.bankreceptov.ru/pic/skazki-020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37731" y="2571744"/>
            <a:ext cx="4906269" cy="3900484"/>
          </a:xfrm>
          <a:prstGeom prst="rect">
            <a:avLst/>
          </a:prstGeom>
          <a:noFill/>
        </p:spPr>
      </p:pic>
      <p:pic>
        <p:nvPicPr>
          <p:cNvPr id="19480" name="Picture 24" descr="http://kozovodstvo.ucoz.ru/_pu/1/73708279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1214422"/>
            <a:ext cx="4136728" cy="3071828"/>
          </a:xfrm>
          <a:prstGeom prst="rect">
            <a:avLst/>
          </a:prstGeom>
          <a:noFill/>
        </p:spPr>
      </p:pic>
      <p:pic>
        <p:nvPicPr>
          <p:cNvPr id="19482" name="Picture 26" descr="http://diafilmy.su/uploads/posts/2011-06/1308044613_3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32501" y="2571744"/>
            <a:ext cx="5311499" cy="3929055"/>
          </a:xfrm>
          <a:prstGeom prst="rect">
            <a:avLst/>
          </a:prstGeom>
          <a:noFill/>
        </p:spPr>
      </p:pic>
      <p:pic>
        <p:nvPicPr>
          <p:cNvPr id="19484" name="Picture 28" descr="http://img-fotki.yandex.ru/get/7/stasiya-alex.1/0_2d0ef_c349aed7_XL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214422"/>
            <a:ext cx="4214810" cy="3242162"/>
          </a:xfrm>
          <a:prstGeom prst="rect">
            <a:avLst/>
          </a:prstGeom>
          <a:noFill/>
        </p:spPr>
      </p:pic>
      <p:pic>
        <p:nvPicPr>
          <p:cNvPr id="19486" name="Picture 30" descr="http://kz-en.ru/Materiali/anglijskijazyk/skazki/Sunduk-samolet/Sunduk-samolet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43306" y="2500305"/>
            <a:ext cx="5500694" cy="4159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3500462" cy="92869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Список использованных источников: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071678"/>
            <a:ext cx="3357586" cy="4054485"/>
          </a:xfrm>
        </p:spPr>
        <p:txBody>
          <a:bodyPr>
            <a:normAutofit/>
          </a:bodyPr>
          <a:lstStyle/>
          <a:p>
            <a:r>
              <a:rPr lang="en-US" sz="2000" dirty="0" smtClean="0">
                <a:hlinkClick r:id="rId3"/>
              </a:rPr>
              <a:t>https://nsportal.ru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http://obninskdf4.narod.ru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https://ped-kopilka.ru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https://www.google.ru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http://zanimatika.narod.ru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35808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Вспомним сказки Г.Х. Андерсена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1357298"/>
            <a:ext cx="3286148" cy="2928958"/>
          </a:xfrm>
          <a:prstGeom prst="roundRect">
            <a:avLst/>
          </a:prstGeom>
          <a:solidFill>
            <a:srgbClr val="30DC9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chemeClr val="tx1"/>
                </a:solidFill>
              </a:rPr>
              <a:t>Содержание одной из статей Всеобщей декларации прав человека таково: «Брак может быть заключён только при обоюдном и свободном согласии обеих сторон». Назовите сказку Андерсена, в которой её героями эта статья нарушается.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0694" y="1428736"/>
            <a:ext cx="3071834" cy="2357454"/>
          </a:xfrm>
          <a:prstGeom prst="roundRect">
            <a:avLst/>
          </a:prstGeom>
          <a:solidFill>
            <a:srgbClr val="30DC9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какой сказке Андерсена нарушено право ребёнка: «Дети имеют право жить со своими родителями, и никому не позволено их разлучать»?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http://deti.cbs-angarsk.ru/images/stories/viktorina/Andersen_GH/VSGH_Adersena6.jpg"/>
          <p:cNvPicPr>
            <a:picLocks noChangeAspect="1" noChangeArrowheads="1"/>
          </p:cNvPicPr>
          <p:nvPr/>
        </p:nvPicPr>
        <p:blipFill>
          <a:blip r:embed="rId3"/>
          <a:srcRect l="1818" t="3882" r="3636" b="2498"/>
          <a:stretch>
            <a:fillRect/>
          </a:stretch>
        </p:blipFill>
        <p:spPr bwMode="auto">
          <a:xfrm>
            <a:off x="357158" y="1357299"/>
            <a:ext cx="3714775" cy="49292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7" name="Picture 4" descr="http://deti-online.com/images/skazki-andersena--snezhnaja-korole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736"/>
            <a:ext cx="3643338" cy="36433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5072074"/>
            <a:ext cx="3643338" cy="914400"/>
          </a:xfrm>
          <a:prstGeom prst="rect">
            <a:avLst/>
          </a:prstGeom>
          <a:solidFill>
            <a:srgbClr val="0086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СНЕЖНАЯ КОРОЛЕВА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43932" cy="1143000"/>
          </a:xfrm>
        </p:spPr>
        <p:txBody>
          <a:bodyPr/>
          <a:lstStyle/>
          <a:p>
            <a:r>
              <a:rPr lang="ru-RU" dirty="0" smtClean="0"/>
              <a:t>Вспомним сказки Г.Х. Андерсена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643050"/>
            <a:ext cx="2857520" cy="1928826"/>
          </a:xfrm>
          <a:prstGeom prst="roundRect">
            <a:avLst/>
          </a:prstGeom>
          <a:solidFill>
            <a:srgbClr val="30DC9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В какой сказке Андерсена нарушено право ребёнка: «Ребёнок не обязан быть как все»?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86380" y="1643050"/>
            <a:ext cx="3429024" cy="1214446"/>
          </a:xfrm>
          <a:prstGeom prst="roundRect">
            <a:avLst/>
          </a:prstGeom>
          <a:solidFill>
            <a:srgbClr val="30DC9A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какой сказке Андерсена цветы устраивали балы и танцевали?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http://audioskazki.net/wp-content/gallery/andersen/gadkiy_utenok/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286148" cy="4587463"/>
          </a:xfrm>
          <a:prstGeom prst="rect">
            <a:avLst/>
          </a:prstGeom>
          <a:noFill/>
        </p:spPr>
      </p:pic>
      <p:pic>
        <p:nvPicPr>
          <p:cNvPr id="7" name="Picture 8" descr="http://knigi.tomsk.ru/covers/000/770/861/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643051"/>
            <a:ext cx="3466355" cy="44345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86380" y="6072206"/>
            <a:ext cx="3429024" cy="5715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Цветы маленькой Иды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r>
              <a:rPr lang="ru-RU" dirty="0" smtClean="0"/>
              <a:t>Вспомним сказки Г.Х. Андерсена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643050"/>
            <a:ext cx="2571768" cy="1857388"/>
          </a:xfrm>
          <a:prstGeom prst="roundRect">
            <a:avLst/>
          </a:prstGeom>
          <a:solidFill>
            <a:srgbClr val="51E1A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chemeClr val="tx1"/>
                </a:solidFill>
              </a:rPr>
              <a:t>Назовите сказку Андерсена, название которой начинается и оканчивается на одну и ту же согласную букву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60" y="1643050"/>
            <a:ext cx="2771788" cy="1500198"/>
          </a:xfrm>
          <a:prstGeom prst="roundRect">
            <a:avLst/>
          </a:prstGeom>
          <a:solidFill>
            <a:srgbClr val="51E1A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Название какой сказки Андерсена начинается и оканчивается на одну и ту же гласную букву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10" descr="http://rasskajem.ru/wp-content/uploads/2012/07/Svinop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3" y="1643050"/>
            <a:ext cx="3835091" cy="4500594"/>
          </a:xfrm>
          <a:prstGeom prst="rect">
            <a:avLst/>
          </a:prstGeom>
          <a:noFill/>
        </p:spPr>
      </p:pic>
      <p:pic>
        <p:nvPicPr>
          <p:cNvPr id="7" name="Picture 14" descr="http://www.olesya-emelyanova.ru/kukoljnyj_teatr/skazki_Andersena_ognivo_knig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571612"/>
            <a:ext cx="3357586" cy="463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/>
          <a:lstStyle/>
          <a:p>
            <a:r>
              <a:rPr lang="ru-RU" dirty="0" smtClean="0"/>
              <a:t>Вспомним сказки Г.Х. Андерсена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571612"/>
            <a:ext cx="2786082" cy="2071702"/>
          </a:xfrm>
          <a:prstGeom prst="roundRect">
            <a:avLst/>
          </a:prstGeom>
          <a:solidFill>
            <a:srgbClr val="51E1A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какой сказке Андерсена молодую принцессу посчитали ведьмой и хотели публично сжечь на костре, на городской площади?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1643050"/>
            <a:ext cx="2700350" cy="2143140"/>
          </a:xfrm>
          <a:prstGeom prst="roundRect">
            <a:avLst/>
          </a:prstGeom>
          <a:solidFill>
            <a:srgbClr val="51E1AA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Какой герой сказок Андерсена так любил наряжаться, что тратил на это все свои сбережения, имея на каждый час дня своё особое платье?</a:t>
            </a:r>
            <a:endParaRPr lang="ru-RU" dirty="0"/>
          </a:p>
        </p:txBody>
      </p:sp>
      <p:pic>
        <p:nvPicPr>
          <p:cNvPr id="6146" name="Picture 2" descr="Дикие лебед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500462" cy="4947650"/>
          </a:xfrm>
          <a:prstGeom prst="rect">
            <a:avLst/>
          </a:prstGeom>
          <a:noFill/>
        </p:spPr>
      </p:pic>
      <p:pic>
        <p:nvPicPr>
          <p:cNvPr id="6148" name="Picture 4" descr="Андерсен Ханс Кристиан &quot;Новое платье короля&quot; | Книжный Лабиринт"/>
          <p:cNvPicPr>
            <a:picLocks noChangeAspect="1" noChangeArrowheads="1"/>
          </p:cNvPicPr>
          <p:nvPr/>
        </p:nvPicPr>
        <p:blipFill>
          <a:blip r:embed="rId4"/>
          <a:srcRect t="1312" b="7352"/>
          <a:stretch>
            <a:fillRect/>
          </a:stretch>
        </p:blipFill>
        <p:spPr bwMode="auto">
          <a:xfrm>
            <a:off x="5143504" y="1643050"/>
            <a:ext cx="3524260" cy="497469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000240"/>
            <a:ext cx="3857652" cy="412592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«Жила-была девочка, премилая, прехорошенькая, но была очень бедная, и летом ей приходилось ходить босиком, а зимою - в грубых деревенских башмачках, которые ей ужасно натирали ноги...»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857232"/>
            <a:ext cx="5143536" cy="7032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Узнай сказку по началу</a:t>
            </a:r>
            <a:endParaRPr lang="ru-RU" sz="2800" dirty="0"/>
          </a:p>
        </p:txBody>
      </p:sp>
      <p:pic>
        <p:nvPicPr>
          <p:cNvPr id="24578" name="Picture 2" descr="Герои сказок Андерсена: Не зная счастья, умерли в мученьях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14488"/>
            <a:ext cx="3101333" cy="43100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5008" y="6000768"/>
            <a:ext cx="3143272" cy="4286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Красные башмачки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43050"/>
            <a:ext cx="3786214" cy="264320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«Шел солдат по дороге: раз-два, раз-два. Ранец за спиной, сабля на боку - шел он домой с войны...»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928670"/>
            <a:ext cx="485778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Узнай сказку по началу</a:t>
            </a:r>
            <a:endParaRPr lang="ru-RU" sz="2800" dirty="0"/>
          </a:p>
        </p:txBody>
      </p:sp>
      <p:pic>
        <p:nvPicPr>
          <p:cNvPr id="26626" name="Picture 2" descr="Книга: &quot;Огниво&quot; - Ханс Андерсен. Купить книгу, читать рецензии | ISBN  978-5-9930-1656-6 | Лабиринт"/>
          <p:cNvPicPr>
            <a:picLocks noChangeAspect="1" noChangeArrowheads="1"/>
          </p:cNvPicPr>
          <p:nvPr/>
        </p:nvPicPr>
        <p:blipFill>
          <a:blip r:embed="rId3"/>
          <a:srcRect b="7099"/>
          <a:stretch>
            <a:fillRect/>
          </a:stretch>
        </p:blipFill>
        <p:spPr bwMode="auto">
          <a:xfrm>
            <a:off x="5429256" y="1714488"/>
            <a:ext cx="3429024" cy="479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1"/>
            <a:ext cx="3429024" cy="282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«Жил-был принц, и хотелось ему взять за себя тоже принцессу, но только настоящую...»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928794" y="928670"/>
            <a:ext cx="485778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Узнай сказку по началу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Книга: &quot;Принцесса на горошине&quot; - Ханс Андерсен. Купить книгу, читать  рецензии | ISBN 985-428-705-X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714488"/>
            <a:ext cx="3371834" cy="476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1038</Words>
  <PresentationFormat>Экран (4:3)</PresentationFormat>
  <Paragraphs>113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ВИКТОРИНА ПО СКАЗКАМ Г.Х. АНДЕРСЕНА</vt:lpstr>
      <vt:lpstr>Великий сказочник  </vt:lpstr>
      <vt:lpstr>Вспомним сказки Г.Х. Андерсена</vt:lpstr>
      <vt:lpstr>Вспомним сказки Г.Х. Андерсена</vt:lpstr>
      <vt:lpstr>Вспомним сказки Г.Х. Андерсена</vt:lpstr>
      <vt:lpstr>Вспомним сказки Г.Х. Андерсена</vt:lpstr>
      <vt:lpstr>Узнай сказку по началу</vt:lpstr>
      <vt:lpstr>Узнай сказку по началу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Список использованных источников: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33</cp:revision>
  <dcterms:created xsi:type="dcterms:W3CDTF">2016-05-10T13:31:38Z</dcterms:created>
  <dcterms:modified xsi:type="dcterms:W3CDTF">2020-12-29T21:50:43Z</dcterms:modified>
</cp:coreProperties>
</file>