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6" r:id="rId3"/>
    <p:sldId id="317" r:id="rId4"/>
    <p:sldId id="319" r:id="rId5"/>
    <p:sldId id="324" r:id="rId6"/>
    <p:sldId id="343" r:id="rId7"/>
    <p:sldId id="345" r:id="rId8"/>
    <p:sldId id="325" r:id="rId9"/>
    <p:sldId id="346" r:id="rId10"/>
    <p:sldId id="350" r:id="rId11"/>
    <p:sldId id="349" r:id="rId12"/>
    <p:sldId id="353" r:id="rId13"/>
    <p:sldId id="328" r:id="rId14"/>
    <p:sldId id="351" r:id="rId15"/>
    <p:sldId id="309" r:id="rId16"/>
    <p:sldId id="352" r:id="rId17"/>
    <p:sldId id="347" r:id="rId18"/>
    <p:sldId id="333" r:id="rId19"/>
    <p:sldId id="332" r:id="rId20"/>
    <p:sldId id="341" r:id="rId21"/>
    <p:sldId id="334" r:id="rId22"/>
    <p:sldId id="339" r:id="rId23"/>
    <p:sldId id="331" r:id="rId24"/>
    <p:sldId id="342" r:id="rId25"/>
    <p:sldId id="335" r:id="rId26"/>
    <p:sldId id="340" r:id="rId27"/>
    <p:sldId id="336" r:id="rId28"/>
    <p:sldId id="337" r:id="rId29"/>
    <p:sldId id="338" r:id="rId30"/>
    <p:sldId id="330" r:id="rId31"/>
    <p:sldId id="323" r:id="rId32"/>
    <p:sldId id="348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0799075950006168E-2"/>
          <c:y val="3.5886681139907714E-2"/>
          <c:w val="0.8303362545767875"/>
          <c:h val="0.604531074625422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чтения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сват</c:v>
                </c:pt>
                <c:pt idx="1">
                  <c:v>тетя</c:v>
                </c:pt>
                <c:pt idx="2">
                  <c:v>кума</c:v>
                </c:pt>
                <c:pt idx="3">
                  <c:v>двоюродный дед</c:v>
                </c:pt>
                <c:pt idx="4">
                  <c:v>племянник</c:v>
                </c:pt>
                <c:pt idx="5">
                  <c:v>свекровь</c:v>
                </c:pt>
                <c:pt idx="6">
                  <c:v>сноха</c:v>
                </c:pt>
                <c:pt idx="7">
                  <c:v>невестка</c:v>
                </c:pt>
                <c:pt idx="8">
                  <c:v>сватья </c:v>
                </c:pt>
                <c:pt idx="9">
                  <c:v>жена </c:v>
                </c:pt>
                <c:pt idx="10">
                  <c:v>свекор</c:v>
                </c:pt>
                <c:pt idx="11">
                  <c:v>шурин</c:v>
                </c:pt>
                <c:pt idx="12">
                  <c:v>тесть</c:v>
                </c:pt>
                <c:pt idx="13">
                  <c:v>деверь</c:v>
                </c:pt>
                <c:pt idx="14">
                  <c:v>золовка</c:v>
                </c:pt>
                <c:pt idx="15">
                  <c:v>зять</c:v>
                </c:pt>
                <c:pt idx="16">
                  <c:v>внук</c:v>
                </c:pt>
                <c:pt idx="17">
                  <c:v>мачеха</c:v>
                </c:pt>
                <c:pt idx="18">
                  <c:v>дед</c:v>
                </c:pt>
                <c:pt idx="19">
                  <c:v>тёща</c:v>
                </c:pt>
                <c:pt idx="20">
                  <c:v>свояченица</c:v>
                </c:pt>
                <c:pt idx="21">
                  <c:v>внучатая племянница</c:v>
                </c:pt>
                <c:pt idx="22">
                  <c:v>дядя</c:v>
                </c:pt>
                <c:pt idx="23">
                  <c:v>свояк</c:v>
                </c:pt>
                <c:pt idx="24">
                  <c:v>муж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7</c:v>
                </c:pt>
                <c:pt idx="1">
                  <c:v>22</c:v>
                </c:pt>
                <c:pt idx="2">
                  <c:v>17</c:v>
                </c:pt>
                <c:pt idx="3">
                  <c:v>3</c:v>
                </c:pt>
                <c:pt idx="4">
                  <c:v>21</c:v>
                </c:pt>
                <c:pt idx="5">
                  <c:v>21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39</c:v>
                </c:pt>
                <c:pt idx="10">
                  <c:v>9</c:v>
                </c:pt>
                <c:pt idx="11">
                  <c:v>8</c:v>
                </c:pt>
                <c:pt idx="12">
                  <c:v>10</c:v>
                </c:pt>
                <c:pt idx="13">
                  <c:v>0</c:v>
                </c:pt>
                <c:pt idx="14">
                  <c:v>4</c:v>
                </c:pt>
                <c:pt idx="15">
                  <c:v>11</c:v>
                </c:pt>
                <c:pt idx="16">
                  <c:v>17</c:v>
                </c:pt>
                <c:pt idx="17">
                  <c:v>39</c:v>
                </c:pt>
                <c:pt idx="18">
                  <c:v>23</c:v>
                </c:pt>
                <c:pt idx="19">
                  <c:v>24</c:v>
                </c:pt>
                <c:pt idx="20">
                  <c:v>3</c:v>
                </c:pt>
                <c:pt idx="21">
                  <c:v>21</c:v>
                </c:pt>
                <c:pt idx="22">
                  <c:v>20</c:v>
                </c:pt>
                <c:pt idx="23">
                  <c:v>15</c:v>
                </c:pt>
                <c:pt idx="24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прочтения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сват</c:v>
                </c:pt>
                <c:pt idx="1">
                  <c:v>тетя</c:v>
                </c:pt>
                <c:pt idx="2">
                  <c:v>кума</c:v>
                </c:pt>
                <c:pt idx="3">
                  <c:v>двоюродный дед</c:v>
                </c:pt>
                <c:pt idx="4">
                  <c:v>племянник</c:v>
                </c:pt>
                <c:pt idx="5">
                  <c:v>свекровь</c:v>
                </c:pt>
                <c:pt idx="6">
                  <c:v>сноха</c:v>
                </c:pt>
                <c:pt idx="7">
                  <c:v>невестка</c:v>
                </c:pt>
                <c:pt idx="8">
                  <c:v>сватья </c:v>
                </c:pt>
                <c:pt idx="9">
                  <c:v>жена </c:v>
                </c:pt>
                <c:pt idx="10">
                  <c:v>свекор</c:v>
                </c:pt>
                <c:pt idx="11">
                  <c:v>шурин</c:v>
                </c:pt>
                <c:pt idx="12">
                  <c:v>тесть</c:v>
                </c:pt>
                <c:pt idx="13">
                  <c:v>деверь</c:v>
                </c:pt>
                <c:pt idx="14">
                  <c:v>золовка</c:v>
                </c:pt>
                <c:pt idx="15">
                  <c:v>зять</c:v>
                </c:pt>
                <c:pt idx="16">
                  <c:v>внук</c:v>
                </c:pt>
                <c:pt idx="17">
                  <c:v>мачеха</c:v>
                </c:pt>
                <c:pt idx="18">
                  <c:v>дед</c:v>
                </c:pt>
                <c:pt idx="19">
                  <c:v>тёща</c:v>
                </c:pt>
                <c:pt idx="20">
                  <c:v>свояченица</c:v>
                </c:pt>
                <c:pt idx="21">
                  <c:v>внучатая племянница</c:v>
                </c:pt>
                <c:pt idx="22">
                  <c:v>дядя</c:v>
                </c:pt>
                <c:pt idx="23">
                  <c:v>свояк</c:v>
                </c:pt>
                <c:pt idx="24">
                  <c:v>муж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  <c:pt idx="0">
                  <c:v>29</c:v>
                </c:pt>
                <c:pt idx="1">
                  <c:v>37</c:v>
                </c:pt>
                <c:pt idx="2">
                  <c:v>30</c:v>
                </c:pt>
                <c:pt idx="3">
                  <c:v>39</c:v>
                </c:pt>
                <c:pt idx="4">
                  <c:v>27</c:v>
                </c:pt>
                <c:pt idx="5">
                  <c:v>26</c:v>
                </c:pt>
                <c:pt idx="6">
                  <c:v>14</c:v>
                </c:pt>
                <c:pt idx="7">
                  <c:v>0</c:v>
                </c:pt>
                <c:pt idx="8">
                  <c:v>23</c:v>
                </c:pt>
                <c:pt idx="9">
                  <c:v>39</c:v>
                </c:pt>
                <c:pt idx="10">
                  <c:v>25</c:v>
                </c:pt>
                <c:pt idx="11">
                  <c:v>15</c:v>
                </c:pt>
                <c:pt idx="12">
                  <c:v>15</c:v>
                </c:pt>
                <c:pt idx="13">
                  <c:v>13</c:v>
                </c:pt>
                <c:pt idx="14">
                  <c:v>4</c:v>
                </c:pt>
                <c:pt idx="15">
                  <c:v>19</c:v>
                </c:pt>
                <c:pt idx="16">
                  <c:v>28</c:v>
                </c:pt>
                <c:pt idx="17">
                  <c:v>39</c:v>
                </c:pt>
                <c:pt idx="18">
                  <c:v>31</c:v>
                </c:pt>
                <c:pt idx="19">
                  <c:v>39</c:v>
                </c:pt>
                <c:pt idx="20">
                  <c:v>7</c:v>
                </c:pt>
                <c:pt idx="21">
                  <c:v>27</c:v>
                </c:pt>
                <c:pt idx="22">
                  <c:v>24</c:v>
                </c:pt>
                <c:pt idx="23">
                  <c:v>22</c:v>
                </c:pt>
                <c:pt idx="24">
                  <c:v>39</c:v>
                </c:pt>
              </c:numCache>
            </c:numRef>
          </c:val>
        </c:ser>
        <c:axId val="40765312"/>
        <c:axId val="40766848"/>
      </c:barChart>
      <c:catAx>
        <c:axId val="40765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40766848"/>
        <c:crosses val="autoZero"/>
        <c:auto val="1"/>
        <c:lblAlgn val="ctr"/>
        <c:lblOffset val="100"/>
      </c:catAx>
      <c:valAx>
        <c:axId val="40766848"/>
        <c:scaling>
          <c:orientation val="minMax"/>
        </c:scaling>
        <c:axPos val="l"/>
        <c:majorGridlines/>
        <c:numFmt formatCode="General" sourceLinked="1"/>
        <c:tickLblPos val="nextTo"/>
        <c:crossAx val="40765312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9711327322699079"/>
          <c:y val="0.81972975930813574"/>
          <c:w val="0.211053872004796"/>
          <c:h val="0.18027024069186506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43C4F-C0E1-412E-B7B7-07D12CE616AA}" type="datetimeFigureOut">
              <a:rPr lang="ru-RU" smtClean="0"/>
              <a:pPr/>
              <a:t>08.02.2020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C41F0-8269-4912-8CC2-348E7D527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8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21444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«Лексика терминов родства»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934200" cy="1857388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Чернецкая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ученица 9 «Б» класса.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Титова Елена Юрьевна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00042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Жарковская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 №1»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Тверской области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357827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п. Жарковский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2020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2643182"/>
            <a:ext cx="6858023" cy="150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Литература в помощь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5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3714752"/>
            <a:ext cx="4417301" cy="3429024"/>
          </a:xfrm>
          <a:prstGeom prst="rect">
            <a:avLst/>
          </a:prstGeom>
          <a:noFill/>
        </p:spPr>
      </p:pic>
      <p:pic>
        <p:nvPicPr>
          <p:cNvPr id="2051" name="Picture 3" descr="C:\Users\1\Desktop\1007125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071678"/>
            <a:ext cx="2124626" cy="2857496"/>
          </a:xfrm>
          <a:prstGeom prst="rect">
            <a:avLst/>
          </a:prstGeom>
          <a:noFill/>
        </p:spPr>
      </p:pic>
      <p:pic>
        <p:nvPicPr>
          <p:cNvPr id="2053" name="Picture 5" descr="C:\Users\1\Desktop\1292110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2143108" cy="2714620"/>
          </a:xfrm>
          <a:prstGeom prst="rect">
            <a:avLst/>
          </a:prstGeom>
          <a:noFill/>
        </p:spPr>
      </p:pic>
      <p:pic>
        <p:nvPicPr>
          <p:cNvPr id="2054" name="Picture 6" descr="C:\Users\1\Desktop\100711403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429000"/>
            <a:ext cx="2888898" cy="3690864"/>
          </a:xfrm>
          <a:prstGeom prst="rect">
            <a:avLst/>
          </a:prstGeom>
          <a:noFill/>
        </p:spPr>
      </p:pic>
      <p:pic>
        <p:nvPicPr>
          <p:cNvPr id="2055" name="Picture 7" descr="C:\Users\1\Desktop\1005266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071546"/>
            <a:ext cx="2143108" cy="3024784"/>
          </a:xfrm>
          <a:prstGeom prst="rect">
            <a:avLst/>
          </a:prstGeom>
          <a:noFill/>
        </p:spPr>
      </p:pic>
      <p:pic>
        <p:nvPicPr>
          <p:cNvPr id="2056" name="Picture 8" descr="C:\Users\1\Desktop\Большой_толковый_словарь_русского_язы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4"/>
            <a:ext cx="2357421" cy="2857496"/>
          </a:xfrm>
          <a:prstGeom prst="rect">
            <a:avLst/>
          </a:prstGeom>
          <a:noFill/>
        </p:spPr>
      </p:pic>
      <p:pic>
        <p:nvPicPr>
          <p:cNvPr id="2052" name="Picture 4" descr="C:\Users\1\Desktop\18608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142983"/>
            <a:ext cx="2000264" cy="28060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Объяснить значение слова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может  нам словарь толковый.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101548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3286124"/>
            <a:ext cx="2643174" cy="3571876"/>
          </a:xfrm>
          <a:prstGeom prst="rect">
            <a:avLst/>
          </a:prstGeom>
          <a:noFill/>
        </p:spPr>
      </p:pic>
      <p:pic>
        <p:nvPicPr>
          <p:cNvPr id="1028" name="Picture 4" descr="C:\Users\1\Desktop\1005579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2286015" cy="3286124"/>
          </a:xfrm>
          <a:prstGeom prst="rect">
            <a:avLst/>
          </a:prstGeom>
          <a:noFill/>
        </p:spPr>
      </p:pic>
      <p:pic>
        <p:nvPicPr>
          <p:cNvPr id="4098" name="Picture 2" descr="C:\Users\1\Desktop\b55958.j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71612"/>
            <a:ext cx="2411015" cy="3214686"/>
          </a:xfrm>
          <a:prstGeom prst="rect">
            <a:avLst/>
          </a:prstGeom>
          <a:noFill/>
        </p:spPr>
      </p:pic>
      <p:pic>
        <p:nvPicPr>
          <p:cNvPr id="4099" name="Picture 3" descr="C:\Users\1\Desktop\567b02938c4bf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4318" y="3929066"/>
            <a:ext cx="2199682" cy="31431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22472571-aleksandr-pushkin-skazka-o-care-saltane-o-syne-ego-slavnom-i-mogu-22472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8228" cy="6858000"/>
          </a:xfrm>
          <a:prstGeom prst="rect">
            <a:avLst/>
          </a:prstGeom>
          <a:noFill/>
        </p:spPr>
      </p:pic>
      <p:pic>
        <p:nvPicPr>
          <p:cNvPr id="3075" name="Picture 3" descr="C:\Users\1\Desktop\10055987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Картина Иванова Сергея Васильевича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Семья» 1907г.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214422"/>
            <a:ext cx="8715436" cy="5429288"/>
          </a:xfrm>
          <a:noFill/>
          <a:ln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39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429124" cy="350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357562"/>
            <a:ext cx="492919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6212" y="1214422"/>
          <a:ext cx="946788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511494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Отец и мать                       Мачеха                             Муж и жена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Братья и сёстры                Падчерица                       Свёкор и свекровь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Бабушка и дедушка          Пасынок                          Тесть и тёща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Тети и дяди                       Отчим                               Невестка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Золовка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Сноха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Деверь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Шурин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…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</a:p>
          <a:p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57166"/>
            <a:ext cx="385765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родственных  связей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071678"/>
            <a:ext cx="2714644" cy="9286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Родство по крови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071678"/>
            <a:ext cx="2571768" cy="9286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Неродственные связи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071678"/>
            <a:ext cx="2857520" cy="9286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Родство по браку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6500826" y="1000108"/>
            <a:ext cx="1428760" cy="10715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1"/>
          </p:cNvCxnSpPr>
          <p:nvPr/>
        </p:nvCxnSpPr>
        <p:spPr>
          <a:xfrm rot="10800000" flipV="1">
            <a:off x="1000100" y="1000108"/>
            <a:ext cx="1643074" cy="107157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2"/>
          </p:cNvCxnSpPr>
          <p:nvPr/>
        </p:nvCxnSpPr>
        <p:spPr>
          <a:xfrm rot="5400000">
            <a:off x="4321967" y="1893083"/>
            <a:ext cx="500066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Невеста – жена – невестка - сноха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500034" y="1214422"/>
            <a:ext cx="5143535" cy="3571900"/>
          </a:xfrm>
        </p:spPr>
        <p:txBody>
          <a:bodyPr>
            <a:normAutofit lnSpcReduction="10000"/>
          </a:bodyPr>
          <a:lstStyle/>
          <a:p>
            <a:endParaRPr lang="ru-RU" sz="2800" dirty="0" smtClean="0"/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Жена - </a:t>
            </a:r>
            <a:r>
              <a:rPr lang="ru-RU" sz="2800" dirty="0" smtClean="0">
                <a:latin typeface="Times New Roman" pitchFamily="18" charset="0"/>
              </a:rPr>
              <a:t>женщина по отношению к мужчине, с которым состоит в браке</a:t>
            </a: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Невестка - </a:t>
            </a:r>
            <a:r>
              <a:rPr lang="ru-RU" sz="2800" dirty="0" smtClean="0">
                <a:latin typeface="Times New Roman" pitchFamily="18" charset="0"/>
              </a:rPr>
              <a:t>жена по отношению ко всей семье мужа</a:t>
            </a:r>
            <a:endParaRPr lang="en-US" sz="2800" dirty="0" smtClean="0">
              <a:latin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Сноха - </a:t>
            </a:r>
            <a:r>
              <a:rPr lang="ru-RU" sz="2800" dirty="0" smtClean="0">
                <a:latin typeface="Times New Roman" pitchFamily="18" charset="0"/>
              </a:rPr>
              <a:t>жена сына по отношению к его родителям</a:t>
            </a:r>
            <a:r>
              <a:rPr lang="ru-RU" sz="2800" dirty="0" smtClean="0"/>
              <a:t>    </a:t>
            </a:r>
          </a:p>
        </p:txBody>
      </p:sp>
      <p:pic>
        <p:nvPicPr>
          <p:cNvPr id="16388" name="Picture 5" descr="Копия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773238"/>
            <a:ext cx="2628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57159" y="1142984"/>
            <a:ext cx="8143932" cy="4806966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/>
              <a:t>         </a:t>
            </a:r>
            <a:r>
              <a:rPr lang="ru-RU" sz="2800" dirty="0" smtClean="0">
                <a:latin typeface="Times New Roman" pitchFamily="18" charset="0"/>
              </a:rPr>
              <a:t>В отдельных источниках так именуется лишь жена, уже имеющая детей («сносить», то есть «быть на сносях»).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В словаре Владимира Ивановича Даля сказано, что слово произошло от термина «</a:t>
            </a:r>
            <a:r>
              <a:rPr lang="ru-RU" sz="2800" dirty="0" err="1" smtClean="0">
                <a:latin typeface="Times New Roman" pitchFamily="18" charset="0"/>
              </a:rPr>
              <a:t>сыноха</a:t>
            </a:r>
            <a:r>
              <a:rPr lang="ru-RU" sz="2800" dirty="0" smtClean="0">
                <a:latin typeface="Times New Roman" pitchFamily="18" charset="0"/>
              </a:rPr>
              <a:t>» - "жена сына". А слово «сносить»  в иной трактовке: терпеть, выносить унижения и побои, которые нередко выпадали на долю девушке, пришедшей в дом мужа.</a:t>
            </a:r>
          </a:p>
        </p:txBody>
      </p:sp>
      <p:sp>
        <p:nvSpPr>
          <p:cNvPr id="18435" name="Rectangle 4"/>
          <p:cNvSpPr>
            <a:spLocks/>
          </p:cNvSpPr>
          <p:nvPr/>
        </p:nvSpPr>
        <p:spPr bwMode="auto">
          <a:xfrm>
            <a:off x="468313" y="357167"/>
            <a:ext cx="82296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  <a:t>Происхождение слова «сноха»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00042"/>
            <a:ext cx="8043890" cy="2286021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Гордиться славою своих предков  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не только можно, но и должно;                                             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неуважение оной есть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постыдное малодушие.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исследования: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«Лексика терминов родства»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1\Desktop\92c3ab7ba67f8b3c2da7b73967efbd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1"/>
          </a:xfrm>
          <a:prstGeom prst="rect">
            <a:avLst/>
          </a:prstGeom>
          <a:noFill/>
        </p:spPr>
      </p:pic>
      <p:pic>
        <p:nvPicPr>
          <p:cNvPr id="40964" name="Picture 4" descr="https://i.pinimg.com/736x/b4/1f/f8/b41ff8080608a2a31ab329038a0e41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57200" y="1285860"/>
            <a:ext cx="8043890" cy="484030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Во времена родового строя в жёны, дабы избежать кровосмешения, брали девушек из соседних родов, которые были "невесть кто", то есть неизвестные, незнакомые.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Этимологию слова связывают и с культом покровительницы домашнего очага богини Весты, существовавшем в Древнем Риме. Традиционная одежда её жриц - длинное белое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   платье и белое же покрывало,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   скрывавшее лицо и волосы. </a:t>
            </a:r>
          </a:p>
        </p:txBody>
      </p:sp>
      <p:sp>
        <p:nvSpPr>
          <p:cNvPr id="17411" name="Rectangle 4"/>
          <p:cNvSpPr>
            <a:spLocks/>
          </p:cNvSpPr>
          <p:nvPr/>
        </p:nvSpPr>
        <p:spPr bwMode="auto">
          <a:xfrm>
            <a:off x="539750" y="404813"/>
            <a:ext cx="8229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Происхождение слова «невестка»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1\Desktop\trans_1-1024x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214283" y="1916113"/>
            <a:ext cx="8286808" cy="4525962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         </a:t>
            </a:r>
            <a:r>
              <a:rPr lang="ru-RU" sz="2800" dirty="0" smtClean="0">
                <a:latin typeface="Times New Roman" pitchFamily="18" charset="0"/>
              </a:rPr>
              <a:t>Название этой новой родственницы многие связывают со словом "зло". На самом деле истоки термина - в старинном обряде </a:t>
            </a:r>
            <a:r>
              <a:rPr lang="ru-RU" sz="2800" dirty="0" err="1" smtClean="0">
                <a:latin typeface="Times New Roman" pitchFamily="18" charset="0"/>
              </a:rPr>
              <a:t>золования</a:t>
            </a:r>
            <a:r>
              <a:rPr lang="ru-RU" sz="2800" dirty="0" smtClean="0">
                <a:latin typeface="Times New Roman" pitchFamily="18" charset="0"/>
              </a:rPr>
              <a:t> (посыпания невесты золой из печки после венчания, в котором участвовала сестра мужа).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Однако,  ярлык злобных особ, ревнующих брата к молодой жене, прочно приклеился к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золовкам. Это нашло своё отражение и в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народном фольклоре: золовку называли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и "колотовкой", и "змеиной головкой".</a:t>
            </a:r>
          </a:p>
        </p:txBody>
      </p:sp>
      <p:pic>
        <p:nvPicPr>
          <p:cNvPr id="23555" name="Picture 4" descr="Копия (3)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18764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/>
          </p:cNvSpPr>
          <p:nvPr/>
        </p:nvSpPr>
        <p:spPr bwMode="auto">
          <a:xfrm>
            <a:off x="468313" y="620713"/>
            <a:ext cx="6191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Происхождение слова</a:t>
            </a:r>
            <a:br>
              <a:rPr lang="ru-RU" sz="3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«золовка»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8" name="Picture 4" descr="https://avatars.mds.yandex.net/get-pdb/1767558/7b1d5153-54a8-462c-9839-eb4d03bd87b0/s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038" y="0"/>
            <a:ext cx="91900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285721" y="2285992"/>
            <a:ext cx="8215370" cy="457200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Сестра жены и её муж -  </a:t>
            </a:r>
            <a:r>
              <a:rPr lang="ru-RU" sz="2800" b="1" dirty="0" smtClean="0">
                <a:latin typeface="Times New Roman" pitchFamily="18" charset="0"/>
              </a:rPr>
              <a:t>свояченица и свояк. 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Оба слова восходят к корню "свой". 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Свояк - некровный родственник, но в то же время и не чужой - нередко становился для молодого мужа лучшим другом.</a:t>
            </a:r>
          </a:p>
        </p:txBody>
      </p:sp>
      <p:pic>
        <p:nvPicPr>
          <p:cNvPr id="27651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549275"/>
            <a:ext cx="20272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/>
          </p:cNvSpPr>
          <p:nvPr/>
        </p:nvSpPr>
        <p:spPr bwMode="auto">
          <a:xfrm>
            <a:off x="468313" y="765175"/>
            <a:ext cx="61912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  <a:t>Происхождение слов</a:t>
            </a:r>
            <a:b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600" b="1" dirty="0">
                <a:solidFill>
                  <a:srgbClr val="000099"/>
                </a:solidFill>
                <a:latin typeface="Times New Roman" pitchFamily="18" charset="0"/>
              </a:rPr>
              <a:t> «свояк» и «свояченица»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1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80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214283" y="1844675"/>
            <a:ext cx="8286808" cy="4525963"/>
          </a:xfrm>
        </p:spPr>
        <p:txBody>
          <a:bodyPr>
            <a:normAutofit lnSpcReduction="10000"/>
          </a:bodyPr>
          <a:lstStyle/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Слово "деверь" учёные считают родственно слову </a:t>
            </a:r>
            <a:r>
              <a:rPr lang="ru-RU" sz="2800" dirty="0" smtClean="0">
                <a:latin typeface="Arial" charset="0"/>
              </a:rPr>
              <a:t>«</a:t>
            </a:r>
            <a:r>
              <a:rPr lang="ru-RU" sz="2800" dirty="0" smtClean="0">
                <a:latin typeface="Times New Roman" pitchFamily="18" charset="0"/>
              </a:rPr>
              <a:t>доверять</a:t>
            </a:r>
            <a:r>
              <a:rPr lang="ru-RU" sz="2800" dirty="0" smtClean="0">
                <a:latin typeface="Arial" charset="0"/>
              </a:rPr>
              <a:t>»</a:t>
            </a:r>
            <a:r>
              <a:rPr lang="ru-RU" sz="2800" dirty="0" smtClean="0">
                <a:latin typeface="Times New Roman" pitchFamily="18" charset="0"/>
              </a:rPr>
              <a:t>. Деверь - человек, которому молодая жена могла доверять во всём. Неудивительно, что у азиатских народов существовал обычай, согласно которому после смерти или гибели в бою мужа вдова должна была выйти замуж за его неженатого брата.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В народе говорили:</a:t>
            </a:r>
          </a:p>
          <a:p>
            <a:pPr algn="just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          </a:t>
            </a:r>
            <a:r>
              <a:rPr lang="ru-RU" sz="2800" b="1" i="1" dirty="0" smtClean="0">
                <a:latin typeface="Times New Roman" pitchFamily="18" charset="0"/>
              </a:rPr>
              <a:t>«Лучше семь </a:t>
            </a:r>
            <a:r>
              <a:rPr lang="ru-RU" sz="2800" b="1" i="1" dirty="0" err="1" smtClean="0">
                <a:latin typeface="Times New Roman" pitchFamily="18" charset="0"/>
              </a:rPr>
              <a:t>деверьёв</a:t>
            </a:r>
            <a:r>
              <a:rPr lang="ru-RU" sz="2800" b="1" i="1" dirty="0" smtClean="0">
                <a:latin typeface="Times New Roman" pitchFamily="18" charset="0"/>
              </a:rPr>
              <a:t>,</a:t>
            </a:r>
          </a:p>
          <a:p>
            <a:pPr algn="just">
              <a:buFont typeface="Arial" charset="0"/>
              <a:buNone/>
            </a:pPr>
            <a:r>
              <a:rPr lang="ru-RU" sz="2800" b="1" i="1" dirty="0" smtClean="0">
                <a:latin typeface="Times New Roman" pitchFamily="18" charset="0"/>
              </a:rPr>
              <a:t>                                               чем одна </a:t>
            </a:r>
            <a:r>
              <a:rPr lang="ru-RU" sz="2800" b="1" i="1" dirty="0" err="1" smtClean="0">
                <a:latin typeface="Times New Roman" pitchFamily="18" charset="0"/>
              </a:rPr>
              <a:t>золовушка</a:t>
            </a:r>
            <a:r>
              <a:rPr lang="ru-RU" sz="2800" b="1" i="1" dirty="0" smtClean="0">
                <a:latin typeface="Times New Roman" pitchFamily="18" charset="0"/>
              </a:rPr>
              <a:t>». </a:t>
            </a:r>
          </a:p>
        </p:txBody>
      </p:sp>
      <p:pic>
        <p:nvPicPr>
          <p:cNvPr id="22531" name="Picture 4" descr="Копия (3)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33375"/>
            <a:ext cx="1876425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"/>
          <p:cNvSpPr>
            <a:spLocks/>
          </p:cNvSpPr>
          <p:nvPr/>
        </p:nvSpPr>
        <p:spPr bwMode="auto">
          <a:xfrm>
            <a:off x="468313" y="620713"/>
            <a:ext cx="6191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Происхождение слова</a:t>
            </a:r>
            <a:br>
              <a:rPr lang="ru-RU" sz="3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«деверь»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68313" y="1773238"/>
            <a:ext cx="8032777" cy="5257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Times New Roman" pitchFamily="18" charset="0"/>
              </a:rPr>
              <a:t>          </a:t>
            </a:r>
            <a:r>
              <a:rPr lang="ru-RU" sz="2800" dirty="0" smtClean="0">
                <a:latin typeface="Times New Roman" pitchFamily="18" charset="0"/>
              </a:rPr>
              <a:t>Брат жены - шурин (иногда - шурья, </a:t>
            </a:r>
            <a:r>
              <a:rPr lang="ru-RU" sz="2800" dirty="0" err="1" smtClean="0">
                <a:latin typeface="Times New Roman" pitchFamily="18" charset="0"/>
              </a:rPr>
              <a:t>шуряга</a:t>
            </a:r>
            <a:r>
              <a:rPr lang="ru-RU" sz="2800" dirty="0" smtClean="0">
                <a:latin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8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</a:t>
            </a:r>
            <a:r>
              <a:rPr lang="ru-RU" sz="2800" b="1" dirty="0" smtClean="0">
                <a:latin typeface="Times New Roman" pitchFamily="18" charset="0"/>
              </a:rPr>
              <a:t>Версия 1:</a:t>
            </a:r>
            <a:r>
              <a:rPr lang="ru-RU" sz="2800" dirty="0" smtClean="0">
                <a:latin typeface="Times New Roman" pitchFamily="18" charset="0"/>
              </a:rPr>
              <a:t> Слово произошло от слова "щурить": "Тесть любит честь, зять любит взять, а шурин глаза щурит". Шурин - друг новоиспечённого мужа, знающий о нём что-то, чего не знает жена, поэтому и смотрящий на молодых с лукавым прищуром.</a:t>
            </a:r>
          </a:p>
        </p:txBody>
      </p:sp>
      <p:pic>
        <p:nvPicPr>
          <p:cNvPr id="26627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0272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/>
          </p:cNvSpPr>
          <p:nvPr/>
        </p:nvSpPr>
        <p:spPr bwMode="auto">
          <a:xfrm>
            <a:off x="468313" y="404813"/>
            <a:ext cx="6191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Происхождение слова</a:t>
            </a:r>
            <a:br>
              <a:rPr lang="ru-RU" sz="3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«шурин»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214283" y="1773238"/>
            <a:ext cx="8358246" cy="52578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</a:t>
            </a:r>
            <a:r>
              <a:rPr lang="ru-RU" sz="2800" b="1" dirty="0" smtClean="0">
                <a:latin typeface="Times New Roman" pitchFamily="18" charset="0"/>
              </a:rPr>
              <a:t>Версия 2: </a:t>
            </a:r>
            <a:r>
              <a:rPr lang="ru-RU" sz="2800" dirty="0" smtClean="0">
                <a:latin typeface="Times New Roman" pitchFamily="18" charset="0"/>
              </a:rPr>
              <a:t>«Шурин» - производное от "чур". </a:t>
            </a:r>
            <a:r>
              <a:rPr lang="ru-RU" sz="2800" dirty="0" err="1" smtClean="0">
                <a:latin typeface="Times New Roman" pitchFamily="18" charset="0"/>
              </a:rPr>
              <a:t>Чуром</a:t>
            </a:r>
            <a:r>
              <a:rPr lang="ru-RU" sz="2800" dirty="0" smtClean="0">
                <a:latin typeface="Times New Roman" pitchFamily="18" charset="0"/>
              </a:rPr>
              <a:t> называли славянское божество, которое должно было оберегать род от нечистой силы и злых духов (вспомним, например, что фразу "чур меня"). Шурин - защитник сестры от неприятностей, неверности супруга или его крутого нрава.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b="1" dirty="0" smtClean="0">
                <a:latin typeface="Times New Roman" pitchFamily="18" charset="0"/>
              </a:rPr>
              <a:t>                 Версия 3: </a:t>
            </a:r>
            <a:r>
              <a:rPr lang="ru-RU" sz="2800" dirty="0" smtClean="0">
                <a:latin typeface="Times New Roman" pitchFamily="18" charset="0"/>
              </a:rPr>
              <a:t>Слово произошло от  "</a:t>
            </a:r>
            <a:r>
              <a:rPr lang="ru-RU" sz="2800" dirty="0" err="1" smtClean="0">
                <a:latin typeface="Times New Roman" pitchFamily="18" charset="0"/>
              </a:rPr>
              <a:t>шурить</a:t>
            </a:r>
            <a:r>
              <a:rPr lang="ru-RU" sz="2800" dirty="0" smtClean="0">
                <a:latin typeface="Times New Roman" pitchFamily="18" charset="0"/>
              </a:rPr>
              <a:t>",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то есть вязать веники: шурин как бы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                      "привязывался" к новой семье.</a:t>
            </a:r>
          </a:p>
        </p:txBody>
      </p:sp>
      <p:pic>
        <p:nvPicPr>
          <p:cNvPr id="26627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60350"/>
            <a:ext cx="202723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/>
          </p:cNvSpPr>
          <p:nvPr/>
        </p:nvSpPr>
        <p:spPr bwMode="auto">
          <a:xfrm>
            <a:off x="468313" y="404813"/>
            <a:ext cx="6191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Происхождение слова</a:t>
            </a:r>
            <a:br>
              <a:rPr lang="ru-RU" sz="3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3600" b="1">
                <a:solidFill>
                  <a:srgbClr val="000099"/>
                </a:solidFill>
                <a:latin typeface="Times New Roman" pitchFamily="18" charset="0"/>
              </a:rPr>
              <a:t> «шурин»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43000"/>
            <a:ext cx="8229600" cy="1643063"/>
          </a:xfrm>
        </p:spPr>
        <p:txBody>
          <a:bodyPr/>
          <a:lstStyle/>
          <a:p>
            <a:pPr algn="r"/>
            <a:endParaRPr lang="ru-RU" sz="32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483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algn="ctr">
              <a:buFont typeface="Wingdings" pitchFamily="2" charset="2"/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Исследование терминов родства и  свойства</a:t>
            </a:r>
          </a:p>
        </p:txBody>
      </p:sp>
      <p:sp>
        <p:nvSpPr>
          <p:cNvPr id="1030" name="AutoShape 6" descr="https://veasy.ru/wp-content/uploads/2018/12/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veasy.ru/wp-content/uploads/2018/12/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v-istok.ru/wp-content/uploads/2018/11/Jcy4v4-DYb8-768x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30759"/>
            <a:ext cx="5000628" cy="3327241"/>
          </a:xfrm>
          <a:prstGeom prst="rect">
            <a:avLst/>
          </a:prstGeom>
          <a:noFill/>
        </p:spPr>
      </p:pic>
      <p:pic>
        <p:nvPicPr>
          <p:cNvPr id="1036" name="Picture 12" descr="http://s2.fotokto.ru/photo/full/255/2552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6162"/>
            <a:ext cx="9144000" cy="40018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Заключение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001056" cy="5453079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r>
              <a:rPr lang="ru-RU" dirty="0"/>
              <a:t>       </a:t>
            </a:r>
            <a:r>
              <a:rPr lang="ru-RU" dirty="0" smtClean="0"/>
              <a:t>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порой не знаем, как назвать нашего родственника, и вынуждены в разговоре прибегать к словесным нагромождениям. Не владея должным образом "словарем родства", мы порою лишаем красок нашу речь и затрудняем себе восприятие литературы, фольклора, мудрости прошлого, его бытовых традиций.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323850" y="476250"/>
            <a:ext cx="8424863" cy="1081088"/>
          </a:xfrm>
        </p:spPr>
        <p:txBody>
          <a:bodyPr/>
          <a:lstStyle/>
          <a:p>
            <a:r>
              <a:rPr lang="ru-RU" sz="4000" b="1" smtClean="0">
                <a:solidFill>
                  <a:srgbClr val="000099"/>
                </a:solidFill>
                <a:latin typeface="Times New Roman" pitchFamily="18" charset="0"/>
              </a:rPr>
              <a:t>Новые родственники</a:t>
            </a:r>
          </a:p>
        </p:txBody>
      </p:sp>
      <p:pic>
        <p:nvPicPr>
          <p:cNvPr id="15363" name="Picture 9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61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215370" cy="55546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Колесов В.В. История русского языка в рассказах-2-е издание- М.: Просвещение,1982г.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Лаврентьева Л.М., Смирнов Ю.И. Культура русского народа. Обычаи, обряды, занятия, фольклор. - СПб.: «Паритет», 2005г. 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Народная мудрость. Пословицы и поговорки. Соколова М.И.- Новосибирск: ЗАО ИПП «Офсет», 2009г.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Словарь устаревших слов русского языка Р.П.Рогожникова, Т.С.Карская.- 3 издание - Москва.: «Дрофа 2008».</a:t>
            </a:r>
          </a:p>
          <a:p>
            <a:pPr lvl="0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Современный толковый словарь русского языка./ Гл. редактор С.А.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Кузнецов.-СПб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.: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Норинт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», 2005г.</a:t>
            </a:r>
          </a:p>
          <a:p>
            <a:pPr lvl="0" algn="just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Ю.А.Федосюк.Что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непонятно у классиков, или Энциклопедия русского быта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века.-М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.: Флинта: Наука, 2002г.</a:t>
            </a:r>
          </a:p>
          <a:p>
            <a:pPr lvl="0" algn="just"/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Шанский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Н.М. Боброва Т.А. Этимологический словарь русского языка.;.</a:t>
            </a:r>
          </a:p>
          <a:p>
            <a:pPr lvl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-М.:ПРОЗЕРПИНА,1994г.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229600" cy="928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 исследования: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215370" cy="5299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Изучить классификацию терминов родства и свойства в русском языке;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Выявить этимологию терминов родства и свойства;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Проведение социологического исследования;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Подобрать  русские народные пословицы, где использованы термины родства и свойства;</a:t>
            </a:r>
          </a:p>
          <a:p>
            <a:pPr>
              <a:lnSpc>
                <a:spcPct val="9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Составление словаря терминов родства и свойства, относящихся к сфере внутрисемейных отношений. </a:t>
            </a:r>
          </a:p>
          <a:p>
            <a:pPr>
              <a:lnSpc>
                <a:spcPct val="90000"/>
              </a:lnSpc>
            </a:pPr>
            <a:endParaRPr lang="ru-RU" sz="2800" b="1" dirty="0" smtClean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357298"/>
            <a:ext cx="7715304" cy="476886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Сегодня многие из терминов, обозначающих родственные отношения, в старину широко известных и встречающихся в литературе постоянно, понятны не каждому.</a:t>
            </a:r>
          </a:p>
          <a:p>
            <a:pPr algn="just">
              <a:lnSpc>
                <a:spcPct val="90000"/>
              </a:lnSpc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Знание лексического значения терминов родства и свойства поможет разобраться в родственных связях и реальных людей, и персонажей русской литературы. 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429684" cy="591187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Гипотеза: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не используя в своей речи слов родства, мы </a:t>
            </a:r>
            <a:r>
              <a:rPr lang="ru-RU" sz="2700" smtClean="0">
                <a:latin typeface="Times New Roman" pitchFamily="18" charset="0"/>
                <a:cs typeface="Times New Roman" pitchFamily="18" charset="0"/>
              </a:rPr>
              <a:t>лишаем её красок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 затрудняем себе восприятие литературы, фольклора, мудрости прошлого, его бытовых традиций.</a:t>
            </a:r>
          </a:p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Предмет исследования: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слова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наименования, обозначающие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родственные отношения.</a:t>
            </a:r>
          </a:p>
          <a:p>
            <a:pPr>
              <a:buNone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            Объект  исследования: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лексика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русского языка.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143932" cy="5268931"/>
          </a:xfrm>
        </p:spPr>
        <p:txBody>
          <a:bodyPr>
            <a:normAutofit/>
          </a:bodyPr>
          <a:lstStyle/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Работа со справочной литературой,  энциклопедиями  о быте русского человека в  школьной,  домашней  библиотеках. 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Чтение художественных произведений, в которых отражены семейные отношения между различными родственниками 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Социологическое исследование среди  учащихся </a:t>
            </a:r>
          </a:p>
          <a:p>
            <a:pPr lvl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8-ых классов МОУ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Жарковская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СОШ №1».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Поиск материала в Интернете.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dirty="0"/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Термины родства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это названия кровных                                                                                            родственников и свойственников                       (т.е.родственников по браку).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4279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Широкое определение термина</a:t>
            </a:r>
          </a:p>
        </p:txBody>
      </p:sp>
      <p:pic>
        <p:nvPicPr>
          <p:cNvPr id="4" name="Picture 4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857496"/>
            <a:ext cx="568166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/>
          <a:lstStyle/>
          <a:p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Текнонимия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286676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r>
              <a:rPr lang="ru-RU" dirty="0" smtClean="0"/>
              <a:t>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явление переноса номинации термина родства от обозначения родственных отношений к обозначению социальной роли, сопряженной с характером родственных отношений.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1072</Words>
  <Application>Microsoft Office PowerPoint</Application>
  <PresentationFormat>Экран 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Office Theme</vt:lpstr>
      <vt:lpstr>Проект «Лексика терминов родства»</vt:lpstr>
      <vt:lpstr>Гордиться славою своих предков             не только можно, но и должно;                                                        неуважение оной есть       постыдное малодушие.                                                                                                                                 А.С. Пушкин</vt:lpstr>
      <vt:lpstr>Слайд 3</vt:lpstr>
      <vt:lpstr>Задачи исследования:</vt:lpstr>
      <vt:lpstr>Актуальность</vt:lpstr>
      <vt:lpstr>Слайд 6</vt:lpstr>
      <vt:lpstr>Методы исследования:</vt:lpstr>
      <vt:lpstr>Широкое определение термина</vt:lpstr>
      <vt:lpstr>Текнонимия -</vt:lpstr>
      <vt:lpstr>Литература в помощь</vt:lpstr>
      <vt:lpstr>Объяснить значение слова может  нам словарь толковый.</vt:lpstr>
      <vt:lpstr>Слайд 12</vt:lpstr>
      <vt:lpstr>Картина Иванова Сергея Васильевича «Семья» 1907г. </vt:lpstr>
      <vt:lpstr>Слайд 14</vt:lpstr>
      <vt:lpstr>Результаты</vt:lpstr>
      <vt:lpstr>Слайд 16</vt:lpstr>
      <vt:lpstr>Слайд 17</vt:lpstr>
      <vt:lpstr>Невеста – жена – невестка - сноха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Заключение </vt:lpstr>
      <vt:lpstr>Новые родственники</vt:lpstr>
      <vt:lpstr> Список литературы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1</cp:lastModifiedBy>
  <cp:revision>302</cp:revision>
  <dcterms:created xsi:type="dcterms:W3CDTF">2013-10-20T14:43:13Z</dcterms:created>
  <dcterms:modified xsi:type="dcterms:W3CDTF">2020-02-08T03:41:05Z</dcterms:modified>
</cp:coreProperties>
</file>