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59" r:id="rId3"/>
    <p:sldId id="275" r:id="rId4"/>
    <p:sldId id="276" r:id="rId5"/>
    <p:sldId id="270" r:id="rId6"/>
    <p:sldId id="261" r:id="rId7"/>
    <p:sldId id="278" r:id="rId8"/>
    <p:sldId id="266" r:id="rId9"/>
    <p:sldId id="264" r:id="rId10"/>
    <p:sldId id="267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8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4A780-041F-416B-BFB2-4F6DEC0E1275}" type="datetimeFigureOut">
              <a:rPr lang="ru-RU" smtClean="0"/>
              <a:t>22.12.2021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8C690-C3EE-4572-8535-320242219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555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>
            <a:extLst>
              <a:ext uri="{FF2B5EF4-FFF2-40B4-BE49-F238E27FC236}">
                <a16:creationId xmlns:a16="http://schemas.microsoft.com/office/drawing/2014/main" xmlns="" id="{3AB025AF-1EEA-4706-B36A-5B0CEE5C92F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Заметки 2">
            <a:extLst>
              <a:ext uri="{FF2B5EF4-FFF2-40B4-BE49-F238E27FC236}">
                <a16:creationId xmlns:a16="http://schemas.microsoft.com/office/drawing/2014/main" xmlns="" id="{35F8A359-A9A2-4526-8E16-629DDDA4F0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 altLang="ru-RU" dirty="0"/>
          </a:p>
        </p:txBody>
      </p:sp>
      <p:sp>
        <p:nvSpPr>
          <p:cNvPr id="36868" name="Номер слайда 3">
            <a:extLst>
              <a:ext uri="{FF2B5EF4-FFF2-40B4-BE49-F238E27FC236}">
                <a16:creationId xmlns:a16="http://schemas.microsoft.com/office/drawing/2014/main" xmlns="" id="{23223287-66F6-4B8B-B82F-E0341AB39D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767" indent="-285679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2717" indent="-228543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99804" indent="-228543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6892" indent="-228543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3979" indent="-22854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066" indent="-22854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8152" indent="-22854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5240" indent="-22854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C47C354-959D-4BED-90FB-3B2399CB03AC}" type="slidenum">
              <a:rPr kumimoji="0" lang="ru-RU" altLang="ru-RU" smtClean="0"/>
              <a:pPr/>
              <a:t>1</a:t>
            </a:fld>
            <a:endParaRPr kumimoji="0"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753706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371A5-A6A5-4076-95C3-7F524055BF93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991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371A5-A6A5-4076-95C3-7F524055BF93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991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7B701-4096-44C2-BB76-7862B4E837B2}" type="datetimeFigureOut">
              <a:rPr lang="ru-RU" smtClean="0"/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4C03-BA7C-493B-A41A-E39D297249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232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7B701-4096-44C2-BB76-7862B4E837B2}" type="datetimeFigureOut">
              <a:rPr lang="ru-RU" smtClean="0"/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4C03-BA7C-493B-A41A-E39D297249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357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7B701-4096-44C2-BB76-7862B4E837B2}" type="datetimeFigureOut">
              <a:rPr lang="ru-RU" smtClean="0"/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4C03-BA7C-493B-A41A-E39D297249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3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7B701-4096-44C2-BB76-7862B4E837B2}" type="datetimeFigureOut">
              <a:rPr lang="ru-RU" smtClean="0"/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4C03-BA7C-493B-A41A-E39D297249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40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7B701-4096-44C2-BB76-7862B4E837B2}" type="datetimeFigureOut">
              <a:rPr lang="ru-RU" smtClean="0"/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4C03-BA7C-493B-A41A-E39D297249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729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7B701-4096-44C2-BB76-7862B4E837B2}" type="datetimeFigureOut">
              <a:rPr lang="ru-RU" smtClean="0"/>
              <a:t>22.12.2021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4C03-BA7C-493B-A41A-E39D297249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808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7B701-4096-44C2-BB76-7862B4E837B2}" type="datetimeFigureOut">
              <a:rPr lang="ru-RU" smtClean="0"/>
              <a:t>22.12.2021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4C03-BA7C-493B-A41A-E39D297249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584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7B701-4096-44C2-BB76-7862B4E837B2}" type="datetimeFigureOut">
              <a:rPr lang="ru-RU" smtClean="0"/>
              <a:t>22.12.2021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4C03-BA7C-493B-A41A-E39D297249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519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7B701-4096-44C2-BB76-7862B4E837B2}" type="datetimeFigureOut">
              <a:rPr lang="ru-RU" smtClean="0"/>
              <a:t>22.12.2021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4C03-BA7C-493B-A41A-E39D297249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767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7B701-4096-44C2-BB76-7862B4E837B2}" type="datetimeFigureOut">
              <a:rPr lang="ru-RU" smtClean="0"/>
              <a:t>22.12.2021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4C03-BA7C-493B-A41A-E39D297249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995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7B701-4096-44C2-BB76-7862B4E837B2}" type="datetimeFigureOut">
              <a:rPr lang="ru-RU" smtClean="0"/>
              <a:t>22.12.2021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4C03-BA7C-493B-A41A-E39D297249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957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7B701-4096-44C2-BB76-7862B4E837B2}" type="datetimeFigureOut">
              <a:rPr lang="ru-RU" smtClean="0"/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44C03-BA7C-493B-A41A-E39D297249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822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1.pn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54" name="Rectangle 3">
            <a:extLst>
              <a:ext uri="{FF2B5EF4-FFF2-40B4-BE49-F238E27FC236}">
                <a16:creationId xmlns:a16="http://schemas.microsoft.com/office/drawing/2014/main" xmlns="" id="{C595A0DD-801B-4AC7-81A7-9FE9984D4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51" y="309927"/>
            <a:ext cx="8024317" cy="724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290" tIns="32645" rIns="65290" bIns="32645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 b="1" dirty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МИНИСТЕРСТВО КУЛЬТУРЫ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 b="1" dirty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ТВЕРСКОЙ ОБЛАСТИ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84623" y="1988840"/>
            <a:ext cx="7673578" cy="2736304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ФЕДЕРАЛЬНЫЙ ПРОЕКТ 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«ПУШКИНСКАЯ КАРТА»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590655" y="5974450"/>
            <a:ext cx="41052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kumimoji="0" lang="ru-RU" altLang="ru-RU" sz="1600" b="1" dirty="0" smtClean="0">
                <a:solidFill>
                  <a:srgbClr val="A8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Тверь,  2021 </a:t>
            </a:r>
            <a:endParaRPr kumimoji="0" lang="ru-RU" altLang="ru-RU" sz="1600" b="1" dirty="0">
              <a:solidFill>
                <a:srgbClr val="A8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>
            <a:lum contrast="12000"/>
          </a:blip>
          <a:srcRect l="5005"/>
          <a:stretch>
            <a:fillRect/>
          </a:stretch>
        </p:blipFill>
        <p:spPr bwMode="auto">
          <a:xfrm>
            <a:off x="143508" y="121340"/>
            <a:ext cx="540000" cy="8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1296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A88000"/>
                </a:solidFill>
                <a:effectLst>
                  <a:outerShdw sx="1000" sy="10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Бронирование билетов</a:t>
            </a:r>
            <a:endParaRPr lang="ru-RU" sz="4000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4525963"/>
          </a:xfrm>
        </p:spPr>
        <p:txBody>
          <a:bodyPr/>
          <a:lstStyle/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 юного зрителя – </a:t>
            </a:r>
            <a:r>
              <a:rPr kumimoji="1"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78-60-69</a:t>
            </a:r>
            <a:endParaRPr kumimoji="1" lang="ru-RU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Тверская академическая областная филармония –</a:t>
            </a:r>
            <a:r>
              <a:rPr kumimoji="1"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smtClean="0"/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35-69-14</a:t>
            </a:r>
            <a:endParaRPr kumimoji="1" lang="ru-RU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Тверской </a:t>
            </a:r>
            <a:r>
              <a:rPr kumimoji="1"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академический театр </a:t>
            </a:r>
            <a:r>
              <a:rPr kumimoji="1"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драмы – </a:t>
            </a:r>
            <a:r>
              <a:rPr kumimoji="1"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32-09-09</a:t>
            </a:r>
            <a:endParaRPr kumimoji="1" lang="ru-RU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Тверской </a:t>
            </a:r>
            <a:r>
              <a:rPr kumimoji="1"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театр </a:t>
            </a:r>
            <a:r>
              <a:rPr kumimoji="1"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кукол – </a:t>
            </a:r>
            <a:r>
              <a:rPr kumimoji="1"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58-32-30</a:t>
            </a:r>
            <a:endParaRPr kumimoji="1" lang="ru-RU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Дворец </a:t>
            </a:r>
            <a:r>
              <a:rPr kumimoji="1"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«Пролетарка</a:t>
            </a:r>
            <a:r>
              <a:rPr kumimoji="1"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kumimoji="1"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8-903-033-13-33</a:t>
            </a:r>
            <a:endParaRPr kumimoji="1"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 народного творчества –</a:t>
            </a:r>
            <a:r>
              <a:rPr kumimoji="1"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34-34-50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3747684"/>
            <a:ext cx="63367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A88000"/>
                </a:solidFill>
                <a:effectLst>
                  <a:outerShdw sx="1000" sy="10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Координаторы проекта «Пушкинская карта</a:t>
            </a:r>
            <a:r>
              <a:rPr lang="ru-RU" b="1" dirty="0" smtClean="0">
                <a:solidFill>
                  <a:srgbClr val="A88000"/>
                </a:solidFill>
                <a:effectLst>
                  <a:outerShdw sx="1000" sy="10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»  Министерстве культуры Тверской области </a:t>
            </a:r>
          </a:p>
          <a:p>
            <a:endParaRPr lang="ru-RU" dirty="0" smtClean="0"/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Рогозина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Владиславовна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Волнухина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 Владимировна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34-25-67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3948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07" y="362287"/>
            <a:ext cx="8048243" cy="461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ru-RU" sz="2400" b="1" dirty="0">
                <a:solidFill>
                  <a:srgbClr val="A88000"/>
                </a:solidFill>
                <a:effectLst>
                  <a:outerShdw sx="1000" sy="10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ФЕДЕРАЛЬНЫЙ </a:t>
            </a:r>
            <a:r>
              <a:rPr lang="ru-RU" sz="2400" b="1" dirty="0" smtClean="0">
                <a:solidFill>
                  <a:srgbClr val="A88000"/>
                </a:solidFill>
                <a:effectLst>
                  <a:outerShdw sx="1000" sy="10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   «ПУШКИНСКАЯ </a:t>
            </a:r>
            <a:r>
              <a:rPr lang="ru-RU" sz="2400" b="1" dirty="0">
                <a:solidFill>
                  <a:srgbClr val="A88000"/>
                </a:solidFill>
                <a:effectLst>
                  <a:outerShdw sx="1000" sy="10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КАРТА»</a:t>
            </a:r>
            <a:endParaRPr lang="ru-RU" sz="2400" dirty="0">
              <a:effectLst>
                <a:outerShdw sx="1000" sy="1000" algn="tl" rotWithShape="0">
                  <a:srgbClr val="000000"/>
                </a:outerShdw>
              </a:effectLst>
            </a:endParaRPr>
          </a:p>
        </p:txBody>
      </p:sp>
      <p:sp>
        <p:nvSpPr>
          <p:cNvPr id="13" name="Номер слайда 6"/>
          <p:cNvSpPr txBox="1">
            <a:spLocks/>
          </p:cNvSpPr>
          <p:nvPr/>
        </p:nvSpPr>
        <p:spPr>
          <a:xfrm>
            <a:off x="8731751" y="6476997"/>
            <a:ext cx="359532" cy="381003"/>
          </a:xfrm>
          <a:prstGeom prst="rect">
            <a:avLst/>
          </a:prstGeom>
        </p:spPr>
        <p:txBody>
          <a:bodyPr vert="horz" lIns="68578" tIns="34290" rIns="68578" bIns="34290" rtlCol="0" anchor="ctr"/>
          <a:lstStyle/>
          <a:p>
            <a:pPr algn="r">
              <a:defRPr/>
            </a:pP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11" name="Рисунок 10"/>
          <p:cNvPicPr/>
          <p:nvPr/>
        </p:nvPicPr>
        <p:blipFill>
          <a:blip r:embed="rId3" cstate="print">
            <a:lum contrast="12000"/>
          </a:blip>
          <a:srcRect l="5005"/>
          <a:stretch>
            <a:fillRect/>
          </a:stretch>
        </p:blipFill>
        <p:spPr bwMode="auto">
          <a:xfrm>
            <a:off x="143508" y="121340"/>
            <a:ext cx="540000" cy="8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Скругленный прямоугольник 13"/>
          <p:cNvSpPr/>
          <p:nvPr/>
        </p:nvSpPr>
        <p:spPr>
          <a:xfrm>
            <a:off x="251520" y="1124744"/>
            <a:ext cx="2718302" cy="2592288"/>
          </a:xfrm>
          <a:prstGeom prst="roundRect">
            <a:avLst>
              <a:gd name="adj" fmla="val 7859"/>
            </a:avLst>
          </a:prstGeom>
          <a:solidFill>
            <a:srgbClr val="EBF1DE"/>
          </a:solidFill>
          <a:ln>
            <a:solidFill>
              <a:srgbClr val="BAD284"/>
            </a:solidFill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 Российской Федерации 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В.В. Путин во время прямой линии объявил о старте 1 сентября 2021 года программы социальной поддержки молодежи от 14 до 22 лет для повышения доступности организаций культуры «Пушкинская карта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2050" name="Picture 2" descr="C:\Users\KamushkinaIY\Desktop\f0b5ec8f02e7cb36b1f727a16f5ab96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773" y="3933056"/>
            <a:ext cx="1722806" cy="171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14BE406-05BF-489B-8047-19A0AABAEC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508" y="4151963"/>
            <a:ext cx="1788668" cy="149196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66021" y="100446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A88000"/>
                </a:solidFill>
                <a:effectLst>
                  <a:outerShdw sx="1000" sy="10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Держатели Пушкинской карты в разрезе регионов РФ</a:t>
            </a:r>
            <a:endParaRPr lang="ru-RU" sz="2000" dirty="0"/>
          </a:p>
        </p:txBody>
      </p:sp>
      <p:pic>
        <p:nvPicPr>
          <p:cNvPr id="9" name="Объект 3" descr="C:\Users\KamushkinaIY\Downloads\372F0FCC-C89D-423B-8100-062123826E69.jpeg"/>
          <p:cNvPicPr>
            <a:picLocks noGrp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013" y="1916832"/>
            <a:ext cx="4360211" cy="3312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2019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A88000"/>
                </a:solidFill>
                <a:effectLst>
                  <a:outerShdw sx="1000" sy="10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Потенциал держателей </a:t>
            </a:r>
            <a:br>
              <a:rPr lang="ru-RU" sz="2800" b="1" dirty="0" smtClean="0">
                <a:solidFill>
                  <a:srgbClr val="A88000"/>
                </a:solidFill>
                <a:effectLst>
                  <a:outerShdw sx="1000" sy="10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A88000"/>
                </a:solidFill>
                <a:effectLst>
                  <a:outerShdw sx="1000" sy="10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ПУШКИНСКОЙ КАРТЫ в Тверской области</a:t>
            </a:r>
            <a:endParaRPr lang="ru-RU" sz="2800" dirty="0">
              <a:effectLst>
                <a:outerShdw sx="1000" sy="1000" algn="tl" rotWithShape="0">
                  <a:srgbClr val="000000"/>
                </a:outerShdw>
              </a:effectLst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03887" y="1628800"/>
            <a:ext cx="3294366" cy="2515265"/>
          </a:xfrm>
          <a:prstGeom prst="roundRect">
            <a:avLst>
              <a:gd name="adj" fmla="val 7859"/>
            </a:avLst>
          </a:prstGeom>
          <a:solidFill>
            <a:srgbClr val="EBF1DE"/>
          </a:solidFill>
          <a:ln>
            <a:solidFill>
              <a:srgbClr val="BAD284"/>
            </a:solidFill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 тыс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 в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возрасте от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до 22 лет 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156176" y="1628800"/>
            <a:ext cx="2664296" cy="2237263"/>
          </a:xfrm>
          <a:prstGeom prst="roundRect">
            <a:avLst>
              <a:gd name="adj" fmla="val 7859"/>
            </a:avLst>
          </a:prstGeom>
          <a:solidFill>
            <a:srgbClr val="EBF1DE"/>
          </a:solidFill>
          <a:ln>
            <a:solidFill>
              <a:srgbClr val="BAD284"/>
            </a:solidFill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38" tIns="45719" rIns="91438" bIns="45719" anchor="ctr"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36,6 тыс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возрасте от 14 до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лет</a:t>
            </a:r>
          </a:p>
          <a:p>
            <a:pPr marL="0" indent="0" algn="ctr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 школ </a:t>
            </a:r>
          </a:p>
          <a:p>
            <a:pPr marL="0" indent="0" algn="ctr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образований  ТО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4"/>
          <p:cNvSpPr txBox="1">
            <a:spLocks/>
          </p:cNvSpPr>
          <p:nvPr/>
        </p:nvSpPr>
        <p:spPr>
          <a:xfrm>
            <a:off x="3189483" y="3692046"/>
            <a:ext cx="3240360" cy="2520280"/>
          </a:xfrm>
          <a:prstGeom prst="roundRect">
            <a:avLst>
              <a:gd name="adj" fmla="val 7859"/>
            </a:avLst>
          </a:prstGeom>
          <a:solidFill>
            <a:srgbClr val="EBF1DE"/>
          </a:solidFill>
          <a:ln w="25400" cap="flat" cmpd="sng" algn="ctr">
            <a:solidFill>
              <a:srgbClr val="BAD284"/>
            </a:solidFill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38" tIns="45719" rIns="91438" bIns="45719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тыс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возрасте от 14 до 18 лет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 школ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ТВЕРИ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787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35280" cy="149817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A88000"/>
                </a:solidFill>
                <a:effectLst>
                  <a:outerShdw sx="1000" sy="10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Динамика приобретения Пушкинских карт обучающимися школ муниципальных образований возрасте от14 до 18 лет</a:t>
            </a:r>
            <a:endParaRPr lang="ru-RU" sz="2400" b="1" dirty="0">
              <a:solidFill>
                <a:srgbClr val="A88000"/>
              </a:solidFill>
              <a:effectLst>
                <a:outerShdw sx="1000" sy="10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059832" y="1474059"/>
            <a:ext cx="3420041" cy="1800199"/>
          </a:xfrm>
          <a:prstGeom prst="roundRect">
            <a:avLst>
              <a:gd name="adj" fmla="val 7859"/>
            </a:avLst>
          </a:prstGeom>
          <a:solidFill>
            <a:srgbClr val="EBF1DE"/>
          </a:solidFill>
          <a:ln>
            <a:solidFill>
              <a:srgbClr val="BAD284"/>
            </a:solidFill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Всего: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36 661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чел.-10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648 карт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51520" y="4005064"/>
            <a:ext cx="2664296" cy="1256783"/>
          </a:xfrm>
          <a:prstGeom prst="roundRect">
            <a:avLst>
              <a:gd name="adj" fmla="val 7859"/>
            </a:avLst>
          </a:prstGeom>
          <a:solidFill>
            <a:srgbClr val="EBF1DE"/>
          </a:solidFill>
          <a:ln>
            <a:solidFill>
              <a:srgbClr val="BAD284"/>
            </a:solidFill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38" tIns="45719" rIns="91438" bIns="45719" anchor="t"/>
          <a:lstStyle/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Бологовский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МО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3218 чел.-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2,5%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67545" y="2564904"/>
            <a:ext cx="2592288" cy="1296144"/>
          </a:xfrm>
          <a:prstGeom prst="roundRect">
            <a:avLst>
              <a:gd name="adj" fmla="val 7859"/>
            </a:avLst>
          </a:prstGeom>
          <a:solidFill>
            <a:srgbClr val="EBF1DE"/>
          </a:solidFill>
          <a:ln>
            <a:solidFill>
              <a:srgbClr val="BAD284"/>
            </a:solidFill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Тверь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13 033 чел. -3 660 карт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28 %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35247" y="2046390"/>
            <a:ext cx="1565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числе: </a:t>
            </a:r>
            <a:endParaRPr lang="ru-RU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303934" y="5181636"/>
            <a:ext cx="2664296" cy="1256783"/>
          </a:xfrm>
          <a:prstGeom prst="roundRect">
            <a:avLst>
              <a:gd name="adj" fmla="val 7859"/>
            </a:avLst>
          </a:prstGeom>
          <a:solidFill>
            <a:srgbClr val="EBF1DE"/>
          </a:solidFill>
          <a:ln>
            <a:solidFill>
              <a:srgbClr val="BAD284"/>
            </a:solidFill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38" tIns="45719" rIns="91438" bIns="45719" anchor="t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Конаковский МО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2129  чел.-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787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37 %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79512" y="5406288"/>
            <a:ext cx="2664296" cy="1256783"/>
          </a:xfrm>
          <a:prstGeom prst="roundRect">
            <a:avLst>
              <a:gd name="adj" fmla="val 7859"/>
            </a:avLst>
          </a:prstGeom>
          <a:solidFill>
            <a:srgbClr val="EBF1DE"/>
          </a:solidFill>
          <a:ln>
            <a:solidFill>
              <a:srgbClr val="BAD284"/>
            </a:solidFill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38" tIns="45719" rIns="91438" bIns="45719" anchor="t"/>
          <a:lstStyle/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Торжокский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МО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1707чел.-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472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карты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27%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479873" y="2682946"/>
            <a:ext cx="2556623" cy="1256783"/>
          </a:xfrm>
          <a:prstGeom prst="roundRect">
            <a:avLst>
              <a:gd name="adj" fmla="val 7859"/>
            </a:avLst>
          </a:prstGeom>
          <a:solidFill>
            <a:srgbClr val="EBF1DE"/>
          </a:solidFill>
          <a:ln>
            <a:solidFill>
              <a:srgbClr val="BAD284"/>
            </a:solidFill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38" tIns="45719" rIns="91438" bIns="45719" anchor="t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Ржевский МО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1864 чел.-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636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34 %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322626" y="3521113"/>
            <a:ext cx="2664296" cy="1256783"/>
          </a:xfrm>
          <a:prstGeom prst="roundRect">
            <a:avLst>
              <a:gd name="adj" fmla="val 7859"/>
            </a:avLst>
          </a:prstGeom>
          <a:solidFill>
            <a:srgbClr val="EBF1DE"/>
          </a:solidFill>
          <a:ln>
            <a:solidFill>
              <a:srgbClr val="BAD284"/>
            </a:solidFill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38" tIns="45719" rIns="91438" bIns="45719" anchor="t"/>
          <a:lstStyle/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Вышневолоцкий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1681 чел.-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945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56%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479873" y="5464808"/>
            <a:ext cx="2363502" cy="973611"/>
          </a:xfrm>
          <a:prstGeom prst="roundRect">
            <a:avLst>
              <a:gd name="adj" fmla="val 7859"/>
            </a:avLst>
          </a:prstGeom>
          <a:solidFill>
            <a:srgbClr val="EBF1DE"/>
          </a:solidFill>
          <a:ln>
            <a:solidFill>
              <a:srgbClr val="BAD284"/>
            </a:solidFill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38" tIns="45719" rIns="91438" bIns="45719" anchor="t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Кимрский МО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1358 чел.-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181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13%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372200" y="4149505"/>
            <a:ext cx="2448272" cy="1032131"/>
          </a:xfrm>
          <a:prstGeom prst="roundRect">
            <a:avLst>
              <a:gd name="adj" fmla="val 7859"/>
            </a:avLst>
          </a:prstGeom>
          <a:solidFill>
            <a:srgbClr val="EBF1DE"/>
          </a:solidFill>
          <a:ln>
            <a:solidFill>
              <a:srgbClr val="BAD284"/>
            </a:solidFill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38" tIns="45719" rIns="91438" bIns="45719" anchor="t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Калининский район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1364 чел.-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236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17%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681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6"/>
          <p:cNvSpPr txBox="1">
            <a:spLocks/>
          </p:cNvSpPr>
          <p:nvPr/>
        </p:nvSpPr>
        <p:spPr>
          <a:xfrm>
            <a:off x="8676456" y="6286496"/>
            <a:ext cx="359532" cy="381003"/>
          </a:xfrm>
          <a:prstGeom prst="rect">
            <a:avLst/>
          </a:prstGeom>
        </p:spPr>
        <p:txBody>
          <a:bodyPr vert="horz" lIns="68578" tIns="34290" rIns="68578" bIns="34290" rtlCol="0" anchor="ctr"/>
          <a:lstStyle/>
          <a:p>
            <a:pPr algn="r"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11" name="Рисунок 10"/>
          <p:cNvPicPr/>
          <p:nvPr/>
        </p:nvPicPr>
        <p:blipFill>
          <a:blip r:embed="rId3" cstate="print">
            <a:lum contrast="12000"/>
          </a:blip>
          <a:srcRect l="5005"/>
          <a:stretch>
            <a:fillRect/>
          </a:stretch>
        </p:blipFill>
        <p:spPr bwMode="auto">
          <a:xfrm>
            <a:off x="143508" y="121340"/>
            <a:ext cx="540000" cy="8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кругленный прямоугольник 11"/>
          <p:cNvSpPr/>
          <p:nvPr/>
        </p:nvSpPr>
        <p:spPr>
          <a:xfrm>
            <a:off x="539552" y="1171607"/>
            <a:ext cx="1934240" cy="1745549"/>
          </a:xfrm>
          <a:prstGeom prst="roundRect">
            <a:avLst>
              <a:gd name="adj" fmla="val 7859"/>
            </a:avLst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just"/>
            <a:endParaRPr lang="ru-RU" alt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программы – учреждения культуры </a:t>
            </a:r>
          </a:p>
          <a:p>
            <a:pPr algn="ctr"/>
            <a:r>
              <a:rPr lang="ru-RU" alt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Тверской области</a:t>
            </a:r>
          </a:p>
          <a:p>
            <a:pPr algn="just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627784" y="1003340"/>
            <a:ext cx="4598167" cy="3073732"/>
          </a:xfrm>
          <a:prstGeom prst="roundRect">
            <a:avLst>
              <a:gd name="adj" fmla="val 7859"/>
            </a:avLst>
          </a:prstGeom>
          <a:solidFill>
            <a:srgbClr val="EBF1DE"/>
          </a:solidFill>
          <a:ln>
            <a:solidFill>
              <a:srgbClr val="BAD284"/>
            </a:solidFill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marL="285750" lvl="0" indent="-285750">
              <a:buFont typeface="Wingdings" panose="05000000000000000000" pitchFamily="2" charset="2"/>
              <a:buChar char="ü"/>
            </a:pP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Тверская областная картинная галерея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Тверская академическая областная филармония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 юного зрителя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Тверской областной академический театр драмы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Тверской государственный театр кукол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Кимрский театр драмы и комедии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Вышневолоцкий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областной драматический театр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Тверской областной Дворец культуры «Пролетарка»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Дворец культуры «Химволокно»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5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Тверской городской музейно-выставочный центр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Бизнес Центр Тверь «Панорама»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5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Дом народного творчества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KamushkinaIY\Desktop\631_main_foto_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35" y="3212976"/>
            <a:ext cx="2190815" cy="120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KamushkinaIY\Desktop\Без названи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951" y="4077072"/>
            <a:ext cx="1828947" cy="126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KamushkinaIY\Desktop\origina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254" y="4242147"/>
            <a:ext cx="1536846" cy="105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KamushkinaIY\Desktop\6e00e636852df84ff161f3705d0f40ab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122" y="5373216"/>
            <a:ext cx="1900054" cy="125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KamushkinaIY\Desktop\teatr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176" y="4154157"/>
            <a:ext cx="1484011" cy="111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KamushkinaIY\Desktop\XXL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784" y="888863"/>
            <a:ext cx="1444696" cy="138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KamushkinaIY\Desktop\proletark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666" y="5445224"/>
            <a:ext cx="1633920" cy="117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KamushkinaIY\Desktop\XXL (1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35" y="4653136"/>
            <a:ext cx="2189334" cy="194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KamushkinaIY\Desktop\Фото Драма (лифт)\Фотографии\1000423_1140x820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541" y="5373216"/>
            <a:ext cx="1832741" cy="126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733FF2C-717C-4BEE-9F99-4EAAF93C436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347" y="2352134"/>
            <a:ext cx="1465641" cy="12936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68125" y="24253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A88000"/>
                </a:solidFill>
                <a:effectLst>
                  <a:outerShdw sx="1000" sy="10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ФЕДЕРАЛЬНЫЙ ПРОЕКТ «ПУШКИНСКАЯ КАРТА»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39441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A88000"/>
                </a:solidFill>
                <a:effectLst>
                  <a:outerShdw sx="1000" sy="10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ТВЕРСКОЙ ОБЛАСТНОЙ АКАДЕМИЧЕСКИЙ ТЕАТР ДРАМЫ</a:t>
            </a:r>
            <a:endParaRPr lang="ru-RU" sz="2000" dirty="0"/>
          </a:p>
        </p:txBody>
      </p:sp>
      <p:pic>
        <p:nvPicPr>
          <p:cNvPr id="1026" name="Picture 2" descr="C:\Users\KamushkinaIY\Downloads\репертуар по пушкинской карте январ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5"/>
            <a:ext cx="3816424" cy="495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amushkinaIY\Downloads\репертуар по пушкинской карте феврал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52734"/>
            <a:ext cx="3632336" cy="495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822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98776" cy="1138138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/>
            </a:r>
            <a:br>
              <a:rPr lang="ru-RU" sz="3200" dirty="0"/>
            </a:br>
            <a:r>
              <a:rPr lang="ru-RU" sz="3200" b="1" dirty="0">
                <a:solidFill>
                  <a:srgbClr val="A88000"/>
                </a:solidFill>
                <a:effectLst>
                  <a:outerShdw sx="1000" sy="10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ГБУК ТО </a:t>
            </a:r>
            <a:r>
              <a:rPr lang="ru-RU" sz="3200" b="1" dirty="0" smtClean="0">
                <a:solidFill>
                  <a:srgbClr val="A88000"/>
                </a:solidFill>
                <a:effectLst>
                  <a:outerShdw sx="1000" sy="10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ТЕТР КУКОЛ</a:t>
            </a:r>
            <a:endParaRPr lang="ru-RU" sz="3200" dirty="0"/>
          </a:p>
        </p:txBody>
      </p:sp>
      <p:pic>
        <p:nvPicPr>
          <p:cNvPr id="4" name="Объект 3" descr="C:\Users\KamushkinaIY\Downloads\Афиша январь (2)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3454308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4716016" y="604292"/>
            <a:ext cx="42135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A88000"/>
                </a:solidFill>
                <a:effectLst>
                  <a:outerShdw sx="1000" sy="10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ГБУК ТО ДК </a:t>
            </a:r>
            <a:r>
              <a:rPr lang="ru-RU" sz="2800" b="1" dirty="0" smtClean="0">
                <a:solidFill>
                  <a:srgbClr val="A88000"/>
                </a:solidFill>
                <a:effectLst>
                  <a:outerShdw sx="1000" sy="10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ПРОЛЕТАРКА</a:t>
            </a:r>
            <a:endParaRPr lang="ru-RU" sz="2800" dirty="0"/>
          </a:p>
        </p:txBody>
      </p:sp>
      <p:pic>
        <p:nvPicPr>
          <p:cNvPr id="6" name="Picture 2" descr="C:\Users\KamushkinaIY\Downloads\Shelkunchik_3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713" y="1558399"/>
            <a:ext cx="2175495" cy="239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KamushkinaIY\Downloads\Devyatova-3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343898"/>
            <a:ext cx="1253814" cy="176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KamushkinaIY\Downloads\375х52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773" y="2736479"/>
            <a:ext cx="1691458" cy="270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681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A88000"/>
                </a:solidFill>
                <a:effectLst>
                  <a:outerShdw sx="1000" sy="10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ТВЕРСКАЯ АКАДЕМИЧЕСКАЯ ОБЛАСТНАЯ  ФИЛАРМОНИЯ</a:t>
            </a:r>
            <a:endParaRPr lang="ru-RU" sz="2000" dirty="0"/>
          </a:p>
        </p:txBody>
      </p:sp>
      <p:pic>
        <p:nvPicPr>
          <p:cNvPr id="6147" name="Picture 3" descr="C:\Users\KamushkinaIY\Downloads\10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8" y="1063532"/>
            <a:ext cx="2286240" cy="319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KamushkinaIY\Downloads\11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088417"/>
            <a:ext cx="2304256" cy="321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KamushkinaIY\Downloads\10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81" y="1052737"/>
            <a:ext cx="2303466" cy="321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KamushkinaIY\Downloads\11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819" y="3926172"/>
            <a:ext cx="2001538" cy="279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KamushkinaIY\Downloads\11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926172"/>
            <a:ext cx="2003065" cy="279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925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7862" y="159631"/>
            <a:ext cx="3610744" cy="778098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A88000"/>
                </a:solidFill>
                <a:effectLst>
                  <a:outerShdw sx="1000" sy="10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ТВЕРСКОЙ ОБЛАСТНОЙ </a:t>
            </a:r>
            <a:br>
              <a:rPr lang="ru-RU" sz="2000" b="1" dirty="0" smtClean="0">
                <a:solidFill>
                  <a:srgbClr val="A88000"/>
                </a:solidFill>
                <a:effectLst>
                  <a:outerShdw sx="1000" sy="10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A88000"/>
                </a:solidFill>
                <a:effectLst>
                  <a:outerShdw sx="1000" sy="10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ДОМ НАРОДНОГО ТВОРЧЕСТВА</a:t>
            </a:r>
            <a:endParaRPr lang="ru-RU" sz="2000" dirty="0"/>
          </a:p>
        </p:txBody>
      </p:sp>
      <p:pic>
        <p:nvPicPr>
          <p:cNvPr id="5122" name="Picture 2" descr="C:\Users\KamushkinaIY\Downloads\IMG-20211221-WA0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586" y="1052736"/>
            <a:ext cx="180020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KamushkinaIY\Downloads\IMG-20211221-WA0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980" y="1162811"/>
            <a:ext cx="1749492" cy="220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99592" y="548680"/>
            <a:ext cx="30746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A88000"/>
                </a:solidFill>
                <a:effectLst>
                  <a:outerShdw sx="1000" sy="10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ТЕАТР ЮНОГО ЗРИТЕЛЯ</a:t>
            </a:r>
            <a:endParaRPr lang="ru-RU" dirty="0"/>
          </a:p>
        </p:txBody>
      </p:sp>
      <p:pic>
        <p:nvPicPr>
          <p:cNvPr id="11" name="Picture 2" descr="C:\Users\KamushkinaIY\Downloads\Гекльберри Финн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08" y="1075844"/>
            <a:ext cx="356265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KamushkinaIY\Downloads\Однажды в деревне дедов морозов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01" y="3933056"/>
            <a:ext cx="2952329" cy="196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KamushkinaIY\Downloads\Гроз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945" y="3769834"/>
            <a:ext cx="3191482" cy="212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5364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</TotalTime>
  <Words>319</Words>
  <Application>Microsoft Office PowerPoint</Application>
  <PresentationFormat>Экран (4:3)</PresentationFormat>
  <Paragraphs>85</Paragraphs>
  <Slides>10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ФЕДЕРАЛЬНЫЙ ПРОЕКТ  «ПУШКИНСКАЯ КАРТА»</vt:lpstr>
      <vt:lpstr>Презентация PowerPoint</vt:lpstr>
      <vt:lpstr>Потенциал держателей  ПУШКИНСКОЙ КАРТЫ в Тверской области</vt:lpstr>
      <vt:lpstr>Динамика приобретения Пушкинских карт обучающимися школ муниципальных образований возрасте от14 до 18 лет</vt:lpstr>
      <vt:lpstr>Презентация PowerPoint</vt:lpstr>
      <vt:lpstr>ТВЕРСКОЙ ОБЛАСТНОЙ АКАДЕМИЧЕСКИЙ ТЕАТР ДРАМЫ</vt:lpstr>
      <vt:lpstr> ГБУК ТО ТЕТР КУКОЛ</vt:lpstr>
      <vt:lpstr>ТВЕРСКАЯ АКАДЕМИЧЕСКАЯ ОБЛАСТНАЯ  ФИЛАРМОНИЯ</vt:lpstr>
      <vt:lpstr>ТВЕРСКОЙ ОБЛАСТНОЙ  ДОМ НАРОДНОГО ТВОРЧЕСТВА</vt:lpstr>
      <vt:lpstr>Бронирование билетов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ФЕДЕРАЛЬНЫЙ ПРОЕКТ  «ПУШКИНСКАЯ КАРТА»</dc:title>
  <dc:creator>Ирина Ю. Камушкина</dc:creator>
  <cp:lastModifiedBy>Ирина Ю. Камушкина</cp:lastModifiedBy>
  <cp:revision>33</cp:revision>
  <cp:lastPrinted>2021-12-22T11:16:09Z</cp:lastPrinted>
  <dcterms:created xsi:type="dcterms:W3CDTF">2021-12-21T09:38:05Z</dcterms:created>
  <dcterms:modified xsi:type="dcterms:W3CDTF">2021-12-22T11:16:24Z</dcterms:modified>
</cp:coreProperties>
</file>