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5" r:id="rId3"/>
    <p:sldId id="276" r:id="rId4"/>
    <p:sldId id="278" r:id="rId5"/>
    <p:sldId id="258" r:id="rId6"/>
    <p:sldId id="257" r:id="rId7"/>
    <p:sldId id="265" r:id="rId8"/>
    <p:sldId id="266" r:id="rId9"/>
    <p:sldId id="261" r:id="rId10"/>
    <p:sldId id="264" r:id="rId11"/>
    <p:sldId id="274" r:id="rId12"/>
    <p:sldId id="267" r:id="rId13"/>
    <p:sldId id="273" r:id="rId14"/>
    <p:sldId id="268" r:id="rId15"/>
    <p:sldId id="272" r:id="rId16"/>
    <p:sldId id="271" r:id="rId17"/>
    <p:sldId id="277" r:id="rId18"/>
    <p:sldId id="269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01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ru/images/search?rpt=simage&amp;noreask=1&amp;source=qa&amp;text=%D0%99%D0%BE%D0%B7%D0%B5%D1%84+%D0%9B%D0%B0%D0%BD%D0%BD%D0%B5%D1%80&amp;stype=image&amp;lr=100790&amp;parent-reqid=1646647988873825-14092276796508025047-sas3-0704-ded-sas-l7-balancer-8080-BAL-910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go.html?href=http://www.kazedu.kz/referat/163647" TargetMode="External"/><Relationship Id="rId7" Type="http://schemas.openxmlformats.org/officeDocument/2006/relationships/hyperlink" Target="https://infourok.ru/go.html?href=http://my.mail.ru/mail/mezmay/video/1677/1663.html?from=videoplayer" TargetMode="External"/><Relationship Id="rId2" Type="http://schemas.openxmlformats.org/officeDocument/2006/relationships/hyperlink" Target="https://infourok.ru/go.html?href=http://music-education.ru/muzyka-v-literaturnyh-proizvedeniyah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fourok.ru/go.html?href=http://www.youtube.com/watch?v=m77eO5QgR5A" TargetMode="External"/><Relationship Id="rId5" Type="http://schemas.openxmlformats.org/officeDocument/2006/relationships/hyperlink" Target="https://infourok.ru/go.html?href=http://my.mail.ru/mail/tvkalinina52/video/2989/2662.html?from=videoplayer" TargetMode="External"/><Relationship Id="rId4" Type="http://schemas.openxmlformats.org/officeDocument/2006/relationships/hyperlink" Target="https://infourok.ru/go.html?href=http://stud24.ru/music/obraz-muzyki-v-literature/303253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61"/>
            <a:ext cx="7772400" cy="1071569"/>
          </a:xfrm>
        </p:spPr>
        <p:txBody>
          <a:bodyPr/>
          <a:lstStyle/>
          <a:p>
            <a:r>
              <a:rPr lang="ru-RU" dirty="0" smtClean="0"/>
              <a:t>МУЗЫКА В ЛИТЕРАТУРЕ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71744"/>
            <a:ext cx="7058052" cy="4071966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/>
              <a:t>Выполнила:</a:t>
            </a:r>
          </a:p>
          <a:p>
            <a:pPr algn="r"/>
            <a:r>
              <a:rPr lang="ru-RU" sz="2000" b="1" dirty="0" err="1" smtClean="0"/>
              <a:t>Начёвко</a:t>
            </a:r>
            <a:r>
              <a:rPr lang="ru-RU" sz="2000" b="1" dirty="0" smtClean="0"/>
              <a:t> Анастасия</a:t>
            </a:r>
            <a:r>
              <a:rPr lang="ru-RU" sz="2000" dirty="0" smtClean="0"/>
              <a:t>, </a:t>
            </a:r>
          </a:p>
          <a:p>
            <a:pPr algn="r"/>
            <a:r>
              <a:rPr lang="ru-RU" sz="2000" dirty="0" smtClean="0"/>
              <a:t>учащаяся 11 класса</a:t>
            </a:r>
          </a:p>
          <a:p>
            <a:pPr algn="r"/>
            <a:endParaRPr lang="ru-RU" sz="2000" dirty="0" smtClean="0"/>
          </a:p>
          <a:p>
            <a:pPr algn="r"/>
            <a:r>
              <a:rPr lang="ru-RU" sz="2000" b="1" dirty="0" smtClean="0"/>
              <a:t>Руководитель:</a:t>
            </a:r>
          </a:p>
          <a:p>
            <a:pPr algn="r"/>
            <a:r>
              <a:rPr lang="ru-RU" sz="2000" b="1" dirty="0" smtClean="0"/>
              <a:t>Титова Елена Юрьевна</a:t>
            </a:r>
            <a:r>
              <a:rPr lang="ru-RU" sz="2000" dirty="0" smtClean="0"/>
              <a:t>,</a:t>
            </a:r>
          </a:p>
          <a:p>
            <a:pPr algn="r"/>
            <a:r>
              <a:rPr lang="ru-RU" sz="2000" dirty="0" smtClean="0"/>
              <a:t>учитель русского языка и литературы.</a:t>
            </a:r>
          </a:p>
          <a:p>
            <a:pPr algn="r"/>
            <a:endParaRPr lang="ru-RU" sz="2000" dirty="0" smtClean="0"/>
          </a:p>
          <a:p>
            <a:pPr algn="ctr"/>
            <a:r>
              <a:rPr lang="ru-RU" sz="2000" b="1" dirty="0" smtClean="0"/>
              <a:t>п. Жарковский</a:t>
            </a:r>
          </a:p>
          <a:p>
            <a:pPr algn="ctr"/>
            <a:r>
              <a:rPr lang="ru-RU" sz="2000" b="1" dirty="0" smtClean="0"/>
              <a:t>2022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500042"/>
            <a:ext cx="671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МОУ «Жарковская СОШ №1»</a:t>
            </a:r>
            <a:endParaRPr lang="ru-RU" sz="24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48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098" name="Picture 2" descr="C:\Users\1\Desktop\23101970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4076879" cy="4960942"/>
          </a:xfrm>
          <a:prstGeom prst="rect">
            <a:avLst/>
          </a:prstGeom>
          <a:noFill/>
        </p:spPr>
      </p:pic>
      <p:pic>
        <p:nvPicPr>
          <p:cNvPr id="4099" name="Picture 3" descr="C:\Users\1\Desktop\large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571612"/>
            <a:ext cx="4536309" cy="38576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285728"/>
            <a:ext cx="8715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/>
              <a:t>ЛИТЕРАТУРА    И       МУЗЫКА</a:t>
            </a:r>
            <a:endParaRPr lang="ru-RU" sz="4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714876" y="5000636"/>
            <a:ext cx="39290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i="1" dirty="0" smtClean="0"/>
          </a:p>
          <a:p>
            <a:r>
              <a:rPr lang="ru-RU" sz="4400" b="1" i="1" dirty="0" smtClean="0"/>
              <a:t>      </a:t>
            </a:r>
            <a:endParaRPr lang="ru-RU" sz="4400" b="1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\Desktop\10139581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4000496" cy="5357826"/>
          </a:xfrm>
          <a:prstGeom prst="rect">
            <a:avLst/>
          </a:prstGeom>
          <a:noFill/>
        </p:spPr>
      </p:pic>
      <p:pic>
        <p:nvPicPr>
          <p:cNvPr id="5123" name="Picture 3" descr="C:\Users\1\Desktop\ffafabbfeef4885519398f9ff7827b64--compos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0"/>
            <a:ext cx="4357686" cy="53578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14876" y="4643446"/>
            <a:ext cx="442912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hlinkClick r:id="rId4"/>
            </a:endParaRPr>
          </a:p>
          <a:p>
            <a:pPr algn="just"/>
            <a:endParaRPr lang="ru-RU" sz="1600" b="1" dirty="0" smtClean="0"/>
          </a:p>
          <a:p>
            <a:pPr algn="just"/>
            <a:endParaRPr lang="ru-RU" sz="1600" b="1" dirty="0" smtClean="0"/>
          </a:p>
          <a:p>
            <a:pPr algn="just"/>
            <a:r>
              <a:rPr lang="ru-RU" sz="1600" b="1" dirty="0" smtClean="0"/>
              <a:t>Йозеф </a:t>
            </a:r>
            <a:r>
              <a:rPr lang="ru-RU" sz="1600" b="1" dirty="0" err="1" smtClean="0"/>
              <a:t>Ланнер</a:t>
            </a:r>
            <a:r>
              <a:rPr lang="ru-RU" sz="1600" b="1" dirty="0" smtClean="0"/>
              <a:t> - а</a:t>
            </a:r>
            <a:r>
              <a:rPr lang="ru-RU" sz="1600" dirty="0" smtClean="0"/>
              <a:t>встрийский композитор, дирижёр и скрипач. Наряду с Иоганном Штраусом является основоположником венского вальса. Оставил после себя около 200 вальсов.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357166"/>
            <a:ext cx="3929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/>
              <a:t>ЛИТЕРАТУРА</a:t>
            </a:r>
            <a:endParaRPr lang="ru-RU" sz="4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000628" y="4357694"/>
            <a:ext cx="3786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/>
              <a:t>МУЗЫКА</a:t>
            </a:r>
            <a:endParaRPr lang="ru-RU" sz="4400" b="1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1\Desktop\10148249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071546"/>
            <a:ext cx="3286116" cy="4423617"/>
          </a:xfrm>
          <a:prstGeom prst="rect">
            <a:avLst/>
          </a:prstGeom>
          <a:noFill/>
        </p:spPr>
      </p:pic>
      <p:pic>
        <p:nvPicPr>
          <p:cNvPr id="9219" name="Picture 3" descr="C:\Users\1\Desktop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500694" cy="3375422"/>
          </a:xfrm>
          <a:prstGeom prst="rect">
            <a:avLst/>
          </a:prstGeom>
          <a:noFill/>
        </p:spPr>
      </p:pic>
      <p:pic>
        <p:nvPicPr>
          <p:cNvPr id="6" name="Picture 2" descr="C:\Users\1\Desktop\k4D0AnS5G-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286124"/>
            <a:ext cx="5500694" cy="357187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1\Desktop\60094005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3786214" cy="5056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1\Desktop\belli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643050"/>
            <a:ext cx="4031143" cy="42862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29190" y="4643446"/>
            <a:ext cx="42148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err="1" smtClean="0"/>
              <a:t>Винченцо</a:t>
            </a:r>
            <a:r>
              <a:rPr lang="ru-RU" b="1" dirty="0" smtClean="0"/>
              <a:t> Беллини </a:t>
            </a:r>
            <a:r>
              <a:rPr lang="ru-RU" dirty="0" smtClean="0"/>
              <a:t>– итальянский композитор, автор 11 опер.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628" y="642918"/>
            <a:ext cx="400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/>
              <a:t>МУЗЫКА</a:t>
            </a:r>
            <a:endParaRPr lang="ru-RU" sz="4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5572140"/>
            <a:ext cx="400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/>
              <a:t>ЛИТЕРАТУРА</a:t>
            </a:r>
            <a:endParaRPr lang="ru-RU" sz="4400" b="1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\Desktop\10109325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5" y="1071547"/>
            <a:ext cx="3000396" cy="3857651"/>
          </a:xfrm>
          <a:prstGeom prst="rect">
            <a:avLst/>
          </a:prstGeom>
          <a:noFill/>
        </p:spPr>
      </p:pic>
      <p:pic>
        <p:nvPicPr>
          <p:cNvPr id="8195" name="Picture 3" descr="C:\Users\1\Desktop\640px-Дмитрий_Дмитриевич_Шостакович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071547"/>
            <a:ext cx="3071802" cy="378621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214290"/>
            <a:ext cx="7858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/>
              <a:t>ЛИТЕРАТУРА   И   МУЗЫКА</a:t>
            </a:r>
            <a:endParaRPr lang="ru-RU" sz="4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5000636"/>
            <a:ext cx="87154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000" dirty="0" smtClean="0"/>
              <a:t>Второе название симфонии – </a:t>
            </a:r>
            <a:r>
              <a:rPr lang="ru-RU" sz="2000" b="1" dirty="0" smtClean="0"/>
              <a:t>«Ленинградская», </a:t>
            </a:r>
            <a:r>
              <a:rPr lang="ru-RU" sz="2000" dirty="0" smtClean="0"/>
              <a:t>оно созвучно названию поэмы Ахматовой, написанной в этом же 1942 году. Поэма короткая, всего в нескольких строчках. Ленинградская симфония была создана в блокадном городе как ответ фашистским захватчикам, которые хотели покорить СССР.</a:t>
            </a:r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1\Desktop\RlS1tZqfYqAFqVhSt0zmD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3571900" cy="5000660"/>
          </a:xfrm>
          <a:prstGeom prst="rect">
            <a:avLst/>
          </a:prstGeom>
          <a:noFill/>
        </p:spPr>
      </p:pic>
      <p:pic>
        <p:nvPicPr>
          <p:cNvPr id="7171" name="Picture 3" descr="C:\Users\1\Desktop\bp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7628" y="0"/>
            <a:ext cx="3766372" cy="48577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857232"/>
            <a:ext cx="4286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/>
              <a:t> ЛИТЕРАТУРА</a:t>
            </a:r>
            <a:endParaRPr lang="ru-RU" sz="4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357686" y="4857760"/>
            <a:ext cx="478631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b="1" i="1" dirty="0" smtClean="0"/>
              <a:t>           МУЗЫКА</a:t>
            </a:r>
          </a:p>
          <a:p>
            <a:r>
              <a:rPr lang="ru-RU" dirty="0" smtClean="0"/>
              <a:t>В.А. Моцарт - австрийский композитор и музыкант-виртуоз. Один из самых популярных классических композиторов.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86248" y="428604"/>
            <a:ext cx="3930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Р</a:t>
            </a:r>
          </a:p>
          <a:p>
            <a:r>
              <a:rPr lang="ru-RU" sz="4400" b="1" dirty="0" smtClean="0">
                <a:solidFill>
                  <a:srgbClr val="7030A0"/>
                </a:solidFill>
              </a:rPr>
              <a:t>Е</a:t>
            </a:r>
          </a:p>
          <a:p>
            <a:r>
              <a:rPr lang="ru-RU" sz="4400" b="1" dirty="0" smtClean="0">
                <a:solidFill>
                  <a:srgbClr val="7030A0"/>
                </a:solidFill>
              </a:rPr>
              <a:t>К</a:t>
            </a:r>
          </a:p>
          <a:p>
            <a:r>
              <a:rPr lang="ru-RU" sz="4400" b="1" dirty="0" smtClean="0">
                <a:solidFill>
                  <a:srgbClr val="7030A0"/>
                </a:solidFill>
              </a:rPr>
              <a:t>В</a:t>
            </a:r>
          </a:p>
          <a:p>
            <a:r>
              <a:rPr lang="ru-RU" sz="4400" b="1" dirty="0" smtClean="0">
                <a:solidFill>
                  <a:srgbClr val="7030A0"/>
                </a:solidFill>
              </a:rPr>
              <a:t>И</a:t>
            </a:r>
          </a:p>
          <a:p>
            <a:r>
              <a:rPr lang="ru-RU" sz="4400" b="1" dirty="0" smtClean="0">
                <a:solidFill>
                  <a:srgbClr val="7030A0"/>
                </a:solidFill>
              </a:rPr>
              <a:t>Е</a:t>
            </a:r>
          </a:p>
          <a:p>
            <a:r>
              <a:rPr lang="ru-RU" sz="4400" b="1" dirty="0" smtClean="0">
                <a:solidFill>
                  <a:srgbClr val="7030A0"/>
                </a:solidFill>
              </a:rPr>
              <a:t>М</a:t>
            </a:r>
            <a:endParaRPr lang="ru-RU" sz="4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Lyudmila\Desktop\img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/>
          <a:lstStyle/>
          <a:p>
            <a:pPr algn="ctr"/>
            <a:r>
              <a:rPr lang="ru-RU" b="1" dirty="0" smtClean="0"/>
              <a:t>ЗАКЛЮЧЕНИЕ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Музыка помогает сделать образы героев не просто выразительнее – она делает их «живыми», «настоящими». Более того, часто через музыкальные образы автор раскрывает основную мысль, идею произведения. Всё это доказывает, что музыка благотворно влияет на художественные произведения. Она открывает писателям и поэтам новые, неизведанные рубежи воображения, и они активно используют их, воплощая в жизнь самые сокровенные образы, вкладывают в них не только частицу разума и фантазии, но и всю свою душу – поэтому каждый созданный образ по-своему уникален.</a:t>
            </a:r>
          </a:p>
          <a:p>
            <a:pPr>
              <a:buNone/>
            </a:pPr>
            <a:r>
              <a:rPr lang="ru-RU" dirty="0" smtClean="0"/>
              <a:t>       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928694"/>
          </a:xfrm>
        </p:spPr>
        <p:txBody>
          <a:bodyPr/>
          <a:lstStyle/>
          <a:p>
            <a:pPr algn="ctr"/>
            <a:r>
              <a:rPr lang="ru-RU" b="1" dirty="0" smtClean="0"/>
              <a:t>СПИСОК ЛИТЕРАТУРЫ: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643998" cy="557216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900" b="1" dirty="0" smtClean="0"/>
              <a:t>1. </a:t>
            </a:r>
            <a:r>
              <a:rPr lang="ru-RU" sz="2900" dirty="0" smtClean="0"/>
              <a:t>Л. Н. Толстой «Повести и рассказы». Москва, Советская Россия, 1982 г.</a:t>
            </a:r>
          </a:p>
          <a:p>
            <a:pPr>
              <a:buNone/>
            </a:pPr>
            <a:r>
              <a:rPr lang="ru-RU" sz="2900" b="1" dirty="0" smtClean="0"/>
              <a:t>2</a:t>
            </a:r>
            <a:r>
              <a:rPr lang="ru-RU" sz="2900" dirty="0" smtClean="0"/>
              <a:t>. А. С. Пушкин «Стихотворения. Поэмы. Драматические произведения». Библиотека отечественной классики, Москва, Дрофа, 2002 г.</a:t>
            </a:r>
          </a:p>
          <a:p>
            <a:pPr>
              <a:buNone/>
            </a:pPr>
            <a:r>
              <a:rPr lang="ru-RU" sz="2900" b="1" dirty="0" smtClean="0"/>
              <a:t>3</a:t>
            </a:r>
            <a:r>
              <a:rPr lang="ru-RU" sz="2900" dirty="0" smtClean="0"/>
              <a:t>. А. С. Пушкин «Руслан и Людмила». Бурятское книжное издательство Улан-Удэ, 1972 г.</a:t>
            </a:r>
          </a:p>
          <a:p>
            <a:pPr>
              <a:buNone/>
            </a:pPr>
            <a:r>
              <a:rPr lang="ru-RU" sz="2900" b="1" dirty="0" smtClean="0"/>
              <a:t>4. </a:t>
            </a:r>
            <a:r>
              <a:rPr lang="ru-RU" sz="2900" dirty="0" smtClean="0"/>
              <a:t>А. А. Фет «Избранное». Калмыцкое книжное издательство, Элиста, 1981 г.</a:t>
            </a:r>
          </a:p>
          <a:p>
            <a:pPr>
              <a:buNone/>
            </a:pPr>
            <a:r>
              <a:rPr lang="ru-RU" sz="2900" b="1" dirty="0" smtClean="0"/>
              <a:t>5. </a:t>
            </a:r>
            <a:r>
              <a:rPr lang="ru-RU" sz="2900" dirty="0" smtClean="0"/>
              <a:t>А. И. Куприн «Повести и рассказы». Библиотека отечественной классики, т. 1, Москва, Дрофа, 2002 г.</a:t>
            </a:r>
          </a:p>
          <a:p>
            <a:pPr>
              <a:buNone/>
            </a:pPr>
            <a:r>
              <a:rPr lang="ru-RU" sz="2900" dirty="0" smtClean="0"/>
              <a:t> </a:t>
            </a:r>
          </a:p>
          <a:p>
            <a:pPr>
              <a:buNone/>
            </a:pPr>
            <a:r>
              <a:rPr lang="ru-RU" sz="2900" dirty="0" smtClean="0"/>
              <a:t>1. </a:t>
            </a:r>
            <a:r>
              <a:rPr lang="ru-RU" sz="2900" dirty="0" smtClean="0">
                <a:hlinkClick r:id="rId2"/>
              </a:rPr>
              <a:t>http://music-education.ru/muzyka-v-literaturnyh-proizvedeniyah/</a:t>
            </a:r>
            <a:endParaRPr lang="ru-RU" sz="2900" dirty="0" smtClean="0"/>
          </a:p>
          <a:p>
            <a:pPr>
              <a:buNone/>
            </a:pPr>
            <a:r>
              <a:rPr lang="ru-RU" sz="2900" dirty="0" smtClean="0"/>
              <a:t>2. </a:t>
            </a:r>
            <a:r>
              <a:rPr lang="ru-RU" sz="2900" dirty="0" smtClean="0">
                <a:hlinkClick r:id="rId3"/>
              </a:rPr>
              <a:t>http://www.kazedu.kz/referat/163647</a:t>
            </a:r>
            <a:endParaRPr lang="ru-RU" sz="2900" dirty="0" smtClean="0"/>
          </a:p>
          <a:p>
            <a:pPr>
              <a:buNone/>
            </a:pPr>
            <a:r>
              <a:rPr lang="ru-RU" sz="2900" dirty="0" smtClean="0"/>
              <a:t>3. </a:t>
            </a:r>
            <a:r>
              <a:rPr lang="ru-RU" sz="2900" dirty="0" smtClean="0">
                <a:hlinkClick r:id="rId4"/>
              </a:rPr>
              <a:t>http://stud24.ru/music/obraz-muzyki-v-literature/303253.html</a:t>
            </a:r>
            <a:endParaRPr lang="ru-RU" sz="2900" dirty="0" smtClean="0"/>
          </a:p>
          <a:p>
            <a:pPr>
              <a:buNone/>
            </a:pPr>
            <a:r>
              <a:rPr lang="ru-RU" sz="2900" dirty="0" smtClean="0"/>
              <a:t>4. </a:t>
            </a:r>
            <a:r>
              <a:rPr lang="ru-RU" sz="2900" dirty="0" smtClean="0">
                <a:hlinkClick r:id="rId5"/>
              </a:rPr>
              <a:t>http://my.mail.ru/mail/tvkalinina52/video/2989/2662.html?from=videoplayer</a:t>
            </a:r>
            <a:endParaRPr lang="ru-RU" sz="2900" dirty="0" smtClean="0"/>
          </a:p>
          <a:p>
            <a:pPr>
              <a:buNone/>
            </a:pPr>
            <a:r>
              <a:rPr lang="ru-RU" sz="2900" dirty="0" smtClean="0"/>
              <a:t>5. </a:t>
            </a:r>
            <a:r>
              <a:rPr lang="ru-RU" sz="2900" dirty="0" smtClean="0">
                <a:hlinkClick r:id="rId6"/>
              </a:rPr>
              <a:t>http://www.youtube.com/watch?v=m77eO5QgR5A</a:t>
            </a:r>
            <a:endParaRPr lang="ru-RU" sz="2900" dirty="0" smtClean="0"/>
          </a:p>
          <a:p>
            <a:pPr>
              <a:buNone/>
            </a:pPr>
            <a:r>
              <a:rPr lang="ru-RU" sz="2900" dirty="0" smtClean="0"/>
              <a:t>6. </a:t>
            </a:r>
            <a:r>
              <a:rPr lang="ru-RU" sz="2900" dirty="0" smtClean="0">
                <a:hlinkClick r:id="rId7"/>
              </a:rPr>
              <a:t>http://my.mail.ru/mail/mezmay/video/1677/1663.html?from=videoplayer</a:t>
            </a:r>
            <a:endParaRPr lang="ru-RU" sz="2900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Lyudmila\Desktop\img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Lyudmila\Desktop\0010-010-Muzyka-i-literatur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6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Актуальность: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Сегодня большое внимание уделяется развитию у человека чувства прекрасного, формированию художественного вкуса, умению правильно понимать и ценить произведения искусства. В эстетическом воспитании человека огромная роль принадлежит искусству. Художественная литература может быть существенным источником в познании музыки, выполняющей важную роль в понимании художественного образа. Часто при анализе литературного произведения недооценивается роль музыки, которая активизирует развитие действия и образов героев. Слияние слова с музыкой способствует активному развитию у человека образного мышления, понимания прекрасного в жизни и искусстве.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93909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Цель</a:t>
            </a:r>
            <a:r>
              <a:rPr lang="ru-RU" sz="3600" dirty="0" smtClean="0"/>
              <a:t> - определить и понять роль музыки в литературном произведении.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u="sng" dirty="0" smtClean="0"/>
              <a:t>Задачи: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1.Узнать музыкальные вкусы русских писателей, их знания в области музыки и отношение к ней.</a:t>
            </a:r>
          </a:p>
          <a:p>
            <a:pPr>
              <a:buNone/>
            </a:pPr>
            <a:r>
              <a:rPr lang="ru-RU" dirty="0" smtClean="0"/>
              <a:t>2.Выявить взаимосвязь событий в литературном произведении и процессов в развитии музыкального произведения.</a:t>
            </a:r>
          </a:p>
          <a:p>
            <a:pPr>
              <a:buNone/>
            </a:pPr>
            <a:r>
              <a:rPr lang="ru-RU" dirty="0" smtClean="0"/>
              <a:t>3.Проанализировать, как музыкальное произведение оказывает влияние на развитие сюжета и образы героев.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Гипотеза:</a:t>
            </a:r>
            <a:r>
              <a:rPr lang="ru-RU" dirty="0" smtClean="0"/>
              <a:t>  авторы используют музыку в художественных произведениях для того, чтобы подчеркнуть что-то значимое в образах главных героев, в их судьбах.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fontAlgn="base">
              <a:buNone/>
            </a:pPr>
            <a:r>
              <a:rPr lang="ru-RU" b="1" dirty="0" smtClean="0"/>
              <a:t>    Предмет исследования:</a:t>
            </a:r>
            <a:r>
              <a:rPr lang="ru-RU" dirty="0" smtClean="0"/>
              <a:t> русская литература</a:t>
            </a:r>
          </a:p>
          <a:p>
            <a:pPr fontAlgn="base"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 fontAlgn="base">
              <a:buNone/>
            </a:pPr>
            <a:r>
              <a:rPr lang="ru-RU" b="1" dirty="0" smtClean="0"/>
              <a:t>   Объект исследования:</a:t>
            </a:r>
            <a:r>
              <a:rPr lang="ru-RU" dirty="0" smtClean="0"/>
              <a:t> музыка  в произведениях русской литературы.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Методы исследования: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endParaRPr lang="ru-RU" dirty="0" smtClean="0"/>
          </a:p>
          <a:p>
            <a:pPr lvl="0"/>
            <a:r>
              <a:rPr lang="ru-RU" dirty="0" smtClean="0"/>
              <a:t>Работа со справочной литературой, энциклопедиями, словарями. </a:t>
            </a:r>
          </a:p>
          <a:p>
            <a:pPr lvl="0"/>
            <a:r>
              <a:rPr lang="ru-RU" dirty="0" err="1" smtClean="0"/>
              <a:t>Перечитывание</a:t>
            </a:r>
            <a:r>
              <a:rPr lang="ru-RU" dirty="0" smtClean="0"/>
              <a:t> и анализ  художественных произведений, в которых автор обращается к музыке.</a:t>
            </a:r>
          </a:p>
          <a:p>
            <a:pPr lvl="0"/>
            <a:r>
              <a:rPr lang="ru-RU" dirty="0" smtClean="0"/>
              <a:t>Поиск материалов в Интернете.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8"/>
          </a:xfrm>
        </p:spPr>
        <p:txBody>
          <a:bodyPr>
            <a:normAutofit/>
          </a:bodyPr>
          <a:lstStyle/>
          <a:p>
            <a:r>
              <a:rPr lang="ru-RU" b="1" dirty="0" smtClean="0"/>
              <a:t>ЛИТЕРАТУРА   И   МУЗЫКА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57364"/>
            <a:ext cx="342902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1\Desktop\Grieg-Education-Pag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785926"/>
            <a:ext cx="3309934" cy="38576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29256" y="5786454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Эдвард Григ</a:t>
            </a:r>
            <a:endParaRPr lang="ru-RU" sz="3200" b="1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1374</TotalTime>
  <Words>547</Words>
  <Application>Microsoft Office PowerPoint</Application>
  <PresentationFormat>Экран (4:3)</PresentationFormat>
  <Paragraphs>76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МУЗЫКА В ЛИТЕРАТУРЕ</vt:lpstr>
      <vt:lpstr>Слайд 2</vt:lpstr>
      <vt:lpstr>Слайд 3</vt:lpstr>
      <vt:lpstr>Слайд 4</vt:lpstr>
      <vt:lpstr>   Актуальность:</vt:lpstr>
      <vt:lpstr>Цель - определить и понять роль музыки в литературном произведении. </vt:lpstr>
      <vt:lpstr>Слайд 7</vt:lpstr>
      <vt:lpstr>Методы исследования:</vt:lpstr>
      <vt:lpstr>ЛИТЕРАТУРА   И   МУЗЫКА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ЗАКЛЮЧЕНИЕ</vt:lpstr>
      <vt:lpstr>СПИСОК ЛИТЕРАТУРЫ: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 В ЛИТЕРАТУРЕ</dc:title>
  <dc:creator>СОШ1</dc:creator>
  <cp:lastModifiedBy>win7</cp:lastModifiedBy>
  <cp:revision>34</cp:revision>
  <dcterms:created xsi:type="dcterms:W3CDTF">2022-03-03T07:11:21Z</dcterms:created>
  <dcterms:modified xsi:type="dcterms:W3CDTF">2022-03-10T11:03:29Z</dcterms:modified>
</cp:coreProperties>
</file>