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2730"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0BABFB-350B-43E0-9E06-B96DF0E50181}" type="datetimeFigureOut">
              <a:rPr lang="ru-RU" smtClean="0"/>
              <a:pPr/>
              <a:t>31.08.2022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BABFB-350B-43E0-9E06-B96DF0E50181}" type="datetimeFigureOut">
              <a:rPr lang="ru-RU" smtClean="0"/>
              <a:pPr/>
              <a:t>31.08.2022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96889-B049-441E-9D7F-0D3F29D0BB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Documents and Settings\User\Рабочий стол\j6ueyv.jpg"/>
          <p:cNvPicPr>
            <a:picLocks noChangeAspect="1" noChangeArrowheads="1"/>
          </p:cNvPicPr>
          <p:nvPr/>
        </p:nvPicPr>
        <p:blipFill>
          <a:blip r:embed="rId2" cstate="print"/>
          <a:stretch>
            <a:fillRect/>
          </a:stretch>
        </p:blipFill>
        <p:spPr bwMode="auto">
          <a:xfrm>
            <a:off x="0" y="0"/>
            <a:ext cx="9144000" cy="6858001"/>
          </a:xfrm>
          <a:prstGeom prst="rect">
            <a:avLst/>
          </a:prstGeom>
          <a:noFill/>
        </p:spPr>
      </p:pic>
      <p:sp>
        <p:nvSpPr>
          <p:cNvPr id="5" name="Прямоугольник 4"/>
          <p:cNvSpPr/>
          <p:nvPr/>
        </p:nvSpPr>
        <p:spPr>
          <a:xfrm>
            <a:off x="1643042" y="5373216"/>
            <a:ext cx="4786346" cy="861774"/>
          </a:xfrm>
          <a:prstGeom prst="rect">
            <a:avLst/>
          </a:prstGeom>
        </p:spPr>
        <p:txBody>
          <a:bodyPr wrap="square">
            <a:spAutoFit/>
          </a:bodyPr>
          <a:lstStyle/>
          <a:p>
            <a:r>
              <a:rPr lang="ru-RU" sz="1400" b="1" i="1" dirty="0" smtClean="0">
                <a:solidFill>
                  <a:schemeClr val="tx2">
                    <a:lumMod val="40000"/>
                    <a:lumOff val="60000"/>
                  </a:schemeClr>
                </a:solidFill>
                <a:latin typeface="Times New Roman" pitchFamily="18" charset="0"/>
                <a:cs typeface="Times New Roman" pitchFamily="18" charset="0"/>
              </a:rPr>
              <a:t/>
            </a:r>
            <a:br>
              <a:rPr lang="ru-RU" sz="1400" b="1" i="1" dirty="0" smtClean="0">
                <a:solidFill>
                  <a:schemeClr val="tx2">
                    <a:lumMod val="40000"/>
                    <a:lumOff val="60000"/>
                  </a:schemeClr>
                </a:solidFill>
                <a:latin typeface="Times New Roman" pitchFamily="18" charset="0"/>
                <a:cs typeface="Times New Roman" pitchFamily="18" charset="0"/>
              </a:rPr>
            </a:br>
            <a:r>
              <a:rPr lang="ru-RU" b="1" i="1" dirty="0" smtClean="0">
                <a:solidFill>
                  <a:schemeClr val="tx2">
                    <a:lumMod val="40000"/>
                    <a:lumOff val="60000"/>
                  </a:schemeClr>
                </a:solidFill>
                <a:latin typeface="Times New Roman" pitchFamily="18" charset="0"/>
                <a:cs typeface="Times New Roman" pitchFamily="18" charset="0"/>
              </a:rPr>
              <a:t>Отдел образования Жарковского </a:t>
            </a:r>
            <a:r>
              <a:rPr lang="ru-RU" b="1" i="1" dirty="0" smtClean="0">
                <a:solidFill>
                  <a:schemeClr val="tx2">
                    <a:lumMod val="40000"/>
                    <a:lumOff val="60000"/>
                  </a:schemeClr>
                </a:solidFill>
                <a:latin typeface="Times New Roman" pitchFamily="18" charset="0"/>
                <a:cs typeface="Times New Roman" pitchFamily="18" charset="0"/>
              </a:rPr>
              <a:t>района</a:t>
            </a:r>
            <a:r>
              <a:rPr lang="ru-RU" b="1" i="1" dirty="0" smtClean="0">
                <a:solidFill>
                  <a:schemeClr val="tx2">
                    <a:lumMod val="40000"/>
                    <a:lumOff val="60000"/>
                  </a:schemeClr>
                </a:solidFill>
                <a:latin typeface="Times New Roman" pitchFamily="18" charset="0"/>
                <a:cs typeface="Times New Roman" pitchFamily="18" charset="0"/>
              </a:rPr>
              <a:t>!</a:t>
            </a:r>
            <a:r>
              <a:rPr lang="ru-RU" dirty="0" smtClean="0">
                <a:solidFill>
                  <a:schemeClr val="tx2">
                    <a:lumMod val="40000"/>
                    <a:lumOff val="60000"/>
                  </a:schemeClr>
                </a:solidFill>
              </a:rPr>
              <a:t/>
            </a:r>
            <a:br>
              <a:rPr lang="ru-RU" dirty="0" smtClean="0">
                <a:solidFill>
                  <a:schemeClr val="tx2">
                    <a:lumMod val="40000"/>
                    <a:lumOff val="60000"/>
                  </a:schemeClr>
                </a:solidFill>
              </a:rPr>
            </a:br>
            <a:endParaRPr lang="ru-RU" dirty="0">
              <a:solidFill>
                <a:schemeClr val="tx2">
                  <a:lumMod val="40000"/>
                  <a:lumOff val="60000"/>
                </a:schemeClr>
              </a:solidFill>
            </a:endParaRPr>
          </a:p>
        </p:txBody>
      </p:sp>
      <p:sp>
        <p:nvSpPr>
          <p:cNvPr id="1025" name="Rectangle 1"/>
          <p:cNvSpPr>
            <a:spLocks noChangeArrowheads="1"/>
          </p:cNvSpPr>
          <p:nvPr/>
        </p:nvSpPr>
        <p:spPr bwMode="auto">
          <a:xfrm>
            <a:off x="785786" y="1000108"/>
            <a:ext cx="77153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solidFill>
                  <a:schemeClr val="bg2">
                    <a:lumMod val="10000"/>
                  </a:schemeClr>
                </a:solidFill>
                <a:latin typeface="Gabriola" pitchFamily="82" charset="0"/>
              </a:rPr>
              <a:t> </a:t>
            </a:r>
            <a:r>
              <a:rPr lang="ru-RU" sz="2000" dirty="0" smtClean="0">
                <a:solidFill>
                  <a:schemeClr val="bg2">
                    <a:lumMod val="10000"/>
                  </a:schemeClr>
                </a:solidFill>
                <a:latin typeface="Gabriola" pitchFamily="82" charset="0"/>
              </a:rPr>
              <a:t>                </a:t>
            </a:r>
            <a:r>
              <a:rPr lang="ru-RU" sz="2000" b="1" dirty="0" smtClean="0">
                <a:solidFill>
                  <a:schemeClr val="tx2">
                    <a:lumMod val="40000"/>
                    <a:lumOff val="60000"/>
                  </a:schemeClr>
                </a:solidFill>
                <a:latin typeface="Gabriola" pitchFamily="82" charset="0"/>
              </a:rPr>
              <a:t>Дорогие </a:t>
            </a:r>
            <a:r>
              <a:rPr lang="ru-RU" sz="2000" b="1" dirty="0" smtClean="0">
                <a:solidFill>
                  <a:schemeClr val="tx2">
                    <a:lumMod val="40000"/>
                    <a:lumOff val="60000"/>
                  </a:schemeClr>
                </a:solidFill>
                <a:latin typeface="Gabriola" pitchFamily="82" charset="0"/>
              </a:rPr>
              <a:t>учащиеся! Уважаемые педагоги, работники </a:t>
            </a:r>
            <a:r>
              <a:rPr lang="ru-RU" sz="2000" b="1" dirty="0" smtClean="0">
                <a:solidFill>
                  <a:schemeClr val="tx2">
                    <a:lumMod val="40000"/>
                    <a:lumOff val="60000"/>
                  </a:schemeClr>
                </a:solidFill>
                <a:latin typeface="Gabriola" pitchFamily="82" charset="0"/>
              </a:rPr>
              <a:t>образования родители</a:t>
            </a:r>
            <a:r>
              <a:rPr lang="ru-RU" sz="2000" b="1" dirty="0" smtClean="0">
                <a:solidFill>
                  <a:schemeClr val="tx2">
                    <a:lumMod val="40000"/>
                    <a:lumOff val="60000"/>
                  </a:schemeClr>
                </a:solidFill>
                <a:latin typeface="Gabriola" pitchFamily="82" charset="0"/>
              </a:rPr>
              <a:t>! Сердечно поздравляем вас с Днем знаний и началом учебного года! </a:t>
            </a:r>
          </a:p>
          <a:p>
            <a:pPr algn="just"/>
            <a:r>
              <a:rPr lang="ru-RU" sz="2000" b="1" smtClean="0">
                <a:solidFill>
                  <a:schemeClr val="tx2">
                    <a:lumMod val="40000"/>
                    <a:lumOff val="60000"/>
                  </a:schemeClr>
                </a:solidFill>
                <a:latin typeface="Gabriola" pitchFamily="82" charset="0"/>
              </a:rPr>
              <a:t>    Образование </a:t>
            </a:r>
            <a:r>
              <a:rPr lang="ru-RU" sz="2000" b="1" dirty="0" smtClean="0">
                <a:solidFill>
                  <a:schemeClr val="tx2">
                    <a:lumMod val="40000"/>
                    <a:lumOff val="60000"/>
                  </a:schemeClr>
                </a:solidFill>
                <a:latin typeface="Gabriola" pitchFamily="82" charset="0"/>
              </a:rPr>
              <a:t>– тот надежный фундамент, на котором строится благополучие страны. Поэтому мы делаем все необходимое для того, чтобы подрастающее поколение могло получить глубокие знания, реализовать свои таланты, подружиться со спортом, стать настоящим патриотом района  и любимой Родины. Нет ни одной области деятельности человека, где не востребованы глубокие знания. В век научно-технического прогресса, развития информационных технологий именно знания определяют социально-экономический потенциал общества и его способность к созидательной деятельности. </a:t>
            </a:r>
            <a:endParaRPr lang="ru-RU" sz="2000" b="1" dirty="0" smtClean="0">
              <a:solidFill>
                <a:schemeClr val="tx2">
                  <a:lumMod val="40000"/>
                  <a:lumOff val="60000"/>
                </a:schemeClr>
              </a:solidFill>
              <a:latin typeface="Gabriola" pitchFamily="82" charset="0"/>
            </a:endParaRPr>
          </a:p>
          <a:p>
            <a:pPr algn="just"/>
            <a:r>
              <a:rPr lang="ru-RU" sz="2000" b="1" dirty="0" smtClean="0">
                <a:solidFill>
                  <a:schemeClr val="tx2">
                    <a:lumMod val="40000"/>
                    <a:lumOff val="60000"/>
                  </a:schemeClr>
                </a:solidFill>
                <a:latin typeface="Gabriola" pitchFamily="82" charset="0"/>
              </a:rPr>
              <a:t> </a:t>
            </a:r>
            <a:r>
              <a:rPr lang="ru-RU" sz="2000" b="1" dirty="0" smtClean="0">
                <a:solidFill>
                  <a:schemeClr val="tx2">
                    <a:lumMod val="40000"/>
                    <a:lumOff val="60000"/>
                  </a:schemeClr>
                </a:solidFill>
                <a:latin typeface="Gabriola" pitchFamily="82" charset="0"/>
              </a:rPr>
              <a:t>  В </a:t>
            </a:r>
            <a:r>
              <a:rPr lang="ru-RU" sz="2000" b="1" dirty="0" smtClean="0">
                <a:solidFill>
                  <a:schemeClr val="tx2">
                    <a:lumMod val="40000"/>
                    <a:lumOff val="60000"/>
                  </a:schemeClr>
                </a:solidFill>
                <a:latin typeface="Gabriola" pitchFamily="82" charset="0"/>
              </a:rPr>
              <a:t>этот праздничный день хотим  пожелать всем учащимся и воспитанникам  упорно и настойчиво постигать основы наук, ощущать радость познания и неустанно стремиться к открытиям. Выражаем искреннюю признательность учителям и воспитателям за высокий профессионализм, верность призванию и любовь к ученикам. </a:t>
            </a:r>
          </a:p>
          <a:p>
            <a:pPr algn="just"/>
            <a:r>
              <a:rPr lang="ru-RU" sz="2000" b="1" dirty="0" smtClean="0">
                <a:solidFill>
                  <a:schemeClr val="tx2">
                    <a:lumMod val="40000"/>
                    <a:lumOff val="60000"/>
                  </a:schemeClr>
                </a:solidFill>
                <a:latin typeface="Gabriola" pitchFamily="82" charset="0"/>
              </a:rPr>
              <a:t> Крепкого всем здоровья, успехов в учебе и труде, неиссякаемой энергии, счастья, оптимизма</a:t>
            </a:r>
            <a:r>
              <a:rPr lang="ru-RU" sz="2000" b="1" dirty="0" smtClean="0">
                <a:solidFill>
                  <a:schemeClr val="tx2">
                    <a:lumMod val="40000"/>
                    <a:lumOff val="60000"/>
                  </a:schemeClr>
                </a:solidFill>
              </a:rPr>
              <a:t>!</a:t>
            </a:r>
            <a:endParaRPr lang="ru-RU" sz="2000"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163</Words>
  <Application>Microsoft Office PowerPoint</Application>
  <PresentationFormat>Экран (4:3)</PresentationFormat>
  <Paragraphs>5</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Слайд 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РОО РС</dc:creator>
  <cp:lastModifiedBy>User</cp:lastModifiedBy>
  <cp:revision>32</cp:revision>
  <dcterms:created xsi:type="dcterms:W3CDTF">2016-08-30T08:12:33Z</dcterms:created>
  <dcterms:modified xsi:type="dcterms:W3CDTF">2022-08-31T12:12:03Z</dcterms:modified>
</cp:coreProperties>
</file>